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8" r:id="rId3"/>
    <p:sldId id="259" r:id="rId4"/>
    <p:sldId id="257" r:id="rId5"/>
    <p:sldId id="28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Amatic SC" panose="00000500000000000000" pitchFamily="2" charset="-79"/>
      <p:regular r:id="rId32"/>
      <p:bold r:id="rId33"/>
    </p:embeddedFont>
    <p:embeddedFont>
      <p:font typeface="Playfair Display" panose="00000500000000000000" pitchFamily="2" charset="0"/>
      <p:regular r:id="rId34"/>
      <p:bold r:id="rId35"/>
      <p:italic r:id="rId36"/>
      <p:boldItalic r:id="rId37"/>
    </p:embeddedFont>
    <p:embeddedFont>
      <p:font typeface="Source Code Pro" panose="020B0509030403020204" pitchFamily="49"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2F535-F7D7-4315-A57A-5375D44DEF3D}">
  <a:tblStyle styleId="{5C62F535-F7D7-4315-A57A-5375D44DEF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c43afa64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c43afa64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65a7cb2788cdc19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65a7cb2788cdc19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022f5147a1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022f5147a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022f5147a1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022f5147a1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22f5147a1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022f5147a1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22f5147a1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022f5147a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22f5147a1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022f5147a1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22f5147a1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22f5147a1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c9353085e817f14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c9353085e817f1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c43afa64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c43afa64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022f5147a1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022f5147a1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e7bfcb956d49fd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e7bfcb956d49fd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24a0aa4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24a0aa4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4e900ceb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14e900ceb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65a7cb2788cdc19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65a7cb2788cdc1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6b32b319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6b32b319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0c43afa64c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0c43afa64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022f5147a1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022f5147a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14e900ceb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14e900ceb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022f5147a1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022f5147a1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4e900ceb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14e900ceb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65a7cb2788cdc19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65a7cb2788cdc19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64782c810e4a53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64782c810e4a53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64782c810e4a53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64782c810e4a53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47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022f5147a1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022f5147a1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65a7cb2788cdc19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65a7cb2788cdc19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22f5147a1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22f5147a1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6b32b3194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6b32b319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ooperativanoir.wixsite.com/cooperativa-noi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11.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a:solidFill>
                  <a:srgbClr val="111111"/>
                </a:solidFill>
                <a:latin typeface="Playfair Display"/>
                <a:ea typeface="Playfair Display"/>
                <a:cs typeface="Playfair Display"/>
                <a:sym typeface="Playfair Display"/>
              </a:rPr>
              <a:t>    NOIR s.r.l.</a:t>
            </a:r>
            <a:endParaRPr>
              <a:solidFill>
                <a:srgbClr val="111111"/>
              </a:solidFill>
              <a:latin typeface="Playfair Display"/>
              <a:ea typeface="Playfair Display"/>
              <a:cs typeface="Playfair Display"/>
              <a:sym typeface="Playfair Display"/>
            </a:endParaRPr>
          </a:p>
        </p:txBody>
      </p:sp>
      <p:pic>
        <p:nvPicPr>
          <p:cNvPr id="57" name="Google Shape;57;p13"/>
          <p:cNvPicPr preferRelativeResize="0"/>
          <p:nvPr/>
        </p:nvPicPr>
        <p:blipFill>
          <a:blip r:embed="rId3">
            <a:alphaModFix/>
          </a:blip>
          <a:stretch>
            <a:fillRect/>
          </a:stretch>
        </p:blipFill>
        <p:spPr>
          <a:xfrm>
            <a:off x="7408500" y="3456125"/>
            <a:ext cx="1735499" cy="1687374"/>
          </a:xfrm>
          <a:prstGeom prst="rect">
            <a:avLst/>
          </a:prstGeom>
          <a:noFill/>
          <a:ln>
            <a:noFill/>
          </a:ln>
        </p:spPr>
      </p:pic>
      <p:pic>
        <p:nvPicPr>
          <p:cNvPr id="58" name="Google Shape;58;p13"/>
          <p:cNvPicPr preferRelativeResize="0"/>
          <p:nvPr/>
        </p:nvPicPr>
        <p:blipFill>
          <a:blip r:embed="rId4">
            <a:alphaModFix/>
          </a:blip>
          <a:stretch>
            <a:fillRect/>
          </a:stretch>
        </p:blipFill>
        <p:spPr>
          <a:xfrm>
            <a:off x="234625" y="185925"/>
            <a:ext cx="2466649" cy="3233199"/>
          </a:xfrm>
          <a:prstGeom prst="rect">
            <a:avLst/>
          </a:prstGeom>
          <a:noFill/>
          <a:ln w="9525" cap="flat" cmpd="sng">
            <a:solidFill>
              <a:schemeClr val="lt1"/>
            </a:solidFill>
            <a:prstDash val="solid"/>
            <a:round/>
            <a:headEnd type="none" w="sm" len="sm"/>
            <a:tailEnd type="none" w="sm" len="sm"/>
          </a:ln>
        </p:spPr>
      </p:pic>
      <p:sp>
        <p:nvSpPr>
          <p:cNvPr id="59" name="Google Shape;59;p13"/>
          <p:cNvSpPr/>
          <p:nvPr/>
        </p:nvSpPr>
        <p:spPr>
          <a:xfrm>
            <a:off x="1012250" y="2819675"/>
            <a:ext cx="911400" cy="34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1722001" y="3408962"/>
            <a:ext cx="5700000" cy="1781700"/>
          </a:xfrm>
          <a:prstGeom prst="rect">
            <a:avLst/>
          </a:prstGeom>
          <a:noFill/>
          <a:ln>
            <a:noFill/>
          </a:ln>
        </p:spPr>
        <p:txBody>
          <a:bodyPr spcFirstLastPara="1" wrap="square" lIns="91425" tIns="91425" rIns="91425" bIns="91425" anchor="t" anchorCtr="0">
            <a:spAutoFit/>
          </a:bodyPr>
          <a:lstStyle/>
          <a:p>
            <a:pPr marL="0" lvl="0" indent="0" algn="ctr" rtl="0">
              <a:lnSpc>
                <a:spcPct val="190000"/>
              </a:lnSpc>
              <a:spcBef>
                <a:spcPts val="0"/>
              </a:spcBef>
              <a:spcAft>
                <a:spcPts val="0"/>
              </a:spcAft>
              <a:buNone/>
            </a:pPr>
            <a:r>
              <a:rPr lang="it" sz="1250">
                <a:solidFill>
                  <a:schemeClr val="lt1"/>
                </a:solidFill>
                <a:latin typeface="Playfair Display"/>
                <a:ea typeface="Playfair Display"/>
                <a:cs typeface="Playfair Display"/>
                <a:sym typeface="Playfair Display"/>
              </a:rPr>
              <a:t>☎️ Tel: 243 456798</a:t>
            </a:r>
            <a:endParaRPr sz="1250">
              <a:solidFill>
                <a:schemeClr val="lt1"/>
              </a:solidFill>
              <a:latin typeface="Playfair Display"/>
              <a:ea typeface="Playfair Display"/>
              <a:cs typeface="Playfair Display"/>
              <a:sym typeface="Playfair Display"/>
            </a:endParaRPr>
          </a:p>
          <a:p>
            <a:pPr marL="0" lvl="0" indent="0" algn="ctr" rtl="0">
              <a:lnSpc>
                <a:spcPct val="190000"/>
              </a:lnSpc>
              <a:spcBef>
                <a:spcPts val="0"/>
              </a:spcBef>
              <a:spcAft>
                <a:spcPts val="0"/>
              </a:spcAft>
              <a:buNone/>
            </a:pPr>
            <a:r>
              <a:rPr lang="it" sz="1250">
                <a:solidFill>
                  <a:schemeClr val="lt1"/>
                </a:solidFill>
                <a:latin typeface="Playfair Display"/>
                <a:ea typeface="Playfair Display"/>
                <a:cs typeface="Playfair Display"/>
                <a:sym typeface="Playfair Display"/>
              </a:rPr>
              <a:t>📧 cooperativanoir@gmail.com</a:t>
            </a:r>
            <a:endParaRPr sz="125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rgbClr val="000000"/>
              </a:buClr>
              <a:buSzPts val="852"/>
              <a:buFont typeface="Arial"/>
              <a:buNone/>
            </a:pPr>
            <a:r>
              <a:rPr lang="it" sz="1327">
                <a:solidFill>
                  <a:schemeClr val="lt1"/>
                </a:solidFill>
                <a:latin typeface="Playfair Display"/>
                <a:ea typeface="Playfair Display"/>
                <a:cs typeface="Playfair Display"/>
                <a:sym typeface="Playfair Display"/>
              </a:rPr>
              <a:t>🌐 </a:t>
            </a:r>
            <a:r>
              <a:rPr lang="it" sz="1327" u="sng">
                <a:solidFill>
                  <a:schemeClr val="hlink"/>
                </a:solidFill>
                <a:latin typeface="Playfair Display"/>
                <a:ea typeface="Playfair Display"/>
                <a:cs typeface="Playfair Display"/>
                <a:sym typeface="Playfair Display"/>
                <a:hlinkClick r:id="rId5"/>
              </a:rPr>
              <a:t>https://cooperativanoir.wixsite.com/cooperativa-noir</a:t>
            </a:r>
            <a:endParaRPr sz="1327">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rgbClr val="000000"/>
              </a:buClr>
              <a:buSzPts val="852"/>
              <a:buFont typeface="Arial"/>
              <a:buNone/>
            </a:pPr>
            <a:endParaRPr sz="1327">
              <a:solidFill>
                <a:schemeClr val="lt1"/>
              </a:solidFill>
              <a:latin typeface="Playfair Display"/>
              <a:ea typeface="Playfair Display"/>
              <a:cs typeface="Playfair Display"/>
              <a:sym typeface="Playfair Display"/>
            </a:endParaRPr>
          </a:p>
          <a:p>
            <a:pPr marL="0" lvl="0" indent="0" algn="ctr" rtl="0">
              <a:spcBef>
                <a:spcPts val="0"/>
              </a:spcBef>
              <a:spcAft>
                <a:spcPts val="0"/>
              </a:spcAft>
              <a:buNone/>
            </a:pPr>
            <a:r>
              <a:rPr lang="it" sz="1600">
                <a:solidFill>
                  <a:schemeClr val="lt1"/>
                </a:solidFill>
                <a:latin typeface="Playfair Display"/>
                <a:ea typeface="Playfair Display"/>
                <a:cs typeface="Playfair Display"/>
                <a:sym typeface="Playfair Display"/>
              </a:rPr>
              <a:t>Via Roma 25, 16121 Genova</a:t>
            </a:r>
            <a:endParaRPr sz="1600">
              <a:solidFill>
                <a:schemeClr val="lt1"/>
              </a:solidFill>
              <a:latin typeface="Playfair Display"/>
              <a:ea typeface="Playfair Display"/>
              <a:cs typeface="Playfair Display"/>
              <a:sym typeface="Playfair Display"/>
            </a:endParaRPr>
          </a:p>
          <a:p>
            <a:pPr marL="0" lvl="0" indent="0" algn="ctr"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1400" b="0" dirty="0">
                <a:solidFill>
                  <a:srgbClr val="666666"/>
                </a:solidFill>
                <a:latin typeface="Playfair Display"/>
                <a:ea typeface="Playfair Display"/>
                <a:cs typeface="Playfair Display"/>
                <a:sym typeface="Playfair Display"/>
              </a:rPr>
              <a:t>RICERCA BANDI</a:t>
            </a:r>
            <a:br>
              <a:rPr lang="it" sz="1400" b="0" dirty="0">
                <a:solidFill>
                  <a:srgbClr val="666666"/>
                </a:solidFill>
                <a:latin typeface="Playfair Display"/>
                <a:ea typeface="Playfair Display"/>
                <a:cs typeface="Playfair Display"/>
                <a:sym typeface="Playfair Display"/>
              </a:rPr>
            </a:br>
            <a:br>
              <a:rPr lang="it" sz="1400" b="0" dirty="0">
                <a:solidFill>
                  <a:srgbClr val="666666"/>
                </a:solidFill>
                <a:latin typeface="Playfair Display"/>
                <a:ea typeface="Playfair Display"/>
                <a:cs typeface="Playfair Display"/>
                <a:sym typeface="Playfair Display"/>
              </a:rPr>
            </a:br>
            <a:r>
              <a:rPr lang="it" sz="1400" b="0" dirty="0">
                <a:solidFill>
                  <a:srgbClr val="666666"/>
                </a:solidFill>
                <a:latin typeface="Playfair Display"/>
                <a:ea typeface="Playfair Display"/>
                <a:cs typeface="Playfair Display"/>
                <a:sym typeface="Playfair Display"/>
              </a:rPr>
              <a:t>Il Bando individuato ha la finalità di sostenere l’avvio di nuove piccole iniziative imprenditoriali e di lavoro autonomo attraverso la concessione di finanziamenti agevolati a tasso zero, con programmi di spesa inclusi tra i 10.000 e i 25.000 euro senza interessi e non assistiti da alcuna forma di garanzia. I beneficiari sono giovani tra i 18 e i 29 anni (30 non compiuti).</a:t>
            </a:r>
            <a:endParaRPr dirty="0">
              <a:solidFill>
                <a:srgbClr val="666666"/>
              </a:solidFill>
              <a:latin typeface="Playfair Display"/>
              <a:ea typeface="Playfair Display"/>
              <a:cs typeface="Playfair Display"/>
              <a:sym typeface="Playfair Display"/>
            </a:endParaRPr>
          </a:p>
        </p:txBody>
      </p:sp>
      <p:pic>
        <p:nvPicPr>
          <p:cNvPr id="119" name="Google Shape;119;p21"/>
          <p:cNvPicPr preferRelativeResize="0"/>
          <p:nvPr/>
        </p:nvPicPr>
        <p:blipFill>
          <a:blip r:embed="rId3">
            <a:alphaModFix/>
          </a:blip>
          <a:stretch>
            <a:fillRect/>
          </a:stretch>
        </p:blipFill>
        <p:spPr>
          <a:xfrm>
            <a:off x="7136925" y="3192075"/>
            <a:ext cx="2007074" cy="19514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p:nvPr/>
        </p:nvSpPr>
        <p:spPr>
          <a:xfrm>
            <a:off x="-25" y="0"/>
            <a:ext cx="9144000" cy="51435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title"/>
          </p:nvPr>
        </p:nvSpPr>
        <p:spPr>
          <a:xfrm>
            <a:off x="2802752" y="802512"/>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1400" b="0">
                <a:solidFill>
                  <a:srgbClr val="666666"/>
                </a:solidFill>
                <a:latin typeface="Playfair Display"/>
                <a:ea typeface="Playfair Display"/>
                <a:cs typeface="Playfair Display"/>
                <a:sym typeface="Playfair Display"/>
              </a:rPr>
              <a:t>L'appel d'offres vise à soutenir le lancement de nouvelles initiatives de petites entreprises et de travail indépendant par l'octroi de prêts bonifiés à taux zéro, avec des programmes de dépenses compris entre 10 000 et 25 000 euros sans intérêt et sans aucune forme de garantie.  Les bénéficiaires sont des jeunes âgés de 18 à 29 ans (pas encore 30 ans).</a:t>
            </a:r>
            <a:endParaRPr>
              <a:solidFill>
                <a:srgbClr val="666666"/>
              </a:solidFill>
              <a:latin typeface="Playfair Display"/>
              <a:ea typeface="Playfair Display"/>
              <a:cs typeface="Playfair Display"/>
              <a:sym typeface="Playfair Display"/>
            </a:endParaRPr>
          </a:p>
        </p:txBody>
      </p:sp>
      <p:pic>
        <p:nvPicPr>
          <p:cNvPr id="126" name="Google Shape;126;p22"/>
          <p:cNvPicPr preferRelativeResize="0"/>
          <p:nvPr/>
        </p:nvPicPr>
        <p:blipFill>
          <a:blip r:embed="rId3">
            <a:alphaModFix/>
          </a:blip>
          <a:stretch>
            <a:fillRect/>
          </a:stretch>
        </p:blipFill>
        <p:spPr>
          <a:xfrm>
            <a:off x="7054335" y="3111804"/>
            <a:ext cx="2089649" cy="2031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subTitle" idx="1"/>
          </p:nvPr>
        </p:nvSpPr>
        <p:spPr>
          <a:xfrm>
            <a:off x="265500" y="2845223"/>
            <a:ext cx="4045200" cy="3543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
        <p:nvSpPr>
          <p:cNvPr id="132" name="Google Shape;132;p23"/>
          <p:cNvSpPr txBox="1">
            <a:spLocks noGrp="1"/>
          </p:cNvSpPr>
          <p:nvPr>
            <p:ph type="body" idx="2"/>
          </p:nvPr>
        </p:nvSpPr>
        <p:spPr>
          <a:xfrm>
            <a:off x="4784075" y="-5117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133" name="Google Shape;133;p23"/>
          <p:cNvPicPr preferRelativeResize="0"/>
          <p:nvPr/>
        </p:nvPicPr>
        <p:blipFill>
          <a:blip r:embed="rId3">
            <a:alphaModFix/>
          </a:blip>
          <a:stretch>
            <a:fillRect/>
          </a:stretch>
        </p:blipFill>
        <p:spPr>
          <a:xfrm>
            <a:off x="37000" y="4129600"/>
            <a:ext cx="1176725" cy="954699"/>
          </a:xfrm>
          <a:prstGeom prst="rect">
            <a:avLst/>
          </a:prstGeom>
          <a:noFill/>
          <a:ln>
            <a:noFill/>
          </a:ln>
        </p:spPr>
      </p:pic>
      <p:sp>
        <p:nvSpPr>
          <p:cNvPr id="134" name="Google Shape;134;p23"/>
          <p:cNvSpPr/>
          <p:nvPr/>
        </p:nvSpPr>
        <p:spPr>
          <a:xfrm>
            <a:off x="0" y="0"/>
            <a:ext cx="9144000" cy="5143500"/>
          </a:xfrm>
          <a:prstGeom prst="rect">
            <a:avLst/>
          </a:prstGeom>
          <a:solidFill>
            <a:srgbClr val="1111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txBox="1"/>
          <p:nvPr/>
        </p:nvSpPr>
        <p:spPr>
          <a:xfrm>
            <a:off x="4810475" y="814075"/>
            <a:ext cx="404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136" name="Google Shape;136;p23"/>
          <p:cNvPicPr preferRelativeResize="0"/>
          <p:nvPr/>
        </p:nvPicPr>
        <p:blipFill>
          <a:blip r:embed="rId4">
            <a:alphaModFix/>
          </a:blip>
          <a:stretch>
            <a:fillRect/>
          </a:stretch>
        </p:blipFill>
        <p:spPr>
          <a:xfrm>
            <a:off x="144950" y="1561550"/>
            <a:ext cx="8854100" cy="3295650"/>
          </a:xfrm>
          <a:prstGeom prst="rect">
            <a:avLst/>
          </a:prstGeom>
          <a:noFill/>
          <a:ln>
            <a:noFill/>
          </a:ln>
        </p:spPr>
      </p:pic>
      <p:sp>
        <p:nvSpPr>
          <p:cNvPr id="137" name="Google Shape;137;p23"/>
          <p:cNvSpPr txBox="1">
            <a:spLocks noGrp="1"/>
          </p:cNvSpPr>
          <p:nvPr>
            <p:ph type="title"/>
          </p:nvPr>
        </p:nvSpPr>
        <p:spPr>
          <a:xfrm>
            <a:off x="1820575" y="466250"/>
            <a:ext cx="5439300" cy="6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it" sz="4260">
                <a:solidFill>
                  <a:schemeClr val="lt1"/>
                </a:solidFill>
                <a:latin typeface="Playfair Display"/>
                <a:ea typeface="Playfair Display"/>
                <a:cs typeface="Playfair Display"/>
                <a:sym typeface="Playfair Display"/>
              </a:rPr>
              <a:t>ORGANIGRAMMA</a:t>
            </a:r>
            <a:endParaRPr sz="4260">
              <a:solidFill>
                <a:schemeClr val="lt1"/>
              </a:solidFill>
              <a:latin typeface="Playfair Display"/>
              <a:ea typeface="Playfair Display"/>
              <a:cs typeface="Playfair Display"/>
              <a:sym typeface="Playfair Display"/>
            </a:endParaRPr>
          </a:p>
        </p:txBody>
      </p:sp>
      <p:pic>
        <p:nvPicPr>
          <p:cNvPr id="138" name="Google Shape;138;p23"/>
          <p:cNvPicPr preferRelativeResize="0"/>
          <p:nvPr/>
        </p:nvPicPr>
        <p:blipFill>
          <a:blip r:embed="rId3">
            <a:alphaModFix/>
          </a:blip>
          <a:stretch>
            <a:fillRect/>
          </a:stretch>
        </p:blipFill>
        <p:spPr>
          <a:xfrm>
            <a:off x="7408500" y="0"/>
            <a:ext cx="1735499" cy="1687374"/>
          </a:xfrm>
          <a:prstGeom prst="rect">
            <a:avLst/>
          </a:prstGeom>
          <a:noFill/>
          <a:ln>
            <a:noFill/>
          </a:ln>
        </p:spPr>
      </p:pic>
      <p:cxnSp>
        <p:nvCxnSpPr>
          <p:cNvPr id="139" name="Google Shape;139;p23"/>
          <p:cNvCxnSpPr/>
          <p:nvPr/>
        </p:nvCxnSpPr>
        <p:spPr>
          <a:xfrm flipH="1">
            <a:off x="2420000" y="2508850"/>
            <a:ext cx="1746600" cy="421800"/>
          </a:xfrm>
          <a:prstGeom prst="straightConnector1">
            <a:avLst/>
          </a:prstGeom>
          <a:noFill/>
          <a:ln w="9525" cap="flat" cmpd="sng">
            <a:solidFill>
              <a:schemeClr val="dk2"/>
            </a:solidFill>
            <a:prstDash val="solid"/>
            <a:round/>
            <a:headEnd type="none" w="med" len="med"/>
            <a:tailEnd type="none" w="med" len="med"/>
          </a:ln>
        </p:spPr>
      </p:cxnSp>
      <p:cxnSp>
        <p:nvCxnSpPr>
          <p:cNvPr id="140" name="Google Shape;140;p23"/>
          <p:cNvCxnSpPr/>
          <p:nvPr/>
        </p:nvCxnSpPr>
        <p:spPr>
          <a:xfrm flipH="1">
            <a:off x="1117375" y="3115700"/>
            <a:ext cx="703200" cy="236700"/>
          </a:xfrm>
          <a:prstGeom prst="straightConnector1">
            <a:avLst/>
          </a:prstGeom>
          <a:noFill/>
          <a:ln w="9525" cap="flat" cmpd="sng">
            <a:solidFill>
              <a:schemeClr val="dk2"/>
            </a:solidFill>
            <a:prstDash val="solid"/>
            <a:round/>
            <a:headEnd type="none" w="med" len="med"/>
            <a:tailEnd type="none" w="med" len="med"/>
          </a:ln>
        </p:spPr>
      </p:cxnSp>
      <p:cxnSp>
        <p:nvCxnSpPr>
          <p:cNvPr id="141" name="Google Shape;141;p23"/>
          <p:cNvCxnSpPr/>
          <p:nvPr/>
        </p:nvCxnSpPr>
        <p:spPr>
          <a:xfrm>
            <a:off x="2412625" y="3115700"/>
            <a:ext cx="673500" cy="244200"/>
          </a:xfrm>
          <a:prstGeom prst="straightConnector1">
            <a:avLst/>
          </a:prstGeom>
          <a:noFill/>
          <a:ln w="9525" cap="flat" cmpd="sng">
            <a:solidFill>
              <a:schemeClr val="dk2"/>
            </a:solidFill>
            <a:prstDash val="solid"/>
            <a:round/>
            <a:headEnd type="none" w="med" len="med"/>
            <a:tailEnd type="none" w="med" len="med"/>
          </a:ln>
        </p:spPr>
      </p:cxnSp>
      <p:cxnSp>
        <p:nvCxnSpPr>
          <p:cNvPr id="142" name="Google Shape;142;p23"/>
          <p:cNvCxnSpPr/>
          <p:nvPr/>
        </p:nvCxnSpPr>
        <p:spPr>
          <a:xfrm>
            <a:off x="2146200" y="3115700"/>
            <a:ext cx="0" cy="14505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23"/>
          <p:cNvCxnSpPr/>
          <p:nvPr/>
        </p:nvCxnSpPr>
        <p:spPr>
          <a:xfrm flipH="1">
            <a:off x="1502300" y="3123100"/>
            <a:ext cx="473700" cy="7845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23"/>
          <p:cNvCxnSpPr/>
          <p:nvPr/>
        </p:nvCxnSpPr>
        <p:spPr>
          <a:xfrm>
            <a:off x="2286825" y="3137900"/>
            <a:ext cx="429300" cy="7845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23"/>
          <p:cNvCxnSpPr/>
          <p:nvPr/>
        </p:nvCxnSpPr>
        <p:spPr>
          <a:xfrm flipH="1">
            <a:off x="5794850" y="3115700"/>
            <a:ext cx="865800" cy="2367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23"/>
          <p:cNvCxnSpPr/>
          <p:nvPr/>
        </p:nvCxnSpPr>
        <p:spPr>
          <a:xfrm>
            <a:off x="7356325" y="3123100"/>
            <a:ext cx="925200" cy="2367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23"/>
          <p:cNvCxnSpPr/>
          <p:nvPr/>
        </p:nvCxnSpPr>
        <p:spPr>
          <a:xfrm flipH="1">
            <a:off x="5920575" y="3108300"/>
            <a:ext cx="962100" cy="9990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23"/>
          <p:cNvCxnSpPr/>
          <p:nvPr/>
        </p:nvCxnSpPr>
        <p:spPr>
          <a:xfrm>
            <a:off x="7141700" y="3123100"/>
            <a:ext cx="1028700" cy="10065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23"/>
          <p:cNvCxnSpPr/>
          <p:nvPr/>
        </p:nvCxnSpPr>
        <p:spPr>
          <a:xfrm>
            <a:off x="5017700" y="2508850"/>
            <a:ext cx="1635600" cy="444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body" idx="1"/>
          </p:nvPr>
        </p:nvSpPr>
        <p:spPr>
          <a:xfrm>
            <a:off x="148000" y="814200"/>
            <a:ext cx="8520600" cy="4129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5365" b="1" u="sng">
                <a:solidFill>
                  <a:srgbClr val="666666"/>
                </a:solidFill>
                <a:highlight>
                  <a:srgbClr val="FFFFFF"/>
                </a:highlight>
                <a:latin typeface="Playfair Display"/>
                <a:ea typeface="Playfair Display"/>
                <a:cs typeface="Playfair Display"/>
                <a:sym typeface="Playfair Display"/>
              </a:rPr>
              <a:t>PUNTI DI FORZA INTERNI (S)</a:t>
            </a:r>
            <a:endParaRPr sz="5365" b="1" u="sng">
              <a:solidFill>
                <a:srgbClr val="666666"/>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-gruppo di giovani intraprendenti spinti dalla voglia di entrare nel mondo del lavoro;</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offriamo diversi servizi, e a seconda della richiesta, cerchiamo di realizzarla affiancando al cliente l'operatore più efficace per il caso;</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possediamo un'ottima organizzazione interna, basata sulla divisione del lavoro in base alle diverse capacità;</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disponiamo di un sito web sia per la compravendita che per fornire eventuali informazioni;</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possediamo un ottima padronanza nel linguaggio e offriamo il nostro prodotto come se fosse il migliore, convincendo il cliente e quindi portandolo dalla nostra parte;</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competenze linguistiche (Inglese, francese e spagnolo)</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siamo reperibili 24/24 e 7/7;</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siamo molti competenti in ambito linguistico ed economico;</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abbiamo un'ampia conoscenza informatica;</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idee innovativa dell'avere due rami aziendali di questo tipo</a:t>
            </a:r>
            <a:endParaRPr sz="4600">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r>
              <a:rPr lang="it" sz="4600">
                <a:solidFill>
                  <a:srgbClr val="999999"/>
                </a:solidFill>
                <a:highlight>
                  <a:srgbClr val="FFFFFF"/>
                </a:highlight>
                <a:latin typeface="Playfair Display"/>
                <a:ea typeface="Playfair Display"/>
                <a:cs typeface="Playfair Display"/>
                <a:sym typeface="Playfair Display"/>
              </a:rPr>
              <a:t>- ci concentriamo molto sul lavoro in quanto abbiamo meno vincoli familiari;</a:t>
            </a:r>
            <a:r>
              <a:rPr lang="it" sz="4965">
                <a:solidFill>
                  <a:srgbClr val="999999"/>
                </a:solidFill>
                <a:highlight>
                  <a:srgbClr val="FFFFFF"/>
                </a:highlight>
                <a:latin typeface="Playfair Display"/>
                <a:ea typeface="Playfair Display"/>
                <a:cs typeface="Playfair Display"/>
                <a:sym typeface="Playfair Display"/>
              </a:rPr>
              <a:t> </a:t>
            </a:r>
            <a:endParaRPr sz="4965">
              <a:solidFill>
                <a:srgbClr val="999999"/>
              </a:solidFill>
              <a:highlight>
                <a:srgbClr val="FFFFFF"/>
              </a:highlight>
              <a:latin typeface="Playfair Display"/>
              <a:ea typeface="Playfair Display"/>
              <a:cs typeface="Playfair Display"/>
              <a:sym typeface="Playfair Display"/>
            </a:endParaRPr>
          </a:p>
          <a:p>
            <a:pPr marL="0" lvl="0" indent="0" algn="l" rtl="0">
              <a:spcBef>
                <a:spcPts val="1200"/>
              </a:spcBef>
              <a:spcAft>
                <a:spcPts val="0"/>
              </a:spcAft>
              <a:buNone/>
            </a:pPr>
            <a:endParaRPr sz="1100">
              <a:solidFill>
                <a:srgbClr val="B7B7B7"/>
              </a:solidFill>
              <a:latin typeface="Arial"/>
              <a:ea typeface="Arial"/>
              <a:cs typeface="Arial"/>
              <a:sym typeface="Arial"/>
            </a:endParaRPr>
          </a:p>
          <a:p>
            <a:pPr marL="0" lvl="0" indent="0" algn="l" rtl="0">
              <a:spcBef>
                <a:spcPts val="1200"/>
              </a:spcBef>
              <a:spcAft>
                <a:spcPts val="1200"/>
              </a:spcAft>
              <a:buNone/>
            </a:pPr>
            <a:endParaRPr>
              <a:solidFill>
                <a:srgbClr val="B7B7B7"/>
              </a:solidFill>
            </a:endParaRPr>
          </a:p>
        </p:txBody>
      </p:sp>
      <p:sp>
        <p:nvSpPr>
          <p:cNvPr id="155" name="Google Shape;155;p24"/>
          <p:cNvSpPr txBox="1"/>
          <p:nvPr/>
        </p:nvSpPr>
        <p:spPr>
          <a:xfrm>
            <a:off x="103600" y="148025"/>
            <a:ext cx="7297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400" b="1">
                <a:solidFill>
                  <a:srgbClr val="111111"/>
                </a:solidFill>
                <a:latin typeface="Playfair Display"/>
                <a:ea typeface="Playfair Display"/>
                <a:cs typeface="Playfair Display"/>
                <a:sym typeface="Playfair Display"/>
              </a:rPr>
              <a:t>ANALISI SWOT:</a:t>
            </a:r>
            <a:endParaRPr sz="3400" b="1">
              <a:solidFill>
                <a:srgbClr val="111111"/>
              </a:solidFill>
              <a:latin typeface="Playfair Display"/>
              <a:ea typeface="Playfair Display"/>
              <a:cs typeface="Playfair Display"/>
              <a:sym typeface="Playfair Display"/>
            </a:endParaRPr>
          </a:p>
        </p:txBody>
      </p:sp>
      <p:pic>
        <p:nvPicPr>
          <p:cNvPr id="156" name="Google Shape;156;p24"/>
          <p:cNvPicPr preferRelativeResize="0"/>
          <p:nvPr/>
        </p:nvPicPr>
        <p:blipFill>
          <a:blip r:embed="rId3">
            <a:alphaModFix/>
          </a:blip>
          <a:stretch>
            <a:fillRect/>
          </a:stretch>
        </p:blipFill>
        <p:spPr>
          <a:xfrm>
            <a:off x="7082500" y="3285925"/>
            <a:ext cx="2061499" cy="1890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113100" y="144850"/>
            <a:ext cx="85206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3400">
                <a:solidFill>
                  <a:schemeClr val="lt1"/>
                </a:solidFill>
                <a:latin typeface="Playfair Display"/>
                <a:ea typeface="Playfair Display"/>
                <a:cs typeface="Playfair Display"/>
                <a:sym typeface="Playfair Display"/>
              </a:rPr>
              <a:t>ANALISI SWOT:</a:t>
            </a:r>
            <a:endParaRPr sz="3400">
              <a:solidFill>
                <a:schemeClr val="lt1"/>
              </a:solidFill>
              <a:latin typeface="Playfair Display"/>
              <a:ea typeface="Playfair Display"/>
              <a:cs typeface="Playfair Display"/>
              <a:sym typeface="Playfair Display"/>
            </a:endParaRPr>
          </a:p>
        </p:txBody>
      </p:sp>
      <p:sp>
        <p:nvSpPr>
          <p:cNvPr id="162" name="Google Shape;162;p25"/>
          <p:cNvSpPr txBox="1">
            <a:spLocks noGrp="1"/>
          </p:cNvSpPr>
          <p:nvPr>
            <p:ph type="body" idx="1"/>
          </p:nvPr>
        </p:nvSpPr>
        <p:spPr>
          <a:xfrm>
            <a:off x="113100" y="901650"/>
            <a:ext cx="8917800" cy="33402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None/>
            </a:pPr>
            <a:r>
              <a:rPr lang="it" sz="6400" b="1" u="sng">
                <a:solidFill>
                  <a:schemeClr val="lt1"/>
                </a:solidFill>
                <a:latin typeface="Playfair Display"/>
                <a:ea typeface="Playfair Display"/>
                <a:cs typeface="Playfair Display"/>
                <a:sym typeface="Playfair Display"/>
              </a:rPr>
              <a:t>PUNTI DI DEBOLEZZA INTERNI (W)</a:t>
            </a:r>
            <a:endParaRPr sz="6400" b="1" u="sng">
              <a:solidFill>
                <a:schemeClr val="lt1"/>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it" sz="7200">
                <a:solidFill>
                  <a:schemeClr val="lt1"/>
                </a:solidFill>
                <a:latin typeface="Playfair Display"/>
                <a:ea typeface="Playfair Display"/>
                <a:cs typeface="Playfair Display"/>
                <a:sym typeface="Playfair Display"/>
              </a:rPr>
              <a:t>- essendo un gruppo giovane non abbiamo esperienza lavorativa;</a:t>
            </a:r>
            <a:endParaRPr sz="7200">
              <a:solidFill>
                <a:schemeClr val="lt1"/>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it" sz="7200">
                <a:solidFill>
                  <a:schemeClr val="lt1"/>
                </a:solidFill>
                <a:latin typeface="Playfair Display"/>
                <a:ea typeface="Playfair Display"/>
                <a:cs typeface="Playfair Display"/>
                <a:sym typeface="Playfair Display"/>
              </a:rPr>
              <a:t>- difficoltà nel trovare gli interlocutori giusti e a farsi prendere sul serio nonostante l'età;</a:t>
            </a:r>
            <a:endParaRPr sz="7200">
              <a:solidFill>
                <a:schemeClr val="lt1"/>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it" sz="7200">
                <a:solidFill>
                  <a:schemeClr val="lt1"/>
                </a:solidFill>
                <a:latin typeface="Playfair Display"/>
                <a:ea typeface="Playfair Display"/>
                <a:cs typeface="Playfair Display"/>
                <a:sym typeface="Playfair Display"/>
              </a:rPr>
              <a:t>- non possediamo una sede di proprietà;</a:t>
            </a:r>
            <a:endParaRPr sz="7200">
              <a:solidFill>
                <a:schemeClr val="lt1"/>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it" sz="7200">
                <a:solidFill>
                  <a:schemeClr val="lt1"/>
                </a:solidFill>
                <a:latin typeface="Playfair Display"/>
                <a:ea typeface="Playfair Display"/>
                <a:cs typeface="Playfair Display"/>
                <a:sym typeface="Playfair Display"/>
              </a:rPr>
              <a:t>- abbiamo bisogno di personale competente in materia e dovremmo partecipare a dei corsi di avanzamento per svolgere la nostra professione al meglio;</a:t>
            </a:r>
            <a:endParaRPr sz="7200">
              <a:solidFill>
                <a:schemeClr val="lt1"/>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it" sz="7200">
                <a:solidFill>
                  <a:schemeClr val="lt1"/>
                </a:solidFill>
                <a:latin typeface="Playfair Display"/>
                <a:ea typeface="Playfair Display"/>
                <a:cs typeface="Playfair Display"/>
                <a:sym typeface="Playfair Display"/>
              </a:rPr>
              <a:t>- l' assenza di propri clienti comporta una serie di strategie per prevalere </a:t>
            </a:r>
            <a:endParaRPr sz="7200">
              <a:solidFill>
                <a:schemeClr val="lt1"/>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r>
              <a:rPr lang="it" sz="7200">
                <a:solidFill>
                  <a:schemeClr val="lt1"/>
                </a:solidFill>
                <a:latin typeface="Playfair Display"/>
                <a:ea typeface="Playfair Display"/>
                <a:cs typeface="Playfair Display"/>
                <a:sym typeface="Playfair Display"/>
              </a:rPr>
              <a:t>sulla concorrenza e iniziare a creare dei legami fissi;</a:t>
            </a:r>
            <a:r>
              <a:rPr lang="it" sz="7200">
                <a:solidFill>
                  <a:srgbClr val="999999"/>
                </a:solidFill>
                <a:latin typeface="Playfair Display"/>
                <a:ea typeface="Playfair Display"/>
                <a:cs typeface="Playfair Display"/>
                <a:sym typeface="Playfair Display"/>
              </a:rPr>
              <a:t> </a:t>
            </a:r>
            <a:endParaRPr sz="7200">
              <a:solidFill>
                <a:srgbClr val="999999"/>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endParaRPr sz="900">
              <a:solidFill>
                <a:srgbClr val="0019FD"/>
              </a:solidFill>
              <a:latin typeface="Playfair Display"/>
              <a:ea typeface="Playfair Display"/>
              <a:cs typeface="Playfair Display"/>
              <a:sym typeface="Playfair Display"/>
            </a:endParaRPr>
          </a:p>
          <a:p>
            <a:pPr marL="0" lvl="0" indent="0" algn="l" rtl="0">
              <a:lnSpc>
                <a:spcPct val="150000"/>
              </a:lnSpc>
              <a:spcBef>
                <a:spcPts val="0"/>
              </a:spcBef>
              <a:spcAft>
                <a:spcPts val="0"/>
              </a:spcAft>
              <a:buNone/>
            </a:pPr>
            <a:endParaRPr sz="9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63" name="Google Shape;163;p25"/>
          <p:cNvPicPr preferRelativeResize="0"/>
          <p:nvPr/>
        </p:nvPicPr>
        <p:blipFill>
          <a:blip r:embed="rId3">
            <a:alphaModFix/>
          </a:blip>
          <a:stretch>
            <a:fillRect/>
          </a:stretch>
        </p:blipFill>
        <p:spPr>
          <a:xfrm>
            <a:off x="7571526" y="3552325"/>
            <a:ext cx="1572475" cy="1591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141475" y="167050"/>
            <a:ext cx="85206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3400">
                <a:solidFill>
                  <a:srgbClr val="111111"/>
                </a:solidFill>
                <a:latin typeface="Playfair Display"/>
                <a:ea typeface="Playfair Display"/>
                <a:cs typeface="Playfair Display"/>
                <a:sym typeface="Playfair Display"/>
              </a:rPr>
              <a:t>ANALISI SWOT:</a:t>
            </a:r>
            <a:endParaRPr sz="3400">
              <a:solidFill>
                <a:srgbClr val="111111"/>
              </a:solidFill>
            </a:endParaRPr>
          </a:p>
        </p:txBody>
      </p:sp>
      <p:sp>
        <p:nvSpPr>
          <p:cNvPr id="169" name="Google Shape;169;p26"/>
          <p:cNvSpPr txBox="1">
            <a:spLocks noGrp="1"/>
          </p:cNvSpPr>
          <p:nvPr>
            <p:ph type="body" idx="1"/>
          </p:nvPr>
        </p:nvSpPr>
        <p:spPr>
          <a:xfrm>
            <a:off x="141475" y="842425"/>
            <a:ext cx="8520600" cy="3340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it" b="1" u="sng">
                <a:solidFill>
                  <a:srgbClr val="666666"/>
                </a:solidFill>
                <a:highlight>
                  <a:srgbClr val="FFFFFF"/>
                </a:highlight>
                <a:latin typeface="Playfair Display"/>
                <a:ea typeface="Playfair Display"/>
                <a:cs typeface="Playfair Display"/>
                <a:sym typeface="Playfair Display"/>
              </a:rPr>
              <a:t>OPPORTUNITA’ ESTERNE (O)</a:t>
            </a:r>
            <a:endParaRPr b="1" u="sng">
              <a:solidFill>
                <a:srgbClr val="666666"/>
              </a:solidFill>
              <a:highlight>
                <a:srgbClr val="FFFFFF"/>
              </a:highlight>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r>
              <a:rPr lang="it">
                <a:solidFill>
                  <a:srgbClr val="999999"/>
                </a:solidFill>
                <a:highlight>
                  <a:srgbClr val="FFFFFF"/>
                </a:highlight>
                <a:latin typeface="Playfair Display"/>
                <a:ea typeface="Playfair Display"/>
                <a:cs typeface="Playfair Display"/>
                <a:sym typeface="Playfair Display"/>
              </a:rPr>
              <a:t>- essendo giovani possiamo ricevere un sostegno economico dalle banche e dallo Stato per intraprendere il nostro percorso (per la società rappresentiamo il futuro, di conseguenza investire su di noi è sicuramente un'ottima scelta);</a:t>
            </a:r>
            <a:endParaRPr>
              <a:solidFill>
                <a:srgbClr val="999999"/>
              </a:solidFill>
              <a:highlight>
                <a:srgbClr val="FFFFFF"/>
              </a:highlight>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r>
              <a:rPr lang="it">
                <a:solidFill>
                  <a:srgbClr val="999999"/>
                </a:solidFill>
                <a:highlight>
                  <a:srgbClr val="FFFFFF"/>
                </a:highlight>
                <a:latin typeface="Playfair Display"/>
                <a:ea typeface="Playfair Display"/>
                <a:cs typeface="Playfair Display"/>
                <a:sym typeface="Playfair Display"/>
              </a:rPr>
              <a:t>- avendo due rami collegabili tra loro le persone riscontrerebbero maggiore facilità scegliendo noi (senza rivolgersi a più enti);</a:t>
            </a:r>
            <a:endParaRPr>
              <a:solidFill>
                <a:srgbClr val="999999"/>
              </a:solidFill>
              <a:highlight>
                <a:srgbClr val="FFFFFF"/>
              </a:highlight>
              <a:latin typeface="Playfair Display"/>
              <a:ea typeface="Playfair Display"/>
              <a:cs typeface="Playfair Display"/>
              <a:sym typeface="Playfair Display"/>
            </a:endParaRPr>
          </a:p>
          <a:p>
            <a:pPr marL="0" lvl="0" indent="0" algn="l" rtl="0">
              <a:lnSpc>
                <a:spcPct val="105000"/>
              </a:lnSpc>
              <a:spcBef>
                <a:spcPts val="1200"/>
              </a:spcBef>
              <a:spcAft>
                <a:spcPts val="0"/>
              </a:spcAft>
              <a:buNone/>
            </a:pPr>
            <a:r>
              <a:rPr lang="it">
                <a:solidFill>
                  <a:srgbClr val="999999"/>
                </a:solidFill>
                <a:highlight>
                  <a:srgbClr val="FFFFFF"/>
                </a:highlight>
                <a:latin typeface="Playfair Display"/>
                <a:ea typeface="Playfair Display"/>
                <a:cs typeface="Playfair Display"/>
                <a:sym typeface="Playfair Display"/>
              </a:rPr>
              <a:t>- creare una rete che ci permette di offrire solo servizi aggiuntivi;</a:t>
            </a:r>
            <a:endParaRPr>
              <a:solidFill>
                <a:srgbClr val="999999"/>
              </a:solidFill>
              <a:highlight>
                <a:srgbClr val="FFFFFF"/>
              </a:highlight>
              <a:latin typeface="Playfair Display"/>
              <a:ea typeface="Playfair Display"/>
              <a:cs typeface="Playfair Display"/>
              <a:sym typeface="Playfair Display"/>
            </a:endParaRPr>
          </a:p>
          <a:p>
            <a:pPr marL="0" lvl="0" indent="0" algn="l" rtl="0">
              <a:lnSpc>
                <a:spcPct val="105000"/>
              </a:lnSpc>
              <a:spcBef>
                <a:spcPts val="1200"/>
              </a:spcBef>
              <a:spcAft>
                <a:spcPts val="1200"/>
              </a:spcAft>
              <a:buNone/>
            </a:pPr>
            <a:r>
              <a:rPr lang="it">
                <a:solidFill>
                  <a:srgbClr val="999999"/>
                </a:solidFill>
                <a:highlight>
                  <a:srgbClr val="FFFFFF"/>
                </a:highlight>
                <a:latin typeface="Playfair Display"/>
                <a:ea typeface="Playfair Display"/>
                <a:cs typeface="Playfair Display"/>
                <a:sym typeface="Playfair Display"/>
              </a:rPr>
              <a:t>- la crisi economica potrebbe indurre le persone a scegliere la               cooperativa per i prezzi calmierati che forniamo.</a:t>
            </a:r>
            <a:endParaRPr sz="2300">
              <a:solidFill>
                <a:srgbClr val="999999"/>
              </a:solidFill>
              <a:latin typeface="Playfair Display"/>
              <a:ea typeface="Playfair Display"/>
              <a:cs typeface="Playfair Display"/>
              <a:sym typeface="Playfair Display"/>
            </a:endParaRPr>
          </a:p>
        </p:txBody>
      </p:sp>
      <p:pic>
        <p:nvPicPr>
          <p:cNvPr id="170" name="Google Shape;170;p26"/>
          <p:cNvPicPr preferRelativeResize="0"/>
          <p:nvPr/>
        </p:nvPicPr>
        <p:blipFill>
          <a:blip r:embed="rId3">
            <a:alphaModFix/>
          </a:blip>
          <a:stretch>
            <a:fillRect/>
          </a:stretch>
        </p:blipFill>
        <p:spPr>
          <a:xfrm>
            <a:off x="7082500" y="3252900"/>
            <a:ext cx="2061499" cy="1890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178475" y="241050"/>
            <a:ext cx="85206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3400">
                <a:solidFill>
                  <a:schemeClr val="lt1"/>
                </a:solidFill>
                <a:latin typeface="Playfair Display"/>
                <a:ea typeface="Playfair Display"/>
                <a:cs typeface="Playfair Display"/>
                <a:sym typeface="Playfair Display"/>
              </a:rPr>
              <a:t>ANALISI SWOT:</a:t>
            </a:r>
            <a:endParaRPr sz="3400">
              <a:solidFill>
                <a:schemeClr val="lt1"/>
              </a:solidFill>
            </a:endParaRPr>
          </a:p>
        </p:txBody>
      </p:sp>
      <p:sp>
        <p:nvSpPr>
          <p:cNvPr id="176" name="Google Shape;176;p27"/>
          <p:cNvSpPr txBox="1">
            <a:spLocks noGrp="1"/>
          </p:cNvSpPr>
          <p:nvPr>
            <p:ph type="body" idx="1"/>
          </p:nvPr>
        </p:nvSpPr>
        <p:spPr>
          <a:xfrm>
            <a:off x="178475" y="1130850"/>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2100" b="1" u="sng">
                <a:solidFill>
                  <a:schemeClr val="lt1"/>
                </a:solidFill>
                <a:latin typeface="Playfair Display"/>
                <a:ea typeface="Playfair Display"/>
                <a:cs typeface="Playfair Display"/>
                <a:sym typeface="Playfair Display"/>
              </a:rPr>
              <a:t>MINACCE ESTERNE (t)</a:t>
            </a:r>
            <a:endParaRPr sz="2100" b="1" u="sng">
              <a:solidFill>
                <a:schemeClr val="lt1"/>
              </a:solidFill>
              <a:latin typeface="Playfair Display"/>
              <a:ea typeface="Playfair Display"/>
              <a:cs typeface="Playfair Display"/>
              <a:sym typeface="Playfair Display"/>
            </a:endParaRPr>
          </a:p>
          <a:p>
            <a:pPr marL="0" lvl="0" indent="0" algn="l" rtl="0">
              <a:spcBef>
                <a:spcPts val="1200"/>
              </a:spcBef>
              <a:spcAft>
                <a:spcPts val="0"/>
              </a:spcAft>
              <a:buNone/>
            </a:pPr>
            <a:r>
              <a:rPr lang="it" sz="1900">
                <a:solidFill>
                  <a:schemeClr val="lt1"/>
                </a:solidFill>
                <a:latin typeface="Playfair Display"/>
                <a:ea typeface="Playfair Display"/>
                <a:cs typeface="Playfair Display"/>
                <a:sym typeface="Playfair Display"/>
              </a:rPr>
              <a:t>- presenza di concorrenza;</a:t>
            </a:r>
            <a:endParaRPr sz="1900">
              <a:solidFill>
                <a:schemeClr val="lt1"/>
              </a:solidFill>
              <a:latin typeface="Playfair Display"/>
              <a:ea typeface="Playfair Display"/>
              <a:cs typeface="Playfair Display"/>
              <a:sym typeface="Playfair Display"/>
            </a:endParaRPr>
          </a:p>
          <a:p>
            <a:pPr marL="0" lvl="0" indent="0" algn="l" rtl="0">
              <a:spcBef>
                <a:spcPts val="1200"/>
              </a:spcBef>
              <a:spcAft>
                <a:spcPts val="0"/>
              </a:spcAft>
              <a:buNone/>
            </a:pPr>
            <a:r>
              <a:rPr lang="it" sz="1900">
                <a:solidFill>
                  <a:schemeClr val="lt1"/>
                </a:solidFill>
                <a:latin typeface="Playfair Display"/>
                <a:ea typeface="Playfair Display"/>
                <a:cs typeface="Playfair Display"/>
                <a:sym typeface="Playfair Display"/>
              </a:rPr>
              <a:t>- crisi economica </a:t>
            </a:r>
            <a:endParaRPr sz="1900">
              <a:solidFill>
                <a:schemeClr val="lt1"/>
              </a:solidFill>
              <a:latin typeface="Playfair Display"/>
              <a:ea typeface="Playfair Display"/>
              <a:cs typeface="Playfair Display"/>
              <a:sym typeface="Playfair Display"/>
            </a:endParaRPr>
          </a:p>
          <a:p>
            <a:pPr marL="0" lvl="0" indent="0" algn="l" rtl="0">
              <a:spcBef>
                <a:spcPts val="1200"/>
              </a:spcBef>
              <a:spcAft>
                <a:spcPts val="0"/>
              </a:spcAft>
              <a:buNone/>
            </a:pPr>
            <a:r>
              <a:rPr lang="it" sz="1900">
                <a:solidFill>
                  <a:schemeClr val="lt1"/>
                </a:solidFill>
                <a:latin typeface="Playfair Display"/>
                <a:ea typeface="Playfair Display"/>
                <a:cs typeface="Playfair Display"/>
                <a:sym typeface="Playfair Display"/>
              </a:rPr>
              <a:t>- difficoltà nel comunicare la natura dell'azienda                                                 (visto la presenza di due rami)</a:t>
            </a:r>
            <a:endParaRPr sz="1900">
              <a:solidFill>
                <a:schemeClr val="lt1"/>
              </a:solidFill>
              <a:latin typeface="Playfair Display"/>
              <a:ea typeface="Playfair Display"/>
              <a:cs typeface="Playfair Display"/>
              <a:sym typeface="Playfair Display"/>
            </a:endParaRPr>
          </a:p>
          <a:p>
            <a:pPr marL="0" lvl="0" indent="0" algn="l" rtl="0">
              <a:spcBef>
                <a:spcPts val="1200"/>
              </a:spcBef>
              <a:spcAft>
                <a:spcPts val="1200"/>
              </a:spcAft>
              <a:buNone/>
            </a:pPr>
            <a:endParaRPr/>
          </a:p>
        </p:txBody>
      </p:sp>
      <p:pic>
        <p:nvPicPr>
          <p:cNvPr id="177" name="Google Shape;177;p27"/>
          <p:cNvPicPr preferRelativeResize="0"/>
          <p:nvPr/>
        </p:nvPicPr>
        <p:blipFill>
          <a:blip r:embed="rId3">
            <a:alphaModFix/>
          </a:blip>
          <a:stretch>
            <a:fillRect/>
          </a:stretch>
        </p:blipFill>
        <p:spPr>
          <a:xfrm>
            <a:off x="4618050" y="148950"/>
            <a:ext cx="4314700" cy="2367300"/>
          </a:xfrm>
          <a:prstGeom prst="rect">
            <a:avLst/>
          </a:prstGeom>
          <a:noFill/>
          <a:ln>
            <a:noFill/>
          </a:ln>
        </p:spPr>
      </p:pic>
      <p:pic>
        <p:nvPicPr>
          <p:cNvPr id="178" name="Google Shape;178;p27"/>
          <p:cNvPicPr preferRelativeResize="0"/>
          <p:nvPr/>
        </p:nvPicPr>
        <p:blipFill>
          <a:blip r:embed="rId4">
            <a:alphaModFix/>
          </a:blip>
          <a:stretch>
            <a:fillRect/>
          </a:stretch>
        </p:blipFill>
        <p:spPr>
          <a:xfrm>
            <a:off x="7208300" y="3184775"/>
            <a:ext cx="1935699" cy="1958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184" name="Google Shape;184;p28"/>
          <p:cNvSpPr/>
          <p:nvPr/>
        </p:nvSpPr>
        <p:spPr>
          <a:xfrm>
            <a:off x="0" y="1539300"/>
            <a:ext cx="9144000" cy="360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19FD"/>
              </a:solidFill>
              <a:latin typeface="Playfair Display"/>
              <a:ea typeface="Playfair Display"/>
              <a:cs typeface="Playfair Display"/>
              <a:sym typeface="Playfair Display"/>
            </a:endParaRPr>
          </a:p>
        </p:txBody>
      </p:sp>
      <p:sp>
        <p:nvSpPr>
          <p:cNvPr id="185" name="Google Shape;185;p28"/>
          <p:cNvSpPr/>
          <p:nvPr/>
        </p:nvSpPr>
        <p:spPr>
          <a:xfrm>
            <a:off x="0" y="0"/>
            <a:ext cx="9144000" cy="1539300"/>
          </a:xfrm>
          <a:prstGeom prst="rect">
            <a:avLst/>
          </a:prstGeom>
          <a:solidFill>
            <a:srgbClr val="1111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txBox="1"/>
          <p:nvPr/>
        </p:nvSpPr>
        <p:spPr>
          <a:xfrm>
            <a:off x="655025" y="200100"/>
            <a:ext cx="7619400" cy="113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it" sz="3600" b="1">
                <a:solidFill>
                  <a:schemeClr val="lt1"/>
                </a:solidFill>
                <a:latin typeface="Playfair Display"/>
                <a:ea typeface="Playfair Display"/>
                <a:cs typeface="Playfair Display"/>
                <a:sym typeface="Playfair Display"/>
              </a:rPr>
              <a:t>ANALISI DEI COMPETITOR</a:t>
            </a:r>
            <a:endParaRPr sz="3600" b="1" baseline="30000">
              <a:solidFill>
                <a:schemeClr val="lt1"/>
              </a:solidFill>
              <a:latin typeface="Playfair Display"/>
              <a:ea typeface="Playfair Display"/>
              <a:cs typeface="Playfair Display"/>
              <a:sym typeface="Playfair Display"/>
            </a:endParaRPr>
          </a:p>
        </p:txBody>
      </p:sp>
      <p:sp>
        <p:nvSpPr>
          <p:cNvPr id="187" name="Google Shape;187;p28"/>
          <p:cNvSpPr txBox="1"/>
          <p:nvPr/>
        </p:nvSpPr>
        <p:spPr>
          <a:xfrm>
            <a:off x="2467175" y="1953475"/>
            <a:ext cx="4048200" cy="191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800">
                <a:solidFill>
                  <a:srgbClr val="666666"/>
                </a:solidFill>
                <a:highlight>
                  <a:srgbClr val="FFFFFF"/>
                </a:highlight>
                <a:latin typeface="Playfair Display"/>
                <a:ea typeface="Playfair Display"/>
                <a:cs typeface="Playfair Display"/>
                <a:sym typeface="Playfair Display"/>
              </a:rPr>
              <a:t>In Liguria sono presenti </a:t>
            </a:r>
            <a:endParaRPr sz="2800">
              <a:solidFill>
                <a:srgbClr val="666666"/>
              </a:solidFill>
              <a:highlight>
                <a:srgbClr val="FFFFFF"/>
              </a:highlight>
              <a:latin typeface="Playfair Display"/>
              <a:ea typeface="Playfair Display"/>
              <a:cs typeface="Playfair Display"/>
              <a:sym typeface="Playfair Display"/>
            </a:endParaRPr>
          </a:p>
          <a:p>
            <a:pPr marL="0" lvl="0" indent="0" algn="ctr" rtl="0">
              <a:spcBef>
                <a:spcPts val="0"/>
              </a:spcBef>
              <a:spcAft>
                <a:spcPts val="0"/>
              </a:spcAft>
              <a:buNone/>
            </a:pPr>
            <a:r>
              <a:rPr lang="it" sz="2800">
                <a:solidFill>
                  <a:srgbClr val="666666"/>
                </a:solidFill>
                <a:highlight>
                  <a:srgbClr val="FFFFFF"/>
                </a:highlight>
                <a:latin typeface="Playfair Display"/>
                <a:ea typeface="Playfair Display"/>
                <a:cs typeface="Playfair Display"/>
                <a:sym typeface="Playfair Display"/>
              </a:rPr>
              <a:t>1201 pompe funebri e 263 agenzie investigative.</a:t>
            </a:r>
            <a:endParaRPr sz="2800">
              <a:solidFill>
                <a:srgbClr val="666666"/>
              </a:solidFill>
              <a:latin typeface="Source Code Pro"/>
              <a:ea typeface="Source Code Pro"/>
              <a:cs typeface="Source Code Pro"/>
              <a:sym typeface="Source Code Pro"/>
            </a:endParaRPr>
          </a:p>
        </p:txBody>
      </p:sp>
      <p:pic>
        <p:nvPicPr>
          <p:cNvPr id="188" name="Google Shape;188;p28"/>
          <p:cNvPicPr preferRelativeResize="0"/>
          <p:nvPr/>
        </p:nvPicPr>
        <p:blipFill>
          <a:blip r:embed="rId3">
            <a:alphaModFix/>
          </a:blip>
          <a:stretch>
            <a:fillRect/>
          </a:stretch>
        </p:blipFill>
        <p:spPr>
          <a:xfrm>
            <a:off x="7082500" y="3252900"/>
            <a:ext cx="2061499" cy="1890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p:nvPr/>
        </p:nvSpPr>
        <p:spPr>
          <a:xfrm>
            <a:off x="-28" y="30"/>
            <a:ext cx="9144000" cy="5143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2890325" y="890100"/>
            <a:ext cx="3363300" cy="3363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it" sz="4600" b="1">
                <a:solidFill>
                  <a:srgbClr val="FFFFFF"/>
                </a:solidFill>
                <a:latin typeface="Playfair Display"/>
                <a:ea typeface="Playfair Display"/>
                <a:cs typeface="Playfair Display"/>
                <a:sym typeface="Playfair Display"/>
              </a:rPr>
              <a:t>DISASTER RECOVERY PLAN</a:t>
            </a:r>
            <a:endParaRPr sz="4600">
              <a:solidFill>
                <a:srgbClr val="FFFFFF"/>
              </a:solidFill>
            </a:endParaRPr>
          </a:p>
        </p:txBody>
      </p:sp>
      <p:pic>
        <p:nvPicPr>
          <p:cNvPr id="195" name="Google Shape;195;p29"/>
          <p:cNvPicPr preferRelativeResize="0"/>
          <p:nvPr/>
        </p:nvPicPr>
        <p:blipFill>
          <a:blip r:embed="rId3">
            <a:alphaModFix/>
          </a:blip>
          <a:stretch>
            <a:fillRect/>
          </a:stretch>
        </p:blipFill>
        <p:spPr>
          <a:xfrm>
            <a:off x="7024101" y="3199301"/>
            <a:ext cx="2119901" cy="1944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265500" y="563350"/>
            <a:ext cx="4045200" cy="54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it" sz="2860">
                <a:latin typeface="Playfair Display"/>
                <a:ea typeface="Playfair Display"/>
                <a:cs typeface="Playfair Display"/>
                <a:sym typeface="Playfair Display"/>
              </a:rPr>
              <a:t>RISCHI PURI:</a:t>
            </a:r>
            <a:endParaRPr sz="2860">
              <a:latin typeface="Playfair Display"/>
              <a:ea typeface="Playfair Display"/>
              <a:cs typeface="Playfair Display"/>
              <a:sym typeface="Playfair Display"/>
            </a:endParaRPr>
          </a:p>
        </p:txBody>
      </p:sp>
      <p:sp>
        <p:nvSpPr>
          <p:cNvPr id="201" name="Google Shape;201;p30"/>
          <p:cNvSpPr txBox="1">
            <a:spLocks noGrp="1"/>
          </p:cNvSpPr>
          <p:nvPr>
            <p:ph type="subTitle" idx="1"/>
          </p:nvPr>
        </p:nvSpPr>
        <p:spPr>
          <a:xfrm>
            <a:off x="265500" y="1554127"/>
            <a:ext cx="4045200" cy="27993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it" sz="1704" dirty="0">
                <a:solidFill>
                  <a:srgbClr val="666666"/>
                </a:solidFill>
                <a:latin typeface="Playfair Display"/>
                <a:ea typeface="Playfair Display"/>
                <a:cs typeface="Playfair Display"/>
                <a:sym typeface="Playfair Display"/>
              </a:rPr>
              <a:t>- rischio di danneggiamento attrezzatura;</a:t>
            </a:r>
            <a:endParaRPr sz="1704" dirty="0">
              <a:solidFill>
                <a:srgbClr val="666666"/>
              </a:solidFill>
              <a:latin typeface="Playfair Display"/>
              <a:ea typeface="Playfair Display"/>
              <a:cs typeface="Playfair Display"/>
              <a:sym typeface="Playfair Display"/>
            </a:endParaRPr>
          </a:p>
          <a:p>
            <a:pPr marL="0" lvl="0" indent="0" algn="ctr" rtl="0">
              <a:lnSpc>
                <a:spcPct val="80000"/>
              </a:lnSpc>
              <a:spcBef>
                <a:spcPts val="0"/>
              </a:spcBef>
              <a:spcAft>
                <a:spcPts val="0"/>
              </a:spcAft>
              <a:buSzPts val="935"/>
              <a:buNone/>
            </a:pPr>
            <a:r>
              <a:rPr lang="it" sz="1704" dirty="0">
                <a:solidFill>
                  <a:srgbClr val="666666"/>
                </a:solidFill>
                <a:latin typeface="Playfair Display"/>
                <a:ea typeface="Playfair Display"/>
                <a:cs typeface="Playfair Display"/>
                <a:sym typeface="Playfair Display"/>
              </a:rPr>
              <a:t>- rischio di perdite idrauliche e incendi negli uffici;</a:t>
            </a:r>
            <a:endParaRPr sz="1704" dirty="0">
              <a:solidFill>
                <a:srgbClr val="666666"/>
              </a:solidFill>
              <a:latin typeface="Playfair Display"/>
              <a:ea typeface="Playfair Display"/>
              <a:cs typeface="Playfair Display"/>
              <a:sym typeface="Playfair Display"/>
            </a:endParaRPr>
          </a:p>
          <a:p>
            <a:pPr marL="0" lvl="0" indent="0" algn="ctr" rtl="0">
              <a:lnSpc>
                <a:spcPct val="80000"/>
              </a:lnSpc>
              <a:spcBef>
                <a:spcPts val="0"/>
              </a:spcBef>
              <a:spcAft>
                <a:spcPts val="0"/>
              </a:spcAft>
              <a:buSzPts val="935"/>
              <a:buNone/>
            </a:pPr>
            <a:r>
              <a:rPr lang="it" sz="1704" dirty="0">
                <a:solidFill>
                  <a:srgbClr val="666666"/>
                </a:solidFill>
                <a:latin typeface="Playfair Display"/>
                <a:ea typeface="Playfair Display"/>
                <a:cs typeface="Playfair Display"/>
                <a:sym typeface="Playfair Display"/>
              </a:rPr>
              <a:t>- rischio furti in cassa e attrezzatura;</a:t>
            </a:r>
            <a:endParaRPr sz="1704" dirty="0">
              <a:solidFill>
                <a:srgbClr val="666666"/>
              </a:solidFill>
              <a:latin typeface="Playfair Display"/>
              <a:ea typeface="Playfair Display"/>
              <a:cs typeface="Playfair Display"/>
              <a:sym typeface="Playfair Display"/>
            </a:endParaRPr>
          </a:p>
          <a:p>
            <a:pPr marL="0" lvl="0" indent="0" algn="ctr" rtl="0">
              <a:lnSpc>
                <a:spcPct val="80000"/>
              </a:lnSpc>
              <a:spcBef>
                <a:spcPts val="0"/>
              </a:spcBef>
              <a:spcAft>
                <a:spcPts val="0"/>
              </a:spcAft>
              <a:buSzPts val="935"/>
              <a:buNone/>
            </a:pPr>
            <a:r>
              <a:rPr lang="it" sz="1704" dirty="0">
                <a:solidFill>
                  <a:srgbClr val="666666"/>
                </a:solidFill>
                <a:latin typeface="Playfair Display"/>
                <a:ea typeface="Playfair Display"/>
                <a:cs typeface="Playfair Display"/>
                <a:sym typeface="Playfair Display"/>
              </a:rPr>
              <a:t>- rischio incidenti stradali per mezzi di lavoro (carri funebri ecc...);</a:t>
            </a:r>
            <a:endParaRPr sz="1704" dirty="0">
              <a:solidFill>
                <a:srgbClr val="666666"/>
              </a:solidFill>
              <a:latin typeface="Playfair Display"/>
              <a:ea typeface="Playfair Display"/>
              <a:cs typeface="Playfair Display"/>
              <a:sym typeface="Playfair Display"/>
            </a:endParaRPr>
          </a:p>
          <a:p>
            <a:pPr marL="0" lvl="0" indent="0" algn="ctr" rtl="0">
              <a:lnSpc>
                <a:spcPct val="80000"/>
              </a:lnSpc>
              <a:spcBef>
                <a:spcPts val="0"/>
              </a:spcBef>
              <a:spcAft>
                <a:spcPts val="0"/>
              </a:spcAft>
              <a:buSzPts val="935"/>
              <a:buNone/>
            </a:pPr>
            <a:r>
              <a:rPr lang="it" sz="1704" dirty="0">
                <a:solidFill>
                  <a:srgbClr val="666666"/>
                </a:solidFill>
                <a:latin typeface="Playfair Display"/>
                <a:ea typeface="Playfair Display"/>
                <a:cs typeface="Playfair Display"/>
                <a:sym typeface="Playfair Display"/>
              </a:rPr>
              <a:t>- rischio per salute dei lavoratori;</a:t>
            </a:r>
            <a:endParaRPr sz="1704" dirty="0">
              <a:solidFill>
                <a:srgbClr val="666666"/>
              </a:solidFill>
              <a:latin typeface="Playfair Display"/>
              <a:ea typeface="Playfair Display"/>
              <a:cs typeface="Playfair Display"/>
              <a:sym typeface="Playfair Display"/>
            </a:endParaRPr>
          </a:p>
          <a:p>
            <a:pPr marL="0" lvl="0" indent="0" algn="ctr" rtl="0">
              <a:lnSpc>
                <a:spcPct val="80000"/>
              </a:lnSpc>
              <a:spcBef>
                <a:spcPts val="0"/>
              </a:spcBef>
              <a:spcAft>
                <a:spcPts val="0"/>
              </a:spcAft>
              <a:buSzPts val="935"/>
              <a:buNone/>
            </a:pPr>
            <a:r>
              <a:rPr lang="it" sz="1704" dirty="0">
                <a:solidFill>
                  <a:srgbClr val="666666"/>
                </a:solidFill>
                <a:latin typeface="Playfair Display"/>
                <a:ea typeface="Playfair Display"/>
                <a:cs typeface="Playfair Display"/>
                <a:sym typeface="Playfair Display"/>
              </a:rPr>
              <a:t>- rischio di inadempienza dei fornitori;</a:t>
            </a:r>
            <a:endParaRPr sz="1704" dirty="0">
              <a:solidFill>
                <a:srgbClr val="666666"/>
              </a:solidFill>
              <a:latin typeface="Playfair Display"/>
              <a:ea typeface="Playfair Display"/>
              <a:cs typeface="Playfair Display"/>
              <a:sym typeface="Playfair Display"/>
            </a:endParaRPr>
          </a:p>
          <a:p>
            <a:pPr marL="285750" lvl="0" indent="-285750" algn="ctr" rtl="0">
              <a:lnSpc>
                <a:spcPct val="80000"/>
              </a:lnSpc>
              <a:spcBef>
                <a:spcPts val="0"/>
              </a:spcBef>
              <a:spcAft>
                <a:spcPts val="0"/>
              </a:spcAft>
              <a:buSzPts val="935"/>
              <a:buFontTx/>
              <a:buChar char="-"/>
            </a:pPr>
            <a:r>
              <a:rPr lang="it" sz="1704" dirty="0">
                <a:solidFill>
                  <a:srgbClr val="666666"/>
                </a:solidFill>
                <a:latin typeface="Playfair Display"/>
                <a:ea typeface="Playfair Display"/>
                <a:cs typeface="Playfair Display"/>
                <a:sym typeface="Playfair Display"/>
              </a:rPr>
              <a:t>rischio di clienti che non saldano debiti;</a:t>
            </a:r>
          </a:p>
          <a:p>
            <a:pPr marL="342900" lvl="0" algn="ctr" rtl="0">
              <a:lnSpc>
                <a:spcPct val="80000"/>
              </a:lnSpc>
              <a:spcBef>
                <a:spcPts val="0"/>
              </a:spcBef>
              <a:spcAft>
                <a:spcPts val="0"/>
              </a:spcAft>
              <a:buSzPts val="935"/>
              <a:buFontTx/>
              <a:buChar char="-"/>
            </a:pPr>
            <a:r>
              <a:rPr lang="it" sz="1704" dirty="0">
                <a:solidFill>
                  <a:srgbClr val="666666"/>
                </a:solidFill>
                <a:latin typeface="Playfair Display"/>
                <a:ea typeface="Playfair Display"/>
                <a:cs typeface="Playfair Display"/>
                <a:sym typeface="Playfair Display"/>
              </a:rPr>
              <a:t>- cyber risk legato ai dati sensibili e all’uso del sito.</a:t>
            </a:r>
            <a:endParaRPr sz="2130" dirty="0">
              <a:solidFill>
                <a:srgbClr val="666666"/>
              </a:solidFill>
              <a:latin typeface="Playfair Display"/>
              <a:ea typeface="Playfair Display"/>
              <a:cs typeface="Playfair Display"/>
              <a:sym typeface="Playfair Display"/>
            </a:endParaRPr>
          </a:p>
        </p:txBody>
      </p:sp>
      <p:sp>
        <p:nvSpPr>
          <p:cNvPr id="202" name="Google Shape;202;p30"/>
          <p:cNvSpPr/>
          <p:nvPr/>
        </p:nvSpPr>
        <p:spPr>
          <a:xfrm>
            <a:off x="4573650" y="0"/>
            <a:ext cx="4570500" cy="5165700"/>
          </a:xfrm>
          <a:prstGeom prst="rect">
            <a:avLst/>
          </a:prstGeom>
          <a:solidFill>
            <a:srgbClr val="11111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30"/>
          <p:cNvPicPr preferRelativeResize="0"/>
          <p:nvPr/>
        </p:nvPicPr>
        <p:blipFill>
          <a:blip r:embed="rId3">
            <a:alphaModFix/>
          </a:blip>
          <a:stretch>
            <a:fillRect/>
          </a:stretch>
        </p:blipFill>
        <p:spPr>
          <a:xfrm>
            <a:off x="7408650" y="3478325"/>
            <a:ext cx="1735499" cy="1687374"/>
          </a:xfrm>
          <a:prstGeom prst="rect">
            <a:avLst/>
          </a:prstGeom>
          <a:noFill/>
          <a:ln>
            <a:noFill/>
          </a:ln>
        </p:spPr>
      </p:pic>
      <p:sp>
        <p:nvSpPr>
          <p:cNvPr id="204" name="Google Shape;204;p30"/>
          <p:cNvSpPr txBox="1"/>
          <p:nvPr/>
        </p:nvSpPr>
        <p:spPr>
          <a:xfrm>
            <a:off x="5160450" y="1566900"/>
            <a:ext cx="33969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500">
                <a:solidFill>
                  <a:srgbClr val="FFFFFF"/>
                </a:solidFill>
                <a:latin typeface="Playfair Display"/>
                <a:ea typeface="Playfair Display"/>
                <a:cs typeface="Playfair Display"/>
                <a:sym typeface="Playfair Display"/>
              </a:rPr>
              <a:t>- concorrenza agguerrita con più esperienza;</a:t>
            </a:r>
            <a:endParaRPr sz="15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it" sz="1500">
                <a:solidFill>
                  <a:srgbClr val="FFFFFF"/>
                </a:solidFill>
                <a:latin typeface="Playfair Display"/>
                <a:ea typeface="Playfair Display"/>
                <a:cs typeface="Playfair Display"/>
                <a:sym typeface="Playfair Display"/>
              </a:rPr>
              <a:t>- rischio di non rientrare nei costi con i ricavi;</a:t>
            </a:r>
            <a:endParaRPr sz="15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it" sz="1500">
                <a:solidFill>
                  <a:srgbClr val="FFFFFF"/>
                </a:solidFill>
                <a:latin typeface="Playfair Display"/>
                <a:ea typeface="Playfair Display"/>
                <a:cs typeface="Playfair Display"/>
                <a:sym typeface="Playfair Display"/>
              </a:rPr>
              <a:t>- rischio che non convenga più investire in uno dei due rami della cooperativa sul lungo termine;</a:t>
            </a:r>
            <a:endParaRPr sz="15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it" sz="1500">
                <a:solidFill>
                  <a:srgbClr val="FFFFFF"/>
                </a:solidFill>
                <a:latin typeface="Playfair Display"/>
                <a:ea typeface="Playfair Display"/>
                <a:cs typeface="Playfair Display"/>
                <a:sym typeface="Playfair Display"/>
              </a:rPr>
              <a:t>- rischio crisi economica</a:t>
            </a:r>
            <a:endParaRPr sz="1600">
              <a:solidFill>
                <a:srgbClr val="FFFFFF"/>
              </a:solidFill>
              <a:latin typeface="Playfair Display"/>
              <a:ea typeface="Playfair Display"/>
              <a:cs typeface="Playfair Display"/>
              <a:sym typeface="Playfair Display"/>
            </a:endParaRPr>
          </a:p>
        </p:txBody>
      </p:sp>
      <p:sp>
        <p:nvSpPr>
          <p:cNvPr id="205" name="Google Shape;205;p30"/>
          <p:cNvSpPr txBox="1"/>
          <p:nvPr/>
        </p:nvSpPr>
        <p:spPr>
          <a:xfrm>
            <a:off x="4643850" y="563350"/>
            <a:ext cx="4430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2600" b="1">
                <a:solidFill>
                  <a:schemeClr val="lt1"/>
                </a:solidFill>
                <a:latin typeface="Playfair Display"/>
                <a:ea typeface="Playfair Display"/>
                <a:cs typeface="Playfair Display"/>
                <a:sym typeface="Playfair Display"/>
              </a:rPr>
              <a:t>RISCHI IMPRENDITORIALI</a:t>
            </a:r>
            <a:endParaRPr sz="2600" b="1">
              <a:solidFill>
                <a:schemeClr val="lt1"/>
              </a:solidFill>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ctrTitle"/>
          </p:nvPr>
        </p:nvSpPr>
        <p:spPr>
          <a:xfrm>
            <a:off x="311700" y="153125"/>
            <a:ext cx="8520600" cy="3253800"/>
          </a:xfrm>
          <a:prstGeom prst="rect">
            <a:avLst/>
          </a:prstGeom>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it" sz="1500" b="0" dirty="0">
                <a:solidFill>
                  <a:srgbClr val="999999"/>
                </a:solidFill>
                <a:latin typeface="Playfair Display"/>
                <a:ea typeface="Playfair Display"/>
                <a:cs typeface="Playfair Display"/>
                <a:sym typeface="Playfair Display"/>
              </a:rPr>
              <a:t>La Cooperativa ha come oggetto sociale </a:t>
            </a:r>
            <a:r>
              <a:rPr lang="it" sz="1500" b="0" u="sng" dirty="0">
                <a:solidFill>
                  <a:srgbClr val="999999"/>
                </a:solidFill>
                <a:latin typeface="Playfair Display"/>
                <a:ea typeface="Playfair Display"/>
                <a:cs typeface="Playfair Display"/>
                <a:sym typeface="Playfair Display"/>
              </a:rPr>
              <a:t>due diversi tipi di servizio:</a:t>
            </a:r>
            <a:r>
              <a:rPr lang="it" sz="1500" b="0" dirty="0">
                <a:solidFill>
                  <a:srgbClr val="999999"/>
                </a:solidFill>
                <a:latin typeface="Playfair Display"/>
                <a:ea typeface="Playfair Display"/>
                <a:cs typeface="Playfair Display"/>
                <a:sym typeface="Playfair Display"/>
              </a:rPr>
              <a:t> </a:t>
            </a:r>
            <a:r>
              <a:rPr lang="it" sz="1500" i="1" dirty="0">
                <a:solidFill>
                  <a:srgbClr val="999999"/>
                </a:solidFill>
                <a:latin typeface="Playfair Display"/>
                <a:ea typeface="Playfair Display"/>
                <a:cs typeface="Playfair Display"/>
                <a:sym typeface="Playfair Display"/>
              </a:rPr>
              <a:t>investigativo e funebre. </a:t>
            </a:r>
            <a:r>
              <a:rPr lang="it" sz="1500" b="0" dirty="0">
                <a:solidFill>
                  <a:srgbClr val="999999"/>
                </a:solidFill>
                <a:latin typeface="Playfair Display"/>
                <a:ea typeface="Playfair Display"/>
                <a:cs typeface="Playfair Display"/>
                <a:sym typeface="Playfair Display"/>
              </a:rPr>
              <a:t>Per il servizio funebre sono previsti organizzazione della cerimonia completa e documenti post mortem.</a:t>
            </a:r>
            <a:endParaRPr sz="1500" b="0" dirty="0">
              <a:solidFill>
                <a:srgbClr val="999999"/>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500" b="0" dirty="0">
                <a:solidFill>
                  <a:srgbClr val="999999"/>
                </a:solidFill>
                <a:latin typeface="Playfair Display"/>
                <a:ea typeface="Playfair Display"/>
                <a:cs typeface="Playfair Display"/>
                <a:sym typeface="Playfair Display"/>
              </a:rPr>
              <a:t>È possibile anche organizzare un </a:t>
            </a:r>
            <a:r>
              <a:rPr lang="it" sz="1500" b="0" u="sng" dirty="0">
                <a:solidFill>
                  <a:srgbClr val="999999"/>
                </a:solidFill>
                <a:latin typeface="Playfair Display"/>
                <a:ea typeface="Playfair Display"/>
                <a:cs typeface="Playfair Display"/>
                <a:sym typeface="Playfair Display"/>
              </a:rPr>
              <a:t>servizio funebre laico e per animali.</a:t>
            </a:r>
            <a:r>
              <a:rPr lang="it" sz="1500" b="0" dirty="0">
                <a:solidFill>
                  <a:srgbClr val="999999"/>
                </a:solidFill>
                <a:latin typeface="Playfair Display"/>
                <a:ea typeface="Playfair Display"/>
                <a:cs typeface="Playfair Display"/>
                <a:sym typeface="Playfair Display"/>
              </a:rPr>
              <a:t> Per quanto riguarda il </a:t>
            </a:r>
            <a:r>
              <a:rPr lang="it" sz="1500" dirty="0">
                <a:solidFill>
                  <a:srgbClr val="999999"/>
                </a:solidFill>
                <a:latin typeface="Playfair Display"/>
                <a:ea typeface="Playfair Display"/>
                <a:cs typeface="Playfair Display"/>
                <a:sym typeface="Playfair Display"/>
              </a:rPr>
              <a:t>servizio dell’investigazione</a:t>
            </a:r>
            <a:r>
              <a:rPr lang="it" sz="1500" b="0" dirty="0">
                <a:solidFill>
                  <a:srgbClr val="999999"/>
                </a:solidFill>
                <a:latin typeface="Playfair Display"/>
                <a:ea typeface="Playfair Display"/>
                <a:cs typeface="Playfair Display"/>
                <a:sym typeface="Playfair Display"/>
              </a:rPr>
              <a:t> si varia dalle pratiche ereditarie alle ricerche aziendali fino alle indagini matrimoniali.</a:t>
            </a:r>
            <a:endParaRPr sz="1200" b="0" dirty="0">
              <a:solidFill>
                <a:schemeClr val="dk2"/>
              </a:solidFill>
              <a:latin typeface="Source Code Pro"/>
              <a:ea typeface="Source Code Pro"/>
              <a:cs typeface="Source Code Pro"/>
              <a:sym typeface="Source Code Pro"/>
            </a:endParaRPr>
          </a:p>
          <a:p>
            <a:pPr marL="0" lvl="0" indent="0" algn="ctr" rtl="0">
              <a:spcBef>
                <a:spcPts val="0"/>
              </a:spcBef>
              <a:spcAft>
                <a:spcPts val="0"/>
              </a:spcAft>
              <a:buNone/>
            </a:pPr>
            <a:endParaRPr sz="1200" dirty="0"/>
          </a:p>
        </p:txBody>
      </p:sp>
      <p:sp>
        <p:nvSpPr>
          <p:cNvPr id="74" name="Google Shape;74;p15"/>
          <p:cNvSpPr txBox="1">
            <a:spLocks noGrp="1"/>
          </p:cNvSpPr>
          <p:nvPr>
            <p:ph type="subTitle" idx="1"/>
          </p:nvPr>
        </p:nvSpPr>
        <p:spPr>
          <a:xfrm>
            <a:off x="1176725" y="3927425"/>
            <a:ext cx="65643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3200">
                <a:solidFill>
                  <a:schemeClr val="lt1"/>
                </a:solidFill>
                <a:latin typeface="Playfair Display"/>
                <a:ea typeface="Playfair Display"/>
                <a:cs typeface="Playfair Display"/>
                <a:sym typeface="Playfair Display"/>
              </a:rPr>
              <a:t>DESCRIZIONE COOPERATIVA </a:t>
            </a:r>
            <a:endParaRPr sz="3200">
              <a:solidFill>
                <a:schemeClr val="lt1"/>
              </a:solidFill>
              <a:latin typeface="Playfair Display"/>
              <a:ea typeface="Playfair Display"/>
              <a:cs typeface="Playfair Display"/>
              <a:sym typeface="Playfair Display"/>
            </a:endParaRPr>
          </a:p>
        </p:txBody>
      </p:sp>
      <p:pic>
        <p:nvPicPr>
          <p:cNvPr id="75" name="Google Shape;75;p15"/>
          <p:cNvPicPr preferRelativeResize="0"/>
          <p:nvPr/>
        </p:nvPicPr>
        <p:blipFill>
          <a:blip r:embed="rId3">
            <a:alphaModFix/>
          </a:blip>
          <a:stretch>
            <a:fillRect/>
          </a:stretch>
        </p:blipFill>
        <p:spPr>
          <a:xfrm>
            <a:off x="7571526" y="3476125"/>
            <a:ext cx="1572475" cy="1591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0" name="Google Shape;210;p31"/>
          <p:cNvGraphicFramePr/>
          <p:nvPr>
            <p:extLst>
              <p:ext uri="{D42A27DB-BD31-4B8C-83A1-F6EECF244321}">
                <p14:modId xmlns:p14="http://schemas.microsoft.com/office/powerpoint/2010/main" val="3967311014"/>
              </p:ext>
            </p:extLst>
          </p:nvPr>
        </p:nvGraphicFramePr>
        <p:xfrm>
          <a:off x="782782" y="75050"/>
          <a:ext cx="7945582" cy="4998480"/>
        </p:xfrm>
        <a:graphic>
          <a:graphicData uri="http://schemas.openxmlformats.org/drawingml/2006/table">
            <a:tbl>
              <a:tblPr>
                <a:noFill/>
                <a:tableStyleId>{5C62F535-F7D7-4315-A57A-5375D44DEF3D}</a:tableStyleId>
              </a:tblPr>
              <a:tblGrid>
                <a:gridCol w="1965613">
                  <a:extLst>
                    <a:ext uri="{9D8B030D-6E8A-4147-A177-3AD203B41FA5}">
                      <a16:colId xmlns:a16="http://schemas.microsoft.com/office/drawing/2014/main" val="20000"/>
                    </a:ext>
                  </a:extLst>
                </a:gridCol>
                <a:gridCol w="1993323">
                  <a:extLst>
                    <a:ext uri="{9D8B030D-6E8A-4147-A177-3AD203B41FA5}">
                      <a16:colId xmlns:a16="http://schemas.microsoft.com/office/drawing/2014/main" val="20001"/>
                    </a:ext>
                  </a:extLst>
                </a:gridCol>
                <a:gridCol w="1993323">
                  <a:extLst>
                    <a:ext uri="{9D8B030D-6E8A-4147-A177-3AD203B41FA5}">
                      <a16:colId xmlns:a16="http://schemas.microsoft.com/office/drawing/2014/main" val="20002"/>
                    </a:ext>
                  </a:extLst>
                </a:gridCol>
                <a:gridCol w="1993323">
                  <a:extLst>
                    <a:ext uri="{9D8B030D-6E8A-4147-A177-3AD203B41FA5}">
                      <a16:colId xmlns:a16="http://schemas.microsoft.com/office/drawing/2014/main" val="20003"/>
                    </a:ext>
                  </a:extLst>
                </a:gridCol>
              </a:tblGrid>
              <a:tr h="525618">
                <a:tc>
                  <a:txBody>
                    <a:bodyPr/>
                    <a:lstStyle/>
                    <a:p>
                      <a:pPr marL="0" lvl="0" indent="0" algn="ctr" rtl="0">
                        <a:spcBef>
                          <a:spcPts val="0"/>
                        </a:spcBef>
                        <a:spcAft>
                          <a:spcPts val="0"/>
                        </a:spcAft>
                        <a:buNone/>
                      </a:pPr>
                      <a:r>
                        <a:rPr lang="it" sz="1600" b="1" i="1" dirty="0">
                          <a:latin typeface="Playfair Display"/>
                          <a:ea typeface="Playfair Display"/>
                          <a:cs typeface="Playfair Display"/>
                          <a:sym typeface="Playfair Display"/>
                        </a:rPr>
                        <a:t>RISCHI</a:t>
                      </a:r>
                      <a:endParaRPr sz="1600" b="1" i="1" dirty="0">
                        <a:latin typeface="Playfair Display"/>
                        <a:ea typeface="Playfair Display"/>
                        <a:cs typeface="Playfair Display"/>
                        <a:sym typeface="Playfair Display"/>
                      </a:endParaRPr>
                    </a:p>
                  </a:txBody>
                  <a:tcPr marL="91425" marR="91425" marT="91425" marB="91425"/>
                </a:tc>
                <a:tc>
                  <a:txBody>
                    <a:bodyPr/>
                    <a:lstStyle/>
                    <a:p>
                      <a:pPr marL="0" lvl="0" indent="0" algn="ctr" rtl="0">
                        <a:spcBef>
                          <a:spcPts val="0"/>
                        </a:spcBef>
                        <a:spcAft>
                          <a:spcPts val="0"/>
                        </a:spcAft>
                        <a:buNone/>
                      </a:pPr>
                      <a:r>
                        <a:rPr lang="it" b="1" i="1">
                          <a:latin typeface="Playfair Display"/>
                          <a:ea typeface="Playfair Display"/>
                          <a:cs typeface="Playfair Display"/>
                          <a:sym typeface="Playfair Display"/>
                        </a:rPr>
                        <a:t>AZIONI DI PREVENZIONE </a:t>
                      </a:r>
                      <a:endParaRPr b="1" i="1">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b="1" i="1">
                          <a:latin typeface="Playfair Display"/>
                          <a:ea typeface="Playfair Display"/>
                          <a:cs typeface="Playfair Display"/>
                          <a:sym typeface="Playfair Display"/>
                        </a:rPr>
                        <a:t>ASSICURAZIONE</a:t>
                      </a:r>
                      <a:r>
                        <a:rPr lang="it"/>
                        <a:t> </a:t>
                      </a:r>
                      <a:endParaRPr/>
                    </a:p>
                  </a:txBody>
                  <a:tcPr marL="91425" marR="91425" marT="91425" marB="91425"/>
                </a:tc>
                <a:tc>
                  <a:txBody>
                    <a:bodyPr/>
                    <a:lstStyle/>
                    <a:p>
                      <a:pPr marL="0" lvl="0" indent="0" algn="ctr" rtl="0">
                        <a:spcBef>
                          <a:spcPts val="0"/>
                        </a:spcBef>
                        <a:spcAft>
                          <a:spcPts val="0"/>
                        </a:spcAft>
                        <a:buNone/>
                      </a:pPr>
                      <a:r>
                        <a:rPr lang="it" b="1" i="1">
                          <a:latin typeface="Playfair Display"/>
                          <a:ea typeface="Playfair Display"/>
                          <a:cs typeface="Playfair Display"/>
                          <a:sym typeface="Playfair Display"/>
                        </a:rPr>
                        <a:t>ALTRO…</a:t>
                      </a:r>
                      <a:endParaRPr b="1" i="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520725">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-di danneggiamento attrezzature e mezzi</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manutenzione </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a:latin typeface="Playfair Display"/>
                          <a:ea typeface="Playfair Display"/>
                          <a:cs typeface="Playfair Display"/>
                          <a:sym typeface="Playfair Display"/>
                        </a:rPr>
                        <a:t>sui beni </a:t>
                      </a:r>
                      <a:endParaRPr sz="120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1"/>
                  </a:ext>
                </a:extLst>
              </a:tr>
              <a:tr h="622164">
                <a:tc>
                  <a:txBody>
                    <a:bodyPr/>
                    <a:lstStyle/>
                    <a:p>
                      <a:pPr marL="0" lvl="0" indent="0" algn="l" rtl="0">
                        <a:spcBef>
                          <a:spcPts val="0"/>
                        </a:spcBef>
                        <a:spcAft>
                          <a:spcPts val="0"/>
                        </a:spcAft>
                        <a:buNone/>
                      </a:pPr>
                      <a:r>
                        <a:rPr lang="it" sz="1200" dirty="0"/>
                        <a:t>-</a:t>
                      </a:r>
                      <a:r>
                        <a:rPr lang="it" sz="1200" dirty="0">
                          <a:latin typeface="Playfair Display"/>
                          <a:ea typeface="Playfair Display"/>
                          <a:cs typeface="Playfair Display"/>
                          <a:sym typeface="Playfair Display"/>
                        </a:rPr>
                        <a:t>di perdite idrauliche e incendi negli uffici</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utilizzo materiali ignifughi, sensor, telecamere </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a:latin typeface="Playfair Display"/>
                          <a:ea typeface="Playfair Display"/>
                          <a:cs typeface="Playfair Display"/>
                          <a:sym typeface="Playfair Display"/>
                        </a:rPr>
                        <a:t>incendio e calamità </a:t>
                      </a:r>
                      <a:endParaRPr sz="120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2"/>
                  </a:ext>
                </a:extLst>
              </a:tr>
              <a:tr h="494462">
                <a:tc>
                  <a:txBody>
                    <a:bodyPr/>
                    <a:lstStyle/>
                    <a:p>
                      <a:pPr marL="0" lvl="0" indent="0" algn="l" rtl="0">
                        <a:spcBef>
                          <a:spcPts val="0"/>
                        </a:spcBef>
                        <a:spcAft>
                          <a:spcPts val="0"/>
                        </a:spcAft>
                        <a:buNone/>
                      </a:pPr>
                      <a:r>
                        <a:rPr lang="it" sz="1200"/>
                        <a:t>-</a:t>
                      </a:r>
                      <a:r>
                        <a:rPr lang="it" sz="1200">
                          <a:latin typeface="Playfair Display"/>
                          <a:ea typeface="Playfair Display"/>
                          <a:cs typeface="Playfair Display"/>
                          <a:sym typeface="Playfair Display"/>
                        </a:rPr>
                        <a:t>furti in cassa e attrezzatura</a:t>
                      </a:r>
                      <a:endParaRPr sz="120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corso sulla sicurezza, attrezzature idonee</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a:latin typeface="Playfair Display"/>
                          <a:ea typeface="Playfair Display"/>
                          <a:cs typeface="Playfair Display"/>
                          <a:sym typeface="Playfair Display"/>
                        </a:rPr>
                        <a:t>Sul furto</a:t>
                      </a:r>
                      <a:endParaRPr sz="120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3"/>
                  </a:ext>
                </a:extLst>
              </a:tr>
              <a:tr h="525618">
                <a:tc>
                  <a:txBody>
                    <a:bodyPr/>
                    <a:lstStyle/>
                    <a:p>
                      <a:pPr marL="0" lvl="0" indent="0" algn="l" rtl="0">
                        <a:spcBef>
                          <a:spcPts val="0"/>
                        </a:spcBef>
                        <a:spcAft>
                          <a:spcPts val="0"/>
                        </a:spcAft>
                        <a:buNone/>
                      </a:pPr>
                      <a:r>
                        <a:rPr lang="it" sz="1200"/>
                        <a:t>-</a:t>
                      </a:r>
                      <a:r>
                        <a:rPr lang="it" sz="1200">
                          <a:latin typeface="Playfair Display"/>
                          <a:ea typeface="Playfair Display"/>
                          <a:cs typeface="Playfair Display"/>
                          <a:sym typeface="Playfair Display"/>
                        </a:rPr>
                        <a:t>incidenti stradali per mezzi di lavoro </a:t>
                      </a:r>
                      <a:endParaRPr sz="120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a:latin typeface="Playfair Display"/>
                          <a:ea typeface="Playfair Display"/>
                          <a:cs typeface="Playfair Display"/>
                          <a:sym typeface="Playfair Display"/>
                        </a:rPr>
                        <a:t>inserire nel contratto penale </a:t>
                      </a:r>
                      <a:endParaRPr sz="120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Rca + opzionale</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sz="1200"/>
                    </a:p>
                  </a:txBody>
                  <a:tcPr marL="91425" marR="91425" marT="91425" marB="91425"/>
                </a:tc>
                <a:extLst>
                  <a:ext uri="{0D108BD9-81ED-4DB2-BD59-A6C34878D82A}">
                    <a16:rowId xmlns:a16="http://schemas.microsoft.com/office/drawing/2014/main" val="10004"/>
                  </a:ext>
                </a:extLst>
              </a:tr>
              <a:tr h="685715">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-per la salute dei lavoratori</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IT" sz="1200" dirty="0">
                          <a:latin typeface="Playfair Display"/>
                          <a:ea typeface="Playfair Display"/>
                          <a:cs typeface="Playfair Display"/>
                          <a:sym typeface="Playfair Display"/>
                        </a:rPr>
                        <a:t>corsi sulla sicurezza</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IT" sz="1200" dirty="0">
                          <a:latin typeface="Playfair Display"/>
                          <a:ea typeface="Playfair Display"/>
                          <a:cs typeface="Playfair Display"/>
                          <a:sym typeface="Playfair Display"/>
                        </a:rPr>
                        <a:t>- Polizze salute e malattia </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IT" sz="1200" dirty="0">
                          <a:latin typeface="Playfair Display" panose="00000500000000000000" pitchFamily="2" charset="0"/>
                        </a:rPr>
                        <a:t>Per i dipendenti già compresa assicurazione nel contratto nazionale</a:t>
                      </a:r>
                      <a:endParaRPr sz="1200" dirty="0">
                        <a:latin typeface="Playfair Display" panose="00000500000000000000" pitchFamily="2" charset="0"/>
                      </a:endParaRPr>
                    </a:p>
                  </a:txBody>
                  <a:tcPr marL="91425" marR="91425" marT="91425" marB="91425"/>
                </a:tc>
                <a:extLst>
                  <a:ext uri="{0D108BD9-81ED-4DB2-BD59-A6C34878D82A}">
                    <a16:rowId xmlns:a16="http://schemas.microsoft.com/office/drawing/2014/main" val="10005"/>
                  </a:ext>
                </a:extLst>
              </a:tr>
              <a:tr h="457705">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-clienti che non saltando debit</a:t>
                      </a:r>
                      <a:r>
                        <a:rPr lang="it" sz="1200" dirty="0"/>
                        <a:t>i </a:t>
                      </a:r>
                      <a:endParaRPr sz="1200" dirty="0"/>
                    </a:p>
                  </a:txBody>
                  <a:tcPr marL="91425" marR="91425" marT="91425" marB="91425"/>
                </a:tc>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inserirei nel contratto caparre </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sz="1200" dirty="0">
                          <a:latin typeface="Playfair Display"/>
                          <a:ea typeface="Playfair Display"/>
                          <a:cs typeface="Playfair Display"/>
                          <a:sym typeface="Playfair Display"/>
                        </a:rPr>
                        <a:t>Sul recupero crediti </a:t>
                      </a:r>
                      <a:endParaRPr sz="1200"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sz="1200" dirty="0"/>
                    </a:p>
                  </a:txBody>
                  <a:tcPr marL="91425" marR="91425" marT="91425" marB="91425"/>
                </a:tc>
                <a:extLst>
                  <a:ext uri="{0D108BD9-81ED-4DB2-BD59-A6C34878D82A}">
                    <a16:rowId xmlns:a16="http://schemas.microsoft.com/office/drawing/2014/main" val="10006"/>
                  </a:ext>
                </a:extLst>
              </a:tr>
              <a:tr h="341643">
                <a:tc>
                  <a:txBody>
                    <a:bodyPr/>
                    <a:lstStyle/>
                    <a:p>
                      <a:pPr marL="0" lvl="0" indent="0" algn="l" rtl="0">
                        <a:spcBef>
                          <a:spcPts val="0"/>
                        </a:spcBef>
                        <a:spcAft>
                          <a:spcPts val="0"/>
                        </a:spcAft>
                        <a:buNone/>
                      </a:pPr>
                      <a:r>
                        <a:rPr lang="it" sz="1200" dirty="0">
                          <a:solidFill>
                            <a:schemeClr val="bg2"/>
                          </a:solidFill>
                          <a:latin typeface="Playfair Display"/>
                          <a:ea typeface="Playfair Display"/>
                          <a:cs typeface="Playfair Display"/>
                          <a:sym typeface="Playfair Display"/>
                        </a:rPr>
                        <a:t>-</a:t>
                      </a:r>
                      <a:r>
                        <a:rPr lang="it" sz="1200" dirty="0">
                          <a:solidFill>
                            <a:schemeClr val="bg2">
                              <a:lumMod val="50000"/>
                            </a:schemeClr>
                          </a:solidFill>
                          <a:latin typeface="Playfair Display"/>
                          <a:ea typeface="Playfair Display"/>
                          <a:cs typeface="Playfair Display"/>
                          <a:sym typeface="Playfair Display"/>
                        </a:rPr>
                        <a:t>cyber risk legato ai dati sensibili e all’uso del sito</a:t>
                      </a:r>
                      <a:endParaRPr sz="1200" dirty="0">
                        <a:solidFill>
                          <a:schemeClr val="bg2">
                            <a:lumMod val="50000"/>
                          </a:schemeClr>
                        </a:solidFill>
                      </a:endParaRPr>
                    </a:p>
                  </a:txBody>
                  <a:tcPr marL="91425" marR="91425" marT="91425" marB="91425"/>
                </a:tc>
                <a:tc>
                  <a:txBody>
                    <a:bodyPr/>
                    <a:lstStyle/>
                    <a:p>
                      <a:pPr marL="0" lvl="0" indent="0" algn="l" rtl="0">
                        <a:spcBef>
                          <a:spcPts val="0"/>
                        </a:spcBef>
                        <a:spcAft>
                          <a:spcPts val="0"/>
                        </a:spcAft>
                        <a:buNone/>
                      </a:pPr>
                      <a:r>
                        <a:rPr lang="it-IT" sz="1200" dirty="0">
                          <a:latin typeface="Playfair Display" panose="00000500000000000000" pitchFamily="2" charset="0"/>
                        </a:rPr>
                        <a:t>Utilizzo di antivirus e sistemi di sicurezza informatica</a:t>
                      </a:r>
                      <a:endParaRPr sz="1200" dirty="0">
                        <a:latin typeface="Playfair Display" panose="00000500000000000000" pitchFamily="2" charset="0"/>
                      </a:endParaRPr>
                    </a:p>
                  </a:txBody>
                  <a:tcPr marL="91425" marR="91425" marT="91425" marB="91425"/>
                </a:tc>
                <a:tc>
                  <a:txBody>
                    <a:bodyPr/>
                    <a:lstStyle/>
                    <a:p>
                      <a:pPr marL="0" lvl="0" indent="0" algn="l" rtl="0">
                        <a:spcBef>
                          <a:spcPts val="0"/>
                        </a:spcBef>
                        <a:spcAft>
                          <a:spcPts val="0"/>
                        </a:spcAft>
                        <a:buNone/>
                      </a:pPr>
                      <a:r>
                        <a:rPr lang="it-IT" sz="1200" dirty="0">
                          <a:latin typeface="Playfair Display" panose="00000500000000000000" pitchFamily="2" charset="0"/>
                        </a:rPr>
                        <a:t>Sul cyber risk</a:t>
                      </a:r>
                      <a:endParaRPr sz="1200" dirty="0">
                        <a:latin typeface="Playfair Display" panose="00000500000000000000" pitchFamily="2" charset="0"/>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graphicFrame>
        <p:nvGraphicFramePr>
          <p:cNvPr id="215" name="Google Shape;215;p32"/>
          <p:cNvGraphicFramePr/>
          <p:nvPr>
            <p:extLst>
              <p:ext uri="{D42A27DB-BD31-4B8C-83A1-F6EECF244321}">
                <p14:modId xmlns:p14="http://schemas.microsoft.com/office/powerpoint/2010/main" val="2521563018"/>
              </p:ext>
            </p:extLst>
          </p:nvPr>
        </p:nvGraphicFramePr>
        <p:xfrm>
          <a:off x="334700" y="121988"/>
          <a:ext cx="8474600" cy="4983330"/>
        </p:xfrm>
        <a:graphic>
          <a:graphicData uri="http://schemas.openxmlformats.org/drawingml/2006/table">
            <a:tbl>
              <a:tblPr>
                <a:noFill/>
                <a:tableStyleId>{5C62F535-F7D7-4315-A57A-5375D44DEF3D}</a:tableStyleId>
              </a:tblPr>
              <a:tblGrid>
                <a:gridCol w="2118650">
                  <a:extLst>
                    <a:ext uri="{9D8B030D-6E8A-4147-A177-3AD203B41FA5}">
                      <a16:colId xmlns:a16="http://schemas.microsoft.com/office/drawing/2014/main" val="20000"/>
                    </a:ext>
                  </a:extLst>
                </a:gridCol>
                <a:gridCol w="4119650">
                  <a:extLst>
                    <a:ext uri="{9D8B030D-6E8A-4147-A177-3AD203B41FA5}">
                      <a16:colId xmlns:a16="http://schemas.microsoft.com/office/drawing/2014/main" val="20001"/>
                    </a:ext>
                  </a:extLst>
                </a:gridCol>
                <a:gridCol w="1460625">
                  <a:extLst>
                    <a:ext uri="{9D8B030D-6E8A-4147-A177-3AD203B41FA5}">
                      <a16:colId xmlns:a16="http://schemas.microsoft.com/office/drawing/2014/main" val="20002"/>
                    </a:ext>
                  </a:extLst>
                </a:gridCol>
                <a:gridCol w="775675">
                  <a:extLst>
                    <a:ext uri="{9D8B030D-6E8A-4147-A177-3AD203B41FA5}">
                      <a16:colId xmlns:a16="http://schemas.microsoft.com/office/drawing/2014/main" val="20003"/>
                    </a:ext>
                  </a:extLst>
                </a:gridCol>
              </a:tblGrid>
              <a:tr h="739125">
                <a:tc>
                  <a:txBody>
                    <a:bodyPr/>
                    <a:lstStyle/>
                    <a:p>
                      <a:pPr marL="0" lvl="0" indent="0" algn="l" rtl="0">
                        <a:spcBef>
                          <a:spcPts val="0"/>
                        </a:spcBef>
                        <a:spcAft>
                          <a:spcPts val="0"/>
                        </a:spcAft>
                        <a:buNone/>
                      </a:pPr>
                      <a:r>
                        <a:rPr lang="it" b="1">
                          <a:latin typeface="Playfair Display"/>
                          <a:ea typeface="Playfair Display"/>
                          <a:cs typeface="Playfair Display"/>
                          <a:sym typeface="Playfair Display"/>
                        </a:rPr>
                        <a:t>evento rischioso</a:t>
                      </a:r>
                      <a:endParaRPr b="1">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b="1">
                          <a:latin typeface="Playfair Display"/>
                          <a:ea typeface="Playfair Display"/>
                          <a:cs typeface="Playfair Display"/>
                          <a:sym typeface="Playfair Display"/>
                        </a:rPr>
                        <a:t>azioni di prevenzione</a:t>
                      </a:r>
                      <a:endParaRPr b="1">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b="1">
                          <a:latin typeface="Playfair Display"/>
                          <a:ea typeface="Playfair Display"/>
                          <a:cs typeface="Playfair Display"/>
                          <a:sym typeface="Playfair Display"/>
                        </a:rPr>
                        <a:t>assicurazione</a:t>
                      </a:r>
                      <a:endParaRPr b="1">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b="1">
                          <a:latin typeface="Playfair Display"/>
                          <a:ea typeface="Playfair Display"/>
                          <a:cs typeface="Playfair Display"/>
                          <a:sym typeface="Playfair Display"/>
                        </a:rPr>
                        <a:t>altro</a:t>
                      </a:r>
                      <a:endParaRPr b="1">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0"/>
                  </a:ext>
                </a:extLst>
              </a:tr>
              <a:tr h="739125">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concorrenza con più esperienza</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riuscire a farsi un nome con l’eccellente rapporto qualità/prezzo e prezzi calmierati per i soci</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no</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739125">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non rientrare nei costi</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monitoraggio e controllo di gestione, efficienza organizzativa</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no</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739125">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uno dei due rami potrebbe diventare poco fruttuoso</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dirty="0">
                          <a:latin typeface="Playfair Display"/>
                          <a:ea typeface="Playfair Display"/>
                          <a:cs typeface="Playfair Display"/>
                          <a:sym typeface="Playfair Display"/>
                        </a:rPr>
                        <a:t>all’inizio investire equamente, poi in futuro puntare di più sul ramo più fruttuoso, senza rinunciare ad un’abbondante campagna pubblicitaria per il ramo in difetto</a:t>
                      </a:r>
                      <a:endParaRPr dirty="0">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no</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739125">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crisi economica</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i prezzi calmierati per i soci ci danno vantaggio sulle società concorrenti, previsione andamento mercati</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no</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739125">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opinioni negative</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comunicazione efficace su sito e social, istituzionalizzazione critiche per renderle costruttive</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it">
                          <a:latin typeface="Playfair Display"/>
                          <a:ea typeface="Playfair Display"/>
                          <a:cs typeface="Playfair Display"/>
                          <a:sym typeface="Playfair Display"/>
                        </a:rPr>
                        <a:t>no</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endParaRPr dirty="0">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04800" y="309350"/>
            <a:ext cx="8537700" cy="129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solidFill>
                  <a:schemeClr val="lt1"/>
                </a:solidFill>
                <a:latin typeface="Playfair Display"/>
                <a:ea typeface="Playfair Display"/>
                <a:cs typeface="Playfair Display"/>
                <a:sym typeface="Playfair Display"/>
              </a:rPr>
              <a:t>HISTORY CASE</a:t>
            </a:r>
            <a:endParaRPr>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it" sz="2200">
                <a:solidFill>
                  <a:schemeClr val="lt1"/>
                </a:solidFill>
                <a:latin typeface="Playfair Display"/>
                <a:ea typeface="Playfair Display"/>
                <a:cs typeface="Playfair Display"/>
                <a:sym typeface="Playfair Display"/>
              </a:rPr>
              <a:t>Caso 1</a:t>
            </a:r>
            <a:endParaRPr sz="2200">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endParaRPr>
              <a:solidFill>
                <a:schemeClr val="lt1"/>
              </a:solidFill>
              <a:latin typeface="Playfair Display"/>
              <a:ea typeface="Playfair Display"/>
              <a:cs typeface="Playfair Display"/>
              <a:sym typeface="Playfair Display"/>
            </a:endParaRPr>
          </a:p>
        </p:txBody>
      </p:sp>
      <p:pic>
        <p:nvPicPr>
          <p:cNvPr id="221" name="Google Shape;221;p33"/>
          <p:cNvPicPr preferRelativeResize="0"/>
          <p:nvPr/>
        </p:nvPicPr>
        <p:blipFill>
          <a:blip r:embed="rId3">
            <a:alphaModFix/>
          </a:blip>
          <a:stretch>
            <a:fillRect/>
          </a:stretch>
        </p:blipFill>
        <p:spPr>
          <a:xfrm>
            <a:off x="7408500" y="3456125"/>
            <a:ext cx="1735499" cy="1687374"/>
          </a:xfrm>
          <a:prstGeom prst="rect">
            <a:avLst/>
          </a:prstGeom>
          <a:noFill/>
          <a:ln>
            <a:noFill/>
          </a:ln>
        </p:spPr>
      </p:pic>
      <p:sp>
        <p:nvSpPr>
          <p:cNvPr id="222" name="Google Shape;222;p33"/>
          <p:cNvSpPr txBox="1"/>
          <p:nvPr/>
        </p:nvSpPr>
        <p:spPr>
          <a:xfrm>
            <a:off x="410167" y="1421259"/>
            <a:ext cx="79533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solidFill>
                  <a:srgbClr val="FFFFFF"/>
                </a:solidFill>
                <a:latin typeface="Playfair Display"/>
                <a:ea typeface="Playfair Display"/>
                <a:cs typeface="Playfair Display"/>
                <a:sym typeface="Playfair Display"/>
              </a:rPr>
              <a:t>Degli ignoti si sono introdotti nella nostra sede operativa al fine di rubare in cassa e trafugare delle attrezzature.</a:t>
            </a:r>
            <a:endParaRPr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dirty="0">
              <a:solidFill>
                <a:srgbClr val="FFFFFF"/>
              </a:solidFill>
              <a:latin typeface="Playfair Display"/>
              <a:ea typeface="Playfair Display"/>
              <a:cs typeface="Playfair Display"/>
              <a:sym typeface="Playfair Display"/>
            </a:endParaRPr>
          </a:p>
          <a:p>
            <a:pPr marL="457200" lvl="0" indent="-317500" algn="l" rtl="0">
              <a:spcBef>
                <a:spcPts val="0"/>
              </a:spcBef>
              <a:spcAft>
                <a:spcPts val="0"/>
              </a:spcAft>
              <a:buClr>
                <a:srgbClr val="FFFFFF"/>
              </a:buClr>
              <a:buSzPts val="1400"/>
              <a:buFont typeface="Playfair Display"/>
              <a:buChar char="●"/>
            </a:pPr>
            <a:r>
              <a:rPr lang="it" b="1" dirty="0">
                <a:solidFill>
                  <a:srgbClr val="FFFFFF"/>
                </a:solidFill>
                <a:latin typeface="Playfair Display"/>
                <a:ea typeface="Playfair Display"/>
                <a:cs typeface="Playfair Display"/>
                <a:sym typeface="Playfair Display"/>
              </a:rPr>
              <a:t>Danni diretti: </a:t>
            </a:r>
            <a:r>
              <a:rPr lang="it" dirty="0">
                <a:solidFill>
                  <a:srgbClr val="FFFFFF"/>
                </a:solidFill>
                <a:latin typeface="Playfair Display"/>
                <a:ea typeface="Playfair Display"/>
                <a:cs typeface="Playfair Display"/>
                <a:sym typeface="Playfair Display"/>
              </a:rPr>
              <a:t>oggetti e denaro sottratti.</a:t>
            </a:r>
            <a:endParaRPr dirty="0">
              <a:solidFill>
                <a:srgbClr val="FFFFFF"/>
              </a:solidFill>
              <a:latin typeface="Playfair Display"/>
              <a:ea typeface="Playfair Display"/>
              <a:cs typeface="Playfair Display"/>
              <a:sym typeface="Playfair Display"/>
            </a:endParaRPr>
          </a:p>
          <a:p>
            <a:pPr marL="457200" lvl="0" indent="-317500" algn="l" rtl="0">
              <a:spcBef>
                <a:spcPts val="0"/>
              </a:spcBef>
              <a:spcAft>
                <a:spcPts val="0"/>
              </a:spcAft>
              <a:buClr>
                <a:srgbClr val="FFFFFF"/>
              </a:buClr>
              <a:buSzPts val="1400"/>
              <a:buFont typeface="Playfair Display"/>
              <a:buChar char="●"/>
            </a:pPr>
            <a:r>
              <a:rPr lang="it" b="1" dirty="0">
                <a:solidFill>
                  <a:srgbClr val="FFFFFF"/>
                </a:solidFill>
                <a:latin typeface="Playfair Display"/>
                <a:ea typeface="Playfair Display"/>
                <a:cs typeface="Playfair Display"/>
                <a:sym typeface="Playfair Display"/>
              </a:rPr>
              <a:t>Danni indiretti:</a:t>
            </a:r>
            <a:r>
              <a:rPr lang="it" dirty="0">
                <a:solidFill>
                  <a:srgbClr val="FFFFFF"/>
                </a:solidFill>
                <a:latin typeface="Playfair Display"/>
                <a:ea typeface="Playfair Display"/>
                <a:cs typeface="Playfair Display"/>
                <a:sym typeface="Playfair Display"/>
              </a:rPr>
              <a:t> tempo perso per gestire la questione.</a:t>
            </a:r>
            <a:endParaRPr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endParaRPr dirty="0">
              <a:solidFill>
                <a:srgbClr val="FFFFFF"/>
              </a:solidFill>
              <a:latin typeface="Playfair Display"/>
              <a:ea typeface="Playfair Display"/>
              <a:cs typeface="Playfair Display"/>
              <a:sym typeface="Playfair Display"/>
            </a:endParaRPr>
          </a:p>
          <a:p>
            <a:pPr marL="0" lvl="0" indent="0" algn="l" rtl="0">
              <a:spcBef>
                <a:spcPts val="0"/>
              </a:spcBef>
              <a:spcAft>
                <a:spcPts val="0"/>
              </a:spcAft>
              <a:buNone/>
            </a:pPr>
            <a:r>
              <a:rPr lang="it" dirty="0">
                <a:solidFill>
                  <a:srgbClr val="FFFFFF"/>
                </a:solidFill>
                <a:latin typeface="Playfair Display"/>
                <a:ea typeface="Playfair Display"/>
                <a:cs typeface="Playfair Display"/>
                <a:sym typeface="Playfair Display"/>
              </a:rPr>
              <a:t>Con i dispositivi di videosorveglianza siamo stati in grado di identificare i responsabili e con i nostri investigatori, con l'aiuto delle forze dell'ordine, siamo risaliti alla loro abitazione in cui abbiamo recuperato parte dell’attrezzatura e gli uomini della polizia hanno provveduto ad arrestarli.</a:t>
            </a:r>
          </a:p>
          <a:p>
            <a:pPr marL="0" lvl="0" indent="0" algn="l" rtl="0">
              <a:spcBef>
                <a:spcPts val="0"/>
              </a:spcBef>
              <a:spcAft>
                <a:spcPts val="0"/>
              </a:spcAft>
              <a:buNone/>
            </a:pPr>
            <a:r>
              <a:rPr lang="it" dirty="0">
                <a:solidFill>
                  <a:srgbClr val="FFFFFF"/>
                </a:solidFill>
                <a:latin typeface="Playfair Display"/>
                <a:ea typeface="Playfair Display"/>
                <a:cs typeface="Playfair Display"/>
                <a:sym typeface="Playfair Display"/>
              </a:rPr>
              <a:t>Per quanto concerne il restante valore, l’assicurazione ha rimborsato il maltolto.</a:t>
            </a:r>
            <a:endParaRPr dirty="0">
              <a:solidFill>
                <a:srgbClr val="FFFFFF"/>
              </a:solidFill>
              <a:latin typeface="Playfair Display"/>
              <a:ea typeface="Playfair Display"/>
              <a:cs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196950" y="254661"/>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latin typeface="Playfair Display"/>
                <a:ea typeface="Playfair Display"/>
                <a:cs typeface="Playfair Display"/>
                <a:sym typeface="Playfair Display"/>
              </a:rPr>
              <a:t>Caso 2</a:t>
            </a:r>
            <a:endParaRPr>
              <a:latin typeface="Playfair Display"/>
              <a:ea typeface="Playfair Display"/>
              <a:cs typeface="Playfair Display"/>
              <a:sym typeface="Playfair Display"/>
            </a:endParaRPr>
          </a:p>
        </p:txBody>
      </p:sp>
      <p:sp>
        <p:nvSpPr>
          <p:cNvPr id="228" name="Google Shape;228;p34"/>
          <p:cNvSpPr txBox="1"/>
          <p:nvPr/>
        </p:nvSpPr>
        <p:spPr>
          <a:xfrm>
            <a:off x="914400" y="2143663"/>
            <a:ext cx="7315200" cy="40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229" name="Google Shape;229;p34"/>
          <p:cNvSpPr txBox="1"/>
          <p:nvPr/>
        </p:nvSpPr>
        <p:spPr>
          <a:xfrm>
            <a:off x="196950" y="866138"/>
            <a:ext cx="8750100" cy="38471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dirty="0">
                <a:latin typeface="Playfair Display"/>
                <a:ea typeface="Playfair Display"/>
                <a:cs typeface="Playfair Display"/>
                <a:sym typeface="Playfair Display"/>
              </a:rPr>
              <a:t>Un assessore regionale chiede i nostri servizi investigativi, raccomandando la massima privacy per la carica pubblica rivestita. </a:t>
            </a:r>
            <a:endParaRPr dirty="0">
              <a:latin typeface="Playfair Display"/>
              <a:ea typeface="Playfair Display"/>
              <a:cs typeface="Playfair Display"/>
              <a:sym typeface="Playfair Display"/>
            </a:endParaRPr>
          </a:p>
          <a:p>
            <a:pPr marL="0" lvl="0" indent="0" algn="l" rtl="0">
              <a:spcBef>
                <a:spcPts val="0"/>
              </a:spcBef>
              <a:spcAft>
                <a:spcPts val="0"/>
              </a:spcAft>
              <a:buNone/>
            </a:pPr>
            <a:r>
              <a:rPr lang="it" dirty="0">
                <a:latin typeface="Playfair Display"/>
                <a:ea typeface="Playfair Display"/>
                <a:cs typeface="Playfair Display"/>
                <a:sym typeface="Playfair Display"/>
              </a:rPr>
              <a:t>Arriva comunque alle testate scandalistiche la notizia dell'indagine, creando sconcerto, perché la controparte in causa ha avviato a sua volta delle indagini e deciso di rendere pubblica la questione. Il cliente è scontento e inizia un passaparola negativo, chiedendo inoltre i danni di immagine.</a:t>
            </a:r>
            <a:endParaRPr dirty="0">
              <a:latin typeface="Playfair Display"/>
              <a:ea typeface="Playfair Display"/>
              <a:cs typeface="Playfair Display"/>
              <a:sym typeface="Playfair Display"/>
            </a:endParaRPr>
          </a:p>
          <a:p>
            <a:pPr marL="0" lvl="0" indent="0" algn="l" rtl="0">
              <a:spcBef>
                <a:spcPts val="0"/>
              </a:spcBef>
              <a:spcAft>
                <a:spcPts val="0"/>
              </a:spcAft>
              <a:buNone/>
            </a:pPr>
            <a:endParaRPr dirty="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b="1" dirty="0">
                <a:latin typeface="Playfair Display"/>
                <a:ea typeface="Playfair Display"/>
                <a:cs typeface="Playfair Display"/>
                <a:sym typeface="Playfair Display"/>
              </a:rPr>
              <a:t>Danni diretti: </a:t>
            </a:r>
            <a:r>
              <a:rPr lang="it" dirty="0">
                <a:latin typeface="Playfair Display"/>
                <a:ea typeface="Playfair Display"/>
                <a:cs typeface="Playfair Display"/>
                <a:sym typeface="Playfair Display"/>
              </a:rPr>
              <a:t>spese legali, spese di indagine.</a:t>
            </a:r>
            <a:endParaRPr dirty="0">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it" b="1" dirty="0">
                <a:latin typeface="Playfair Display"/>
                <a:ea typeface="Playfair Display"/>
                <a:cs typeface="Playfair Display"/>
                <a:sym typeface="Playfair Display"/>
              </a:rPr>
              <a:t>Danni indiretti:</a:t>
            </a:r>
            <a:r>
              <a:rPr lang="it" dirty="0">
                <a:latin typeface="Playfair Display"/>
                <a:ea typeface="Playfair Display"/>
                <a:cs typeface="Playfair Display"/>
                <a:sym typeface="Playfair Display"/>
              </a:rPr>
              <a:t> danno d'immagine, tempo perso per gestire la questione.</a:t>
            </a:r>
            <a:endParaRPr dirty="0">
              <a:latin typeface="Playfair Display"/>
              <a:ea typeface="Playfair Display"/>
              <a:cs typeface="Playfair Display"/>
              <a:sym typeface="Playfair Display"/>
            </a:endParaRPr>
          </a:p>
          <a:p>
            <a:pPr marL="0" lvl="0" indent="0" algn="l" rtl="0">
              <a:spcBef>
                <a:spcPts val="0"/>
              </a:spcBef>
              <a:spcAft>
                <a:spcPts val="0"/>
              </a:spcAft>
              <a:buNone/>
            </a:pPr>
            <a:endParaRPr dirty="0">
              <a:latin typeface="Playfair Display"/>
              <a:ea typeface="Playfair Display"/>
              <a:cs typeface="Playfair Display"/>
              <a:sym typeface="Playfair Display"/>
            </a:endParaRPr>
          </a:p>
          <a:p>
            <a:pPr marL="0" lvl="0" indent="0" algn="l" rtl="0">
              <a:spcBef>
                <a:spcPts val="0"/>
              </a:spcBef>
              <a:spcAft>
                <a:spcPts val="0"/>
              </a:spcAft>
              <a:buNone/>
            </a:pPr>
            <a:r>
              <a:rPr lang="it" dirty="0">
                <a:latin typeface="Playfair Display"/>
                <a:ea typeface="Playfair Display"/>
                <a:cs typeface="Playfair Display"/>
                <a:sym typeface="Playfair Display"/>
              </a:rPr>
              <a:t>Il passaparola potrebbe avere effetti negativi anche sul lungo termine. Per questo dovremmo informare la clientela che le voci che si sentono sono diffamatorie e nate da una interpretazione errata degli eventi. Mettere sotto i riflettori del pubblico quanto sia importante la privacy del cliente per la nostra politica aziendale.</a:t>
            </a:r>
            <a:endParaRPr dirty="0">
              <a:latin typeface="Playfair Display"/>
              <a:ea typeface="Playfair Display"/>
              <a:cs typeface="Playfair Display"/>
              <a:sym typeface="Playfair Display"/>
            </a:endParaRPr>
          </a:p>
          <a:p>
            <a:pPr marL="0" lvl="0" indent="0" algn="l" rtl="0">
              <a:spcBef>
                <a:spcPts val="0"/>
              </a:spcBef>
              <a:spcAft>
                <a:spcPts val="0"/>
              </a:spcAft>
              <a:buNone/>
            </a:pPr>
            <a:r>
              <a:rPr lang="it" dirty="0">
                <a:latin typeface="Playfair Display"/>
                <a:ea typeface="Playfair Display"/>
                <a:cs typeface="Playfair Display"/>
                <a:sym typeface="Playfair Display"/>
              </a:rPr>
              <a:t>Gioca a nostro favore il fatto che abbiamo un apparato investigativo e legale interno.</a:t>
            </a:r>
          </a:p>
          <a:p>
            <a:pPr marL="0" lvl="0" indent="0" algn="l" rtl="0">
              <a:spcBef>
                <a:spcPts val="0"/>
              </a:spcBef>
              <a:spcAft>
                <a:spcPts val="0"/>
              </a:spcAft>
              <a:buNone/>
            </a:pPr>
            <a:r>
              <a:rPr lang="it-IT" dirty="0">
                <a:latin typeface="Playfair Display"/>
                <a:ea typeface="Playfair Display"/>
                <a:cs typeface="Playfair Display"/>
                <a:sym typeface="Playfair Display"/>
              </a:rPr>
              <a:t>L</a:t>
            </a:r>
            <a:r>
              <a:rPr lang="it" dirty="0">
                <a:latin typeface="Playfair Display"/>
                <a:ea typeface="Playfair Display"/>
                <a:cs typeface="Playfair Display"/>
                <a:sym typeface="Playfair Display"/>
              </a:rPr>
              <a:t>’assicurazione sul Cyber risk (che richiede anche la messa in atto di una serie di </a:t>
            </a:r>
          </a:p>
          <a:p>
            <a:pPr marL="0" lvl="0" indent="0" algn="l" rtl="0">
              <a:spcBef>
                <a:spcPts val="0"/>
              </a:spcBef>
              <a:spcAft>
                <a:spcPts val="0"/>
              </a:spcAft>
              <a:buNone/>
            </a:pPr>
            <a:r>
              <a:rPr lang="it" dirty="0">
                <a:latin typeface="Playfair Display"/>
                <a:ea typeface="Playfair Display"/>
                <a:cs typeface="Playfair Display"/>
                <a:sym typeface="Playfair Display"/>
              </a:rPr>
              <a:t>procedure) è servita anche come prova per dimostrare di aver effettuato ogni azione </a:t>
            </a:r>
          </a:p>
          <a:p>
            <a:pPr marL="0" lvl="0" indent="0" algn="l" rtl="0">
              <a:spcBef>
                <a:spcPts val="0"/>
              </a:spcBef>
              <a:spcAft>
                <a:spcPts val="0"/>
              </a:spcAft>
              <a:buNone/>
            </a:pPr>
            <a:r>
              <a:rPr lang="it" dirty="0">
                <a:latin typeface="Playfair Display"/>
                <a:ea typeface="Playfair Display"/>
                <a:cs typeface="Playfair Display"/>
                <a:sym typeface="Playfair Display"/>
              </a:rPr>
              <a:t>possibile per tutelare il cliente.</a:t>
            </a:r>
            <a:endParaRPr dirty="0">
              <a:latin typeface="Playfair Display"/>
              <a:ea typeface="Playfair Display"/>
              <a:cs typeface="Playfair Display"/>
              <a:sym typeface="Playfair Display"/>
            </a:endParaRPr>
          </a:p>
        </p:txBody>
      </p:sp>
      <p:pic>
        <p:nvPicPr>
          <p:cNvPr id="230" name="Google Shape;230;p34"/>
          <p:cNvPicPr preferRelativeResize="0"/>
          <p:nvPr/>
        </p:nvPicPr>
        <p:blipFill>
          <a:blip r:embed="rId3">
            <a:alphaModFix/>
          </a:blip>
          <a:stretch>
            <a:fillRect/>
          </a:stretch>
        </p:blipFill>
        <p:spPr>
          <a:xfrm>
            <a:off x="7214900" y="3374299"/>
            <a:ext cx="1929099" cy="1769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234"/>
        <p:cNvGrpSpPr/>
        <p:nvPr/>
      </p:nvGrpSpPr>
      <p:grpSpPr>
        <a:xfrm>
          <a:off x="0" y="0"/>
          <a:ext cx="0" cy="0"/>
          <a:chOff x="0" y="0"/>
          <a:chExt cx="0" cy="0"/>
        </a:xfrm>
      </p:grpSpPr>
      <p:sp>
        <p:nvSpPr>
          <p:cNvPr id="235" name="Google Shape;235;p35"/>
          <p:cNvSpPr txBox="1">
            <a:spLocks noGrp="1"/>
          </p:cNvSpPr>
          <p:nvPr>
            <p:ph type="title"/>
          </p:nvPr>
        </p:nvSpPr>
        <p:spPr>
          <a:xfrm>
            <a:off x="265500" y="606850"/>
            <a:ext cx="4045200" cy="118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it" sz="3350">
                <a:solidFill>
                  <a:schemeClr val="lt1"/>
                </a:solidFill>
                <a:latin typeface="Playfair Display"/>
                <a:ea typeface="Playfair Display"/>
                <a:cs typeface="Playfair Display"/>
                <a:sym typeface="Playfair Display"/>
              </a:rPr>
              <a:t>LA NOSTRA INAUGURAZIONE</a:t>
            </a:r>
            <a:endParaRPr sz="3350">
              <a:solidFill>
                <a:schemeClr val="lt1"/>
              </a:solidFill>
              <a:latin typeface="Playfair Display"/>
              <a:ea typeface="Playfair Display"/>
              <a:cs typeface="Playfair Display"/>
              <a:sym typeface="Playfair Display"/>
            </a:endParaRPr>
          </a:p>
        </p:txBody>
      </p:sp>
      <p:sp>
        <p:nvSpPr>
          <p:cNvPr id="236" name="Google Shape;236;p35"/>
          <p:cNvSpPr txBox="1">
            <a:spLocks noGrp="1"/>
          </p:cNvSpPr>
          <p:nvPr>
            <p:ph type="subTitle" idx="1"/>
          </p:nvPr>
        </p:nvSpPr>
        <p:spPr>
          <a:xfrm>
            <a:off x="265500" y="2172250"/>
            <a:ext cx="4045200" cy="10743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it">
                <a:solidFill>
                  <a:schemeClr val="lt1"/>
                </a:solidFill>
                <a:latin typeface="Playfair Display"/>
                <a:ea typeface="Playfair Display"/>
                <a:cs typeface="Playfair Display"/>
                <a:sym typeface="Playfair Display"/>
              </a:rPr>
              <a:t>conferenza stampa presso la nostra sede</a:t>
            </a:r>
            <a:endParaRPr>
              <a:solidFill>
                <a:schemeClr val="lt1"/>
              </a:solidFill>
              <a:latin typeface="Playfair Display"/>
              <a:ea typeface="Playfair Display"/>
              <a:cs typeface="Playfair Display"/>
              <a:sym typeface="Playfair Display"/>
            </a:endParaRPr>
          </a:p>
          <a:p>
            <a:pPr marL="0" lvl="0" indent="0" algn="ctr" rtl="0">
              <a:spcBef>
                <a:spcPts val="0"/>
              </a:spcBef>
              <a:spcAft>
                <a:spcPts val="0"/>
              </a:spcAft>
              <a:buNone/>
            </a:pPr>
            <a:r>
              <a:rPr lang="it">
                <a:solidFill>
                  <a:schemeClr val="lt1"/>
                </a:solidFill>
                <a:latin typeface="Playfair Display"/>
                <a:ea typeface="Playfair Display"/>
                <a:cs typeface="Playfair Display"/>
                <a:sym typeface="Playfair Display"/>
              </a:rPr>
              <a:t> (Via Roma 25,</a:t>
            </a:r>
            <a:r>
              <a:rPr lang="it" sz="2754">
                <a:solidFill>
                  <a:schemeClr val="lt1"/>
                </a:solidFill>
                <a:latin typeface="Playfair Display"/>
                <a:ea typeface="Playfair Display"/>
                <a:cs typeface="Playfair Display"/>
                <a:sym typeface="Playfair Display"/>
              </a:rPr>
              <a:t> </a:t>
            </a:r>
            <a:r>
              <a:rPr lang="it" sz="2104">
                <a:solidFill>
                  <a:schemeClr val="lt1"/>
                </a:solidFill>
                <a:latin typeface="Playfair Display"/>
                <a:ea typeface="Playfair Display"/>
                <a:cs typeface="Playfair Display"/>
                <a:sym typeface="Playfair Display"/>
              </a:rPr>
              <a:t>16121 </a:t>
            </a:r>
            <a:r>
              <a:rPr lang="it">
                <a:solidFill>
                  <a:schemeClr val="lt1"/>
                </a:solidFill>
                <a:latin typeface="Playfair Display"/>
                <a:ea typeface="Playfair Display"/>
                <a:cs typeface="Playfair Display"/>
                <a:sym typeface="Playfair Display"/>
              </a:rPr>
              <a:t>Genova), </a:t>
            </a:r>
            <a:endParaRPr>
              <a:solidFill>
                <a:schemeClr val="lt1"/>
              </a:solidFill>
              <a:latin typeface="Playfair Display"/>
              <a:ea typeface="Playfair Display"/>
              <a:cs typeface="Playfair Display"/>
              <a:sym typeface="Playfair Display"/>
            </a:endParaRPr>
          </a:p>
          <a:p>
            <a:pPr marL="0" lvl="0" indent="0" algn="ctr" rtl="0">
              <a:spcBef>
                <a:spcPts val="0"/>
              </a:spcBef>
              <a:spcAft>
                <a:spcPts val="0"/>
              </a:spcAft>
              <a:buNone/>
            </a:pPr>
            <a:r>
              <a:rPr lang="it">
                <a:solidFill>
                  <a:schemeClr val="lt1"/>
                </a:solidFill>
                <a:latin typeface="Playfair Display"/>
                <a:ea typeface="Playfair Display"/>
                <a:cs typeface="Playfair Display"/>
                <a:sym typeface="Playfair Display"/>
              </a:rPr>
              <a:t>il giorno 29/02/2024 alle ore 9:30.</a:t>
            </a:r>
            <a:endParaRPr>
              <a:solidFill>
                <a:schemeClr val="lt1"/>
              </a:solidFill>
              <a:latin typeface="Playfair Display"/>
              <a:ea typeface="Playfair Display"/>
              <a:cs typeface="Playfair Display"/>
              <a:sym typeface="Playfair Display"/>
            </a:endParaRPr>
          </a:p>
          <a:p>
            <a:pPr marL="0" lvl="0" indent="0" algn="ctr" rtl="0">
              <a:spcBef>
                <a:spcPts val="0"/>
              </a:spcBef>
              <a:spcAft>
                <a:spcPts val="0"/>
              </a:spcAft>
              <a:buNone/>
            </a:pPr>
            <a:endParaRPr>
              <a:solidFill>
                <a:schemeClr val="lt1"/>
              </a:solidFill>
              <a:latin typeface="Playfair Display"/>
              <a:ea typeface="Playfair Display"/>
              <a:cs typeface="Playfair Display"/>
              <a:sym typeface="Playfair Display"/>
            </a:endParaRPr>
          </a:p>
        </p:txBody>
      </p:sp>
      <p:sp>
        <p:nvSpPr>
          <p:cNvPr id="237" name="Google Shape;237;p3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238" name="Google Shape;238;p35"/>
          <p:cNvSpPr/>
          <p:nvPr/>
        </p:nvSpPr>
        <p:spPr>
          <a:xfrm>
            <a:off x="4569150" y="-100"/>
            <a:ext cx="45777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239" name="Google Shape;239;p35"/>
          <p:cNvSpPr txBox="1"/>
          <p:nvPr/>
        </p:nvSpPr>
        <p:spPr>
          <a:xfrm>
            <a:off x="4803050" y="458850"/>
            <a:ext cx="3581100" cy="3294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it" sz="1200" b="1">
                <a:solidFill>
                  <a:srgbClr val="666666"/>
                </a:solidFill>
                <a:latin typeface="Playfair Display"/>
                <a:ea typeface="Playfair Display"/>
                <a:cs typeface="Playfair Display"/>
                <a:sym typeface="Playfair Display"/>
              </a:rPr>
              <a:t>Rinfresco gestito da Kampaay, a partire dalle ore 11.00 del giorno 29/02/2024, tema buffet freddo e cocktails, comprendente:</a:t>
            </a:r>
            <a:endParaRPr sz="1200" b="1">
              <a:solidFill>
                <a:srgbClr val="666666"/>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200" b="1">
                <a:solidFill>
                  <a:srgbClr val="666666"/>
                </a:solidFill>
                <a:latin typeface="Playfair Display"/>
                <a:ea typeface="Playfair Display"/>
                <a:cs typeface="Playfair Display"/>
                <a:sym typeface="Playfair Display"/>
              </a:rPr>
              <a:t>-finger food e mono porzione</a:t>
            </a:r>
            <a:endParaRPr sz="1200" b="1">
              <a:solidFill>
                <a:srgbClr val="666666"/>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200" b="1">
                <a:solidFill>
                  <a:srgbClr val="666666"/>
                </a:solidFill>
                <a:latin typeface="Playfair Display"/>
                <a:ea typeface="Playfair Display"/>
                <a:cs typeface="Playfair Display"/>
                <a:sym typeface="Playfair Display"/>
              </a:rPr>
              <a:t>-antipasti</a:t>
            </a:r>
            <a:endParaRPr sz="1200" b="1">
              <a:solidFill>
                <a:srgbClr val="666666"/>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200" b="1">
                <a:solidFill>
                  <a:srgbClr val="666666"/>
                </a:solidFill>
                <a:latin typeface="Playfair Display"/>
                <a:ea typeface="Playfair Display"/>
                <a:cs typeface="Playfair Display"/>
                <a:sym typeface="Playfair Display"/>
              </a:rPr>
              <a:t>-buffet salato freddo con tramezzini, panini e panettone gastronomico</a:t>
            </a:r>
            <a:endParaRPr sz="1200" b="1">
              <a:solidFill>
                <a:srgbClr val="666666"/>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200" b="1">
                <a:solidFill>
                  <a:srgbClr val="666666"/>
                </a:solidFill>
                <a:latin typeface="Playfair Display"/>
                <a:ea typeface="Playfair Display"/>
                <a:cs typeface="Playfair Display"/>
                <a:sym typeface="Playfair Display"/>
              </a:rPr>
              <a:t>-insalate, contorni freddi e verdure di stagione in un tavolo dotato di sale, olio, aceto, dressing sfizioso e salsa di soia</a:t>
            </a:r>
            <a:endParaRPr sz="1200" b="1">
              <a:solidFill>
                <a:srgbClr val="666666"/>
              </a:solidFill>
              <a:latin typeface="Playfair Display"/>
              <a:ea typeface="Playfair Display"/>
              <a:cs typeface="Playfair Display"/>
              <a:sym typeface="Playfair Display"/>
            </a:endParaRPr>
          </a:p>
          <a:p>
            <a:pPr marL="0" lvl="0" indent="0" algn="l" rtl="0">
              <a:spcBef>
                <a:spcPts val="1200"/>
              </a:spcBef>
              <a:spcAft>
                <a:spcPts val="0"/>
              </a:spcAft>
              <a:buNone/>
            </a:pPr>
            <a:endParaRPr>
              <a:latin typeface="Source Code Pro"/>
              <a:ea typeface="Source Code Pro"/>
              <a:cs typeface="Source Code Pro"/>
              <a:sym typeface="Source Code Pro"/>
            </a:endParaRPr>
          </a:p>
        </p:txBody>
      </p:sp>
      <p:sp>
        <p:nvSpPr>
          <p:cNvPr id="240" name="Google Shape;240;p35"/>
          <p:cNvSpPr txBox="1"/>
          <p:nvPr/>
        </p:nvSpPr>
        <p:spPr>
          <a:xfrm>
            <a:off x="552600" y="3626350"/>
            <a:ext cx="3471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a:solidFill>
                  <a:schemeClr val="lt1"/>
                </a:solidFill>
                <a:latin typeface="Playfair Display"/>
                <a:ea typeface="Playfair Display"/>
                <a:cs typeface="Playfair Display"/>
                <a:sym typeface="Playfair Display"/>
              </a:rPr>
              <a:t>GADGET IN OMAGGIO PER VOI:</a:t>
            </a:r>
            <a:endParaRPr sz="1600" b="1">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it">
                <a:solidFill>
                  <a:schemeClr val="lt1"/>
                </a:solidFill>
                <a:latin typeface="Playfair Display"/>
                <a:ea typeface="Playfair Display"/>
                <a:cs typeface="Playfair Display"/>
                <a:sym typeface="Playfair Display"/>
              </a:rPr>
              <a:t>-penne con logo</a:t>
            </a:r>
            <a:endParaRPr>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it">
                <a:solidFill>
                  <a:schemeClr val="lt1"/>
                </a:solidFill>
                <a:latin typeface="Playfair Display"/>
                <a:ea typeface="Playfair Display"/>
                <a:cs typeface="Playfair Display"/>
                <a:sym typeface="Playfair Display"/>
              </a:rPr>
              <a:t>-per i primi 40 cavo personalizzato</a:t>
            </a:r>
            <a:endParaRPr>
              <a:solidFill>
                <a:schemeClr val="lt1"/>
              </a:solidFill>
              <a:latin typeface="Playfair Display"/>
              <a:ea typeface="Playfair Display"/>
              <a:cs typeface="Playfair Display"/>
              <a:sym typeface="Playfair Display"/>
            </a:endParaRPr>
          </a:p>
          <a:p>
            <a:pPr marL="0" lvl="0" indent="0" algn="l" rtl="0">
              <a:spcBef>
                <a:spcPts val="0"/>
              </a:spcBef>
              <a:spcAft>
                <a:spcPts val="0"/>
              </a:spcAft>
              <a:buNone/>
            </a:pPr>
            <a:r>
              <a:rPr lang="it">
                <a:solidFill>
                  <a:schemeClr val="lt1"/>
                </a:solidFill>
                <a:latin typeface="Playfair Display"/>
                <a:ea typeface="Playfair Display"/>
                <a:cs typeface="Playfair Display"/>
                <a:sym typeface="Playfair Display"/>
              </a:rPr>
              <a:t>-borsa in tela con logo</a:t>
            </a:r>
            <a:endParaRPr>
              <a:solidFill>
                <a:schemeClr val="lt1"/>
              </a:solidFill>
              <a:latin typeface="Playfair Display"/>
              <a:ea typeface="Playfair Display"/>
              <a:cs typeface="Playfair Display"/>
              <a:sym typeface="Playfair Display"/>
            </a:endParaRPr>
          </a:p>
        </p:txBody>
      </p:sp>
      <p:pic>
        <p:nvPicPr>
          <p:cNvPr id="241" name="Google Shape;241;p35"/>
          <p:cNvPicPr preferRelativeResize="0"/>
          <p:nvPr/>
        </p:nvPicPr>
        <p:blipFill>
          <a:blip r:embed="rId3">
            <a:alphaModFix/>
          </a:blip>
          <a:stretch>
            <a:fillRect/>
          </a:stretch>
        </p:blipFill>
        <p:spPr>
          <a:xfrm>
            <a:off x="7082500" y="3285925"/>
            <a:ext cx="2061499" cy="1890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245"/>
        <p:cNvGrpSpPr/>
        <p:nvPr/>
      </p:nvGrpSpPr>
      <p:grpSpPr>
        <a:xfrm>
          <a:off x="0" y="0"/>
          <a:ext cx="0" cy="0"/>
          <a:chOff x="0" y="0"/>
          <a:chExt cx="0" cy="0"/>
        </a:xfrm>
      </p:grpSpPr>
      <p:pic>
        <p:nvPicPr>
          <p:cNvPr id="246" name="Google Shape;246;p36"/>
          <p:cNvPicPr preferRelativeResize="0"/>
          <p:nvPr/>
        </p:nvPicPr>
        <p:blipFill>
          <a:blip r:embed="rId3">
            <a:alphaModFix/>
          </a:blip>
          <a:stretch>
            <a:fillRect/>
          </a:stretch>
        </p:blipFill>
        <p:spPr>
          <a:xfrm>
            <a:off x="0" y="0"/>
            <a:ext cx="3247549" cy="2703086"/>
          </a:xfrm>
          <a:prstGeom prst="rect">
            <a:avLst/>
          </a:prstGeom>
          <a:noFill/>
          <a:ln>
            <a:noFill/>
          </a:ln>
        </p:spPr>
      </p:pic>
      <p:pic>
        <p:nvPicPr>
          <p:cNvPr id="247" name="Google Shape;247;p36"/>
          <p:cNvPicPr preferRelativeResize="0"/>
          <p:nvPr/>
        </p:nvPicPr>
        <p:blipFill>
          <a:blip r:embed="rId4">
            <a:alphaModFix/>
          </a:blip>
          <a:stretch>
            <a:fillRect/>
          </a:stretch>
        </p:blipFill>
        <p:spPr>
          <a:xfrm>
            <a:off x="6158450" y="-1250"/>
            <a:ext cx="2997299" cy="2705600"/>
          </a:xfrm>
          <a:prstGeom prst="rect">
            <a:avLst/>
          </a:prstGeom>
          <a:noFill/>
          <a:ln>
            <a:noFill/>
          </a:ln>
        </p:spPr>
      </p:pic>
      <p:pic>
        <p:nvPicPr>
          <p:cNvPr id="248" name="Google Shape;248;p36"/>
          <p:cNvPicPr preferRelativeResize="0"/>
          <p:nvPr/>
        </p:nvPicPr>
        <p:blipFill>
          <a:blip r:embed="rId5">
            <a:alphaModFix/>
          </a:blip>
          <a:stretch>
            <a:fillRect/>
          </a:stretch>
        </p:blipFill>
        <p:spPr>
          <a:xfrm>
            <a:off x="3247550" y="2702549"/>
            <a:ext cx="2910899" cy="2440952"/>
          </a:xfrm>
          <a:prstGeom prst="rect">
            <a:avLst/>
          </a:prstGeom>
          <a:noFill/>
          <a:ln>
            <a:noFill/>
          </a:ln>
        </p:spPr>
      </p:pic>
      <p:sp>
        <p:nvSpPr>
          <p:cNvPr id="249" name="Google Shape;249;p36"/>
          <p:cNvSpPr txBox="1"/>
          <p:nvPr/>
        </p:nvSpPr>
        <p:spPr>
          <a:xfrm>
            <a:off x="3204338" y="740075"/>
            <a:ext cx="29973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900" b="1">
                <a:solidFill>
                  <a:schemeClr val="lt1"/>
                </a:solidFill>
                <a:latin typeface="Playfair Display"/>
                <a:ea typeface="Playfair Display"/>
                <a:cs typeface="Playfair Display"/>
                <a:sym typeface="Playfair Display"/>
              </a:rPr>
              <a:t>GADGETS</a:t>
            </a:r>
            <a:endParaRPr sz="3900" b="1">
              <a:solidFill>
                <a:schemeClr val="lt1"/>
              </a:solidFill>
              <a:latin typeface="Playfair Display"/>
              <a:ea typeface="Playfair Display"/>
              <a:cs typeface="Playfair Display"/>
              <a:sym typeface="Playfair Display"/>
            </a:endParaRPr>
          </a:p>
        </p:txBody>
      </p:sp>
      <p:pic>
        <p:nvPicPr>
          <p:cNvPr id="250" name="Google Shape;250;p36"/>
          <p:cNvPicPr preferRelativeResize="0"/>
          <p:nvPr/>
        </p:nvPicPr>
        <p:blipFill>
          <a:blip r:embed="rId6">
            <a:alphaModFix/>
          </a:blip>
          <a:stretch>
            <a:fillRect/>
          </a:stretch>
        </p:blipFill>
        <p:spPr>
          <a:xfrm>
            <a:off x="7300975" y="3340150"/>
            <a:ext cx="1854775" cy="18033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2827075" y="839425"/>
            <a:ext cx="37362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latin typeface="Playfair Display"/>
              <a:ea typeface="Playfair Display"/>
              <a:cs typeface="Playfair Display"/>
              <a:sym typeface="Playfair Display"/>
            </a:endParaRPr>
          </a:p>
        </p:txBody>
      </p:sp>
      <p:sp>
        <p:nvSpPr>
          <p:cNvPr id="256" name="Google Shape;256;p37"/>
          <p:cNvSpPr txBox="1"/>
          <p:nvPr/>
        </p:nvSpPr>
        <p:spPr>
          <a:xfrm>
            <a:off x="3432325" y="177625"/>
            <a:ext cx="26790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100" b="1">
                <a:solidFill>
                  <a:srgbClr val="111111"/>
                </a:solidFill>
                <a:latin typeface="Playfair Display"/>
                <a:ea typeface="Playfair Display"/>
                <a:cs typeface="Playfair Display"/>
                <a:sym typeface="Playfair Display"/>
              </a:rPr>
              <a:t>LOCANDINA</a:t>
            </a:r>
            <a:r>
              <a:rPr lang="it" sz="2600" b="1">
                <a:solidFill>
                  <a:schemeClr val="lt1"/>
                </a:solidFill>
                <a:latin typeface="Playfair Display"/>
                <a:ea typeface="Playfair Display"/>
                <a:cs typeface="Playfair Display"/>
                <a:sym typeface="Playfair Display"/>
              </a:rPr>
              <a:t>:</a:t>
            </a:r>
            <a:endParaRPr sz="2600" b="1">
              <a:solidFill>
                <a:schemeClr val="lt1"/>
              </a:solidFill>
              <a:latin typeface="Playfair Display"/>
              <a:ea typeface="Playfair Display"/>
              <a:cs typeface="Playfair Display"/>
              <a:sym typeface="Playfair Display"/>
            </a:endParaRPr>
          </a:p>
        </p:txBody>
      </p:sp>
      <p:pic>
        <p:nvPicPr>
          <p:cNvPr id="257" name="Google Shape;257;p37"/>
          <p:cNvPicPr preferRelativeResize="0"/>
          <p:nvPr/>
        </p:nvPicPr>
        <p:blipFill>
          <a:blip r:embed="rId3">
            <a:alphaModFix/>
          </a:blip>
          <a:stretch>
            <a:fillRect/>
          </a:stretch>
        </p:blipFill>
        <p:spPr>
          <a:xfrm>
            <a:off x="2827075" y="839425"/>
            <a:ext cx="3736201" cy="3538501"/>
          </a:xfrm>
          <a:prstGeom prst="rect">
            <a:avLst/>
          </a:prstGeom>
          <a:noFill/>
          <a:ln>
            <a:noFill/>
          </a:ln>
        </p:spPr>
      </p:pic>
      <p:pic>
        <p:nvPicPr>
          <p:cNvPr id="258" name="Google Shape;258;p37"/>
          <p:cNvPicPr preferRelativeResize="0"/>
          <p:nvPr/>
        </p:nvPicPr>
        <p:blipFill>
          <a:blip r:embed="rId4">
            <a:alphaModFix/>
          </a:blip>
          <a:stretch>
            <a:fillRect/>
          </a:stretch>
        </p:blipFill>
        <p:spPr>
          <a:xfrm>
            <a:off x="7082500" y="3285925"/>
            <a:ext cx="2061499" cy="1890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303150" y="449975"/>
            <a:ext cx="8537700" cy="8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3400">
                <a:solidFill>
                  <a:schemeClr val="lt1"/>
                </a:solidFill>
                <a:latin typeface="Playfair Display"/>
                <a:ea typeface="Playfair Display"/>
                <a:cs typeface="Playfair Display"/>
                <a:sym typeface="Playfair Display"/>
              </a:rPr>
              <a:t>RESPONSABILITA’ SOCIALE D’IMPRESA</a:t>
            </a:r>
            <a:endParaRPr sz="3400">
              <a:solidFill>
                <a:schemeClr val="lt1"/>
              </a:solidFill>
              <a:latin typeface="Playfair Display"/>
              <a:ea typeface="Playfair Display"/>
              <a:cs typeface="Playfair Display"/>
              <a:sym typeface="Playfair Display"/>
            </a:endParaRPr>
          </a:p>
        </p:txBody>
      </p:sp>
      <p:sp>
        <p:nvSpPr>
          <p:cNvPr id="264" name="Google Shape;264;p38"/>
          <p:cNvSpPr txBox="1"/>
          <p:nvPr/>
        </p:nvSpPr>
        <p:spPr>
          <a:xfrm>
            <a:off x="303150" y="1332275"/>
            <a:ext cx="7948500" cy="245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300" b="1">
                <a:solidFill>
                  <a:schemeClr val="lt1"/>
                </a:solidFill>
                <a:latin typeface="Playfair Display"/>
                <a:ea typeface="Playfair Display"/>
                <a:cs typeface="Playfair Display"/>
                <a:sym typeface="Playfair Display"/>
              </a:rPr>
              <a:t>Interne alla cooperativa:</a:t>
            </a:r>
            <a:endParaRPr sz="1300" b="1">
              <a:solidFill>
                <a:schemeClr val="lt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lt1"/>
              </a:buClr>
              <a:buSzPts val="1300"/>
              <a:buFont typeface="Playfair Display"/>
              <a:buChar char="-"/>
            </a:pPr>
            <a:r>
              <a:rPr lang="it" sz="1300">
                <a:solidFill>
                  <a:schemeClr val="lt1"/>
                </a:solidFill>
                <a:latin typeface="Playfair Display"/>
                <a:ea typeface="Playfair Display"/>
                <a:cs typeface="Playfair Display"/>
                <a:sym typeface="Playfair Display"/>
              </a:rPr>
              <a:t>Creazione di posti di lavoro per giovani;</a:t>
            </a:r>
            <a:endParaRPr sz="1300">
              <a:solidFill>
                <a:schemeClr val="lt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lt1"/>
              </a:buClr>
              <a:buSzPts val="1300"/>
              <a:buFont typeface="Playfair Display"/>
              <a:buChar char="-"/>
            </a:pPr>
            <a:r>
              <a:rPr lang="it" sz="1300">
                <a:solidFill>
                  <a:schemeClr val="lt1"/>
                </a:solidFill>
                <a:latin typeface="Playfair Display"/>
                <a:ea typeface="Playfair Display"/>
                <a:cs typeface="Playfair Display"/>
                <a:sym typeface="Playfair Display"/>
              </a:rPr>
              <a:t>Offerta di servizi funerari a prezzi calmierati (inclusi differenti livelli di pacchetti con vantaggi);</a:t>
            </a:r>
            <a:endParaRPr sz="1300">
              <a:solidFill>
                <a:schemeClr val="lt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lt1"/>
              </a:buClr>
              <a:buSzPts val="1300"/>
              <a:buFont typeface="Playfair Display"/>
              <a:buChar char="-"/>
            </a:pPr>
            <a:r>
              <a:rPr lang="it" sz="1300">
                <a:solidFill>
                  <a:schemeClr val="lt1"/>
                </a:solidFill>
                <a:latin typeface="Playfair Display"/>
                <a:ea typeface="Playfair Display"/>
                <a:cs typeface="Playfair Display"/>
                <a:sym typeface="Playfair Display"/>
              </a:rPr>
              <a:t>Offerta di servizi innovativi (cerimonie laiche, cerimonie per animali...);</a:t>
            </a:r>
            <a:endParaRPr sz="1300">
              <a:solidFill>
                <a:schemeClr val="lt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lt1"/>
              </a:buClr>
              <a:buSzPts val="1300"/>
              <a:buFont typeface="Playfair Display"/>
              <a:buChar char="-"/>
            </a:pPr>
            <a:r>
              <a:rPr lang="it" sz="1300">
                <a:solidFill>
                  <a:schemeClr val="lt1"/>
                </a:solidFill>
                <a:latin typeface="Playfair Display"/>
                <a:ea typeface="Playfair Display"/>
                <a:cs typeface="Playfair Display"/>
                <a:sym typeface="Playfair Display"/>
              </a:rPr>
              <a:t>Incentiva per il lavoro cooperativo → strumenti di comunicazione, </a:t>
            </a:r>
            <a:endParaRPr sz="1300">
              <a:solidFill>
                <a:schemeClr val="lt1"/>
              </a:solidFill>
              <a:latin typeface="Playfair Display"/>
              <a:ea typeface="Playfair Display"/>
              <a:cs typeface="Playfair Display"/>
              <a:sym typeface="Playfair Display"/>
            </a:endParaRPr>
          </a:p>
          <a:p>
            <a:pPr marL="0" lvl="0" indent="0" algn="l" rtl="0">
              <a:lnSpc>
                <a:spcPct val="115000"/>
              </a:lnSpc>
              <a:spcBef>
                <a:spcPts val="0"/>
              </a:spcBef>
              <a:spcAft>
                <a:spcPts val="0"/>
              </a:spcAft>
              <a:buNone/>
            </a:pPr>
            <a:endParaRPr sz="1300">
              <a:solidFill>
                <a:schemeClr val="lt1"/>
              </a:solidFill>
              <a:latin typeface="Playfair Display"/>
              <a:ea typeface="Playfair Display"/>
              <a:cs typeface="Playfair Display"/>
              <a:sym typeface="Playfair Display"/>
            </a:endParaRPr>
          </a:p>
          <a:p>
            <a:pPr marL="0" lvl="0" indent="0" algn="l" rtl="0">
              <a:lnSpc>
                <a:spcPct val="115000"/>
              </a:lnSpc>
              <a:spcBef>
                <a:spcPts val="0"/>
              </a:spcBef>
              <a:spcAft>
                <a:spcPts val="0"/>
              </a:spcAft>
              <a:buNone/>
            </a:pPr>
            <a:r>
              <a:rPr lang="it" sz="1300" b="1">
                <a:solidFill>
                  <a:schemeClr val="lt1"/>
                </a:solidFill>
                <a:latin typeface="Playfair Display"/>
                <a:ea typeface="Playfair Display"/>
                <a:cs typeface="Playfair Display"/>
                <a:sym typeface="Playfair Display"/>
              </a:rPr>
              <a:t>Rivolte al territorio:</a:t>
            </a:r>
            <a:endParaRPr sz="1300" b="1">
              <a:solidFill>
                <a:schemeClr val="lt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lt1"/>
              </a:buClr>
              <a:buSzPts val="1300"/>
              <a:buFont typeface="Playfair Display"/>
              <a:buChar char="-"/>
            </a:pPr>
            <a:r>
              <a:rPr lang="it" sz="1300">
                <a:solidFill>
                  <a:schemeClr val="lt1"/>
                </a:solidFill>
                <a:latin typeface="Playfair Display"/>
                <a:ea typeface="Playfair Display"/>
                <a:cs typeface="Playfair Display"/>
                <a:sym typeface="Playfair Display"/>
              </a:rPr>
              <a:t>Feste di quartiere in occasioni speciali;</a:t>
            </a:r>
            <a:endParaRPr sz="1300">
              <a:solidFill>
                <a:schemeClr val="lt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lt1"/>
              </a:buClr>
              <a:buSzPts val="1300"/>
              <a:buFont typeface="Playfair Display"/>
              <a:buChar char="-"/>
            </a:pPr>
            <a:r>
              <a:rPr lang="it" sz="1300">
                <a:solidFill>
                  <a:schemeClr val="lt1"/>
                </a:solidFill>
                <a:latin typeface="Playfair Display"/>
                <a:ea typeface="Playfair Display"/>
                <a:cs typeface="Playfair Display"/>
                <a:sym typeface="Playfair Display"/>
              </a:rPr>
              <a:t>Rispetto dell'ambiente → presenza di lavoratori specializzati in basso impatto ambientale,riciclo, decorazioni con piante in vaso,energia rinnovabile, poco uso di altre risorse non rinnovabili.</a:t>
            </a:r>
            <a:endParaRPr sz="1300">
              <a:solidFill>
                <a:schemeClr val="lt1"/>
              </a:solidFill>
              <a:latin typeface="Playfair Display"/>
              <a:ea typeface="Playfair Display"/>
              <a:cs typeface="Playfair Display"/>
              <a:sym typeface="Playfair Display"/>
            </a:endParaRPr>
          </a:p>
        </p:txBody>
      </p:sp>
      <p:pic>
        <p:nvPicPr>
          <p:cNvPr id="265" name="Google Shape;265;p38"/>
          <p:cNvPicPr preferRelativeResize="0"/>
          <p:nvPr/>
        </p:nvPicPr>
        <p:blipFill>
          <a:blip r:embed="rId3">
            <a:alphaModFix/>
          </a:blip>
          <a:stretch>
            <a:fillRect/>
          </a:stretch>
        </p:blipFill>
        <p:spPr>
          <a:xfrm>
            <a:off x="7408500" y="3456125"/>
            <a:ext cx="1735499" cy="1687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269"/>
        <p:cNvGrpSpPr/>
        <p:nvPr/>
      </p:nvGrpSpPr>
      <p:grpSpPr>
        <a:xfrm>
          <a:off x="0" y="0"/>
          <a:ext cx="0" cy="0"/>
          <a:chOff x="0" y="0"/>
          <a:chExt cx="0" cy="0"/>
        </a:xfrm>
      </p:grpSpPr>
      <p:sp>
        <p:nvSpPr>
          <p:cNvPr id="270" name="Google Shape;270;p39"/>
          <p:cNvSpPr txBox="1">
            <a:spLocks noGrp="1"/>
          </p:cNvSpPr>
          <p:nvPr>
            <p:ph type="ctrTitle"/>
          </p:nvPr>
        </p:nvSpPr>
        <p:spPr>
          <a:xfrm>
            <a:off x="311700" y="88800"/>
            <a:ext cx="8520600" cy="3322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it" sz="1200" b="0">
                <a:solidFill>
                  <a:srgbClr val="666666"/>
                </a:solidFill>
                <a:latin typeface="Playfair Display"/>
                <a:ea typeface="Playfair Display"/>
                <a:cs typeface="Playfair Display"/>
                <a:sym typeface="Playfair Display"/>
              </a:rPr>
              <a:t>Non abbiamo voglia di pensare alle cose difficili, soprattutto legate alla parte finale della vita… purtroppo però cose difficili equivalgono a costi elevati. </a:t>
            </a:r>
            <a:r>
              <a:rPr lang="it" sz="1200">
                <a:solidFill>
                  <a:srgbClr val="666666"/>
                </a:solidFill>
                <a:latin typeface="Playfair Display"/>
                <a:ea typeface="Playfair Display"/>
                <a:cs typeface="Playfair Display"/>
                <a:sym typeface="Playfair Display"/>
              </a:rPr>
              <a:t>Cooperativa “Noir”</a:t>
            </a:r>
            <a:r>
              <a:rPr lang="it" sz="1200" b="0">
                <a:solidFill>
                  <a:srgbClr val="666666"/>
                </a:solidFill>
                <a:latin typeface="Playfair Display"/>
                <a:ea typeface="Playfair Display"/>
                <a:cs typeface="Playfair Display"/>
                <a:sym typeface="Playfair Display"/>
              </a:rPr>
              <a:t> nasce per risolvere questi problemi e invita a diventare soci e socie per accedere ai servizi funerari e investigativi a prezzi calmierati. Pensiamo anche ad accompagnarvi durante il saluto ai vostri piccoli amici pelosi. Inoltre, progettiamo con voi cerimonie personalizzate, a seconda delle preferenze: religiose o laiche, rendendo onore alla storia di una vita.</a:t>
            </a:r>
            <a:endParaRPr sz="1200" b="0">
              <a:solidFill>
                <a:srgbClr val="666666"/>
              </a:solidFill>
              <a:latin typeface="Playfair Display"/>
              <a:ea typeface="Playfair Display"/>
              <a:cs typeface="Playfair Display"/>
              <a:sym typeface="Playfair Display"/>
            </a:endParaRPr>
          </a:p>
          <a:p>
            <a:pPr marL="0" lvl="0" indent="0" algn="ctr" rtl="0">
              <a:spcBef>
                <a:spcPts val="0"/>
              </a:spcBef>
              <a:spcAft>
                <a:spcPts val="0"/>
              </a:spcAft>
              <a:buNone/>
            </a:pPr>
            <a:endParaRPr sz="655">
              <a:solidFill>
                <a:srgbClr val="666666"/>
              </a:solidFill>
              <a:latin typeface="Playfair Display"/>
              <a:ea typeface="Playfair Display"/>
              <a:cs typeface="Playfair Display"/>
              <a:sym typeface="Playfair Display"/>
            </a:endParaRPr>
          </a:p>
          <a:p>
            <a:pPr marL="0" lvl="0" indent="0" algn="ctr" rtl="0">
              <a:spcBef>
                <a:spcPts val="0"/>
              </a:spcBef>
              <a:spcAft>
                <a:spcPts val="0"/>
              </a:spcAft>
              <a:buNone/>
            </a:pPr>
            <a:endParaRPr sz="655">
              <a:solidFill>
                <a:srgbClr val="666666"/>
              </a:solidFill>
              <a:latin typeface="Playfair Display"/>
              <a:ea typeface="Playfair Display"/>
              <a:cs typeface="Playfair Display"/>
              <a:sym typeface="Playfair Display"/>
            </a:endParaRPr>
          </a:p>
          <a:p>
            <a:pPr marL="457200" lvl="0" indent="-297180" algn="l" rtl="0">
              <a:lnSpc>
                <a:spcPct val="115000"/>
              </a:lnSpc>
              <a:spcBef>
                <a:spcPts val="0"/>
              </a:spcBef>
              <a:spcAft>
                <a:spcPts val="0"/>
              </a:spcAft>
              <a:buClr>
                <a:srgbClr val="666666"/>
              </a:buClr>
              <a:buSzPct val="100000"/>
              <a:buFont typeface="Playfair Display"/>
              <a:buChar char="➔"/>
            </a:pPr>
            <a:r>
              <a:rPr lang="it" sz="1200" u="sng">
                <a:solidFill>
                  <a:srgbClr val="666666"/>
                </a:solidFill>
                <a:latin typeface="Playfair Display"/>
                <a:ea typeface="Playfair Display"/>
                <a:cs typeface="Playfair Display"/>
                <a:sym typeface="Playfair Display"/>
              </a:rPr>
              <a:t>Elevator pitch:</a:t>
            </a:r>
            <a:r>
              <a:rPr lang="it" sz="1200">
                <a:solidFill>
                  <a:srgbClr val="666666"/>
                </a:solidFill>
                <a:latin typeface="Playfair Display"/>
                <a:ea typeface="Playfair Display"/>
                <a:cs typeface="Playfair Display"/>
                <a:sym typeface="Playfair Display"/>
              </a:rPr>
              <a:t> </a:t>
            </a:r>
            <a:r>
              <a:rPr lang="it" sz="1200" b="0">
                <a:solidFill>
                  <a:srgbClr val="666666"/>
                </a:solidFill>
                <a:latin typeface="Playfair Display"/>
                <a:ea typeface="Playfair Display"/>
                <a:cs typeface="Playfair Display"/>
                <a:sym typeface="Playfair Display"/>
              </a:rPr>
              <a:t>breve presentazione usata dagli imprenditori per presentare l’idea imprenditoriale e convincere gli investitori a finanziare il proprio progetto.</a:t>
            </a:r>
            <a:endParaRPr sz="1200" b="0">
              <a:solidFill>
                <a:srgbClr val="666666"/>
              </a:solidFill>
              <a:latin typeface="Playfair Display"/>
              <a:ea typeface="Playfair Display"/>
              <a:cs typeface="Playfair Display"/>
              <a:sym typeface="Playfair Display"/>
            </a:endParaRPr>
          </a:p>
          <a:p>
            <a:pPr marL="457200" lvl="0" indent="-297180" algn="l" rtl="0">
              <a:lnSpc>
                <a:spcPct val="115000"/>
              </a:lnSpc>
              <a:spcBef>
                <a:spcPts val="0"/>
              </a:spcBef>
              <a:spcAft>
                <a:spcPts val="0"/>
              </a:spcAft>
              <a:buClr>
                <a:srgbClr val="666666"/>
              </a:buClr>
              <a:buSzPct val="100000"/>
              <a:buFont typeface="Playfair Display"/>
              <a:buChar char="-"/>
            </a:pPr>
            <a:r>
              <a:rPr lang="it" sz="1200">
                <a:solidFill>
                  <a:srgbClr val="666666"/>
                </a:solidFill>
                <a:latin typeface="Playfair Display"/>
                <a:ea typeface="Playfair Display"/>
                <a:cs typeface="Playfair Display"/>
                <a:sym typeface="Playfair Display"/>
              </a:rPr>
              <a:t>Vi è mai capitato di dover affrontare costi elevati per ottenere un servizio funerario? </a:t>
            </a:r>
            <a:endParaRPr sz="1200">
              <a:solidFill>
                <a:srgbClr val="666666"/>
              </a:solidFill>
              <a:latin typeface="Playfair Display"/>
              <a:ea typeface="Playfair Display"/>
              <a:cs typeface="Playfair Display"/>
              <a:sym typeface="Playfair Display"/>
            </a:endParaRPr>
          </a:p>
          <a:p>
            <a:pPr marL="457200" lvl="0" indent="0" algn="l" rtl="0">
              <a:lnSpc>
                <a:spcPct val="115000"/>
              </a:lnSpc>
              <a:spcBef>
                <a:spcPts val="0"/>
              </a:spcBef>
              <a:spcAft>
                <a:spcPts val="0"/>
              </a:spcAft>
              <a:buNone/>
            </a:pPr>
            <a:r>
              <a:rPr lang="it" sz="1200" b="0">
                <a:solidFill>
                  <a:srgbClr val="666666"/>
                </a:solidFill>
                <a:latin typeface="Playfair Display"/>
                <a:ea typeface="Playfair Display"/>
                <a:cs typeface="Playfair Display"/>
                <a:sym typeface="Playfair Display"/>
              </a:rPr>
              <a:t>Non abbiamo voglia di pensare alle cose difficili, soprattutto legate alla parte finale della vita… purtroppo però cose difficili equivalgono a costi elevati.</a:t>
            </a:r>
            <a:endParaRPr sz="1200" b="0">
              <a:solidFill>
                <a:srgbClr val="666666"/>
              </a:solidFill>
              <a:latin typeface="Playfair Display"/>
              <a:ea typeface="Playfair Display"/>
              <a:cs typeface="Playfair Display"/>
              <a:sym typeface="Playfair Display"/>
            </a:endParaRPr>
          </a:p>
          <a:p>
            <a:pPr marL="0" lvl="0" indent="0" algn="l" rtl="0">
              <a:lnSpc>
                <a:spcPct val="115000"/>
              </a:lnSpc>
              <a:spcBef>
                <a:spcPts val="0"/>
              </a:spcBef>
              <a:spcAft>
                <a:spcPts val="0"/>
              </a:spcAft>
              <a:buNone/>
            </a:pPr>
            <a:r>
              <a:rPr lang="it" sz="1200">
                <a:solidFill>
                  <a:srgbClr val="666666"/>
                </a:solidFill>
                <a:latin typeface="Playfair Display"/>
                <a:ea typeface="Playfair Display"/>
                <a:cs typeface="Playfair Display"/>
                <a:sym typeface="Playfair Display"/>
              </a:rPr>
              <a:t>Cooperativa “Noir”</a:t>
            </a:r>
            <a:r>
              <a:rPr lang="it" sz="1200" b="0">
                <a:solidFill>
                  <a:srgbClr val="666666"/>
                </a:solidFill>
                <a:latin typeface="Playfair Display"/>
                <a:ea typeface="Playfair Display"/>
                <a:cs typeface="Playfair Display"/>
                <a:sym typeface="Playfair Display"/>
              </a:rPr>
              <a:t> nasce per risolvere questi problemi e invita a diventare soci e socie per accedere ai servizi funerari e investigativi a prezzi calmierati.</a:t>
            </a:r>
            <a:endParaRPr sz="1200" b="0">
              <a:solidFill>
                <a:srgbClr val="666666"/>
              </a:solidFill>
              <a:latin typeface="Playfair Display"/>
              <a:ea typeface="Playfair Display"/>
              <a:cs typeface="Playfair Display"/>
              <a:sym typeface="Playfair Display"/>
            </a:endParaRPr>
          </a:p>
          <a:p>
            <a:pPr marL="0" lvl="0" indent="0" algn="l" rtl="0">
              <a:lnSpc>
                <a:spcPct val="115000"/>
              </a:lnSpc>
              <a:spcBef>
                <a:spcPts val="0"/>
              </a:spcBef>
              <a:spcAft>
                <a:spcPts val="0"/>
              </a:spcAft>
              <a:buNone/>
            </a:pPr>
            <a:r>
              <a:rPr lang="it" sz="1200" b="0">
                <a:solidFill>
                  <a:srgbClr val="666666"/>
                </a:solidFill>
                <a:latin typeface="Playfair Display"/>
                <a:ea typeface="Playfair Display"/>
                <a:cs typeface="Playfair Display"/>
                <a:sym typeface="Playfair Display"/>
              </a:rPr>
              <a:t>Pensiamo anche ad accompagnarvi durante il saluto ai vostri piccoli amici pelosi.</a:t>
            </a:r>
            <a:endParaRPr sz="1200" b="0">
              <a:solidFill>
                <a:srgbClr val="666666"/>
              </a:solidFill>
              <a:latin typeface="Playfair Display"/>
              <a:ea typeface="Playfair Display"/>
              <a:cs typeface="Playfair Display"/>
              <a:sym typeface="Playfair Display"/>
            </a:endParaRPr>
          </a:p>
          <a:p>
            <a:pPr marL="0" lvl="0" indent="0" algn="l" rtl="0">
              <a:lnSpc>
                <a:spcPct val="115000"/>
              </a:lnSpc>
              <a:spcBef>
                <a:spcPts val="0"/>
              </a:spcBef>
              <a:spcAft>
                <a:spcPts val="0"/>
              </a:spcAft>
              <a:buNone/>
            </a:pPr>
            <a:r>
              <a:rPr lang="it" sz="1200" b="0">
                <a:solidFill>
                  <a:srgbClr val="666666"/>
                </a:solidFill>
                <a:latin typeface="Playfair Display"/>
                <a:ea typeface="Playfair Display"/>
                <a:cs typeface="Playfair Display"/>
                <a:sym typeface="Playfair Display"/>
              </a:rPr>
              <a:t>Inoltre, progettiamo con voi cerimonie personalizzate, a seconda delle preferenze: religiose o laiche, rendendo onore alla storia di una vita.</a:t>
            </a:r>
            <a:endParaRPr sz="1200" b="0">
              <a:solidFill>
                <a:srgbClr val="666666"/>
              </a:solidFill>
              <a:latin typeface="Playfair Display"/>
              <a:ea typeface="Playfair Display"/>
              <a:cs typeface="Playfair Display"/>
              <a:sym typeface="Playfair Display"/>
            </a:endParaRPr>
          </a:p>
          <a:p>
            <a:pPr marL="0" lvl="0" indent="0" algn="ctr" rtl="0">
              <a:spcBef>
                <a:spcPts val="0"/>
              </a:spcBef>
              <a:spcAft>
                <a:spcPts val="0"/>
              </a:spcAft>
              <a:buNone/>
            </a:pPr>
            <a:endParaRPr sz="1200">
              <a:solidFill>
                <a:srgbClr val="666666"/>
              </a:solidFill>
              <a:latin typeface="Playfair Display"/>
              <a:ea typeface="Playfair Display"/>
              <a:cs typeface="Playfair Display"/>
              <a:sym typeface="Playfair Display"/>
            </a:endParaRPr>
          </a:p>
        </p:txBody>
      </p:sp>
      <p:sp>
        <p:nvSpPr>
          <p:cNvPr id="271" name="Google Shape;271;p39"/>
          <p:cNvSpPr txBox="1">
            <a:spLocks noGrp="1"/>
          </p:cNvSpPr>
          <p:nvPr>
            <p:ph type="subTitle" idx="1"/>
          </p:nvPr>
        </p:nvSpPr>
        <p:spPr>
          <a:xfrm>
            <a:off x="311700" y="39052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3300">
                <a:solidFill>
                  <a:schemeClr val="lt1"/>
                </a:solidFill>
                <a:latin typeface="Playfair Display"/>
                <a:ea typeface="Playfair Display"/>
                <a:cs typeface="Playfair Display"/>
                <a:sym typeface="Playfair Display"/>
              </a:rPr>
              <a:t>PERCHE’ SCEGLIERCI?</a:t>
            </a:r>
            <a:endParaRPr sz="3300">
              <a:solidFill>
                <a:schemeClr val="lt1"/>
              </a:solidFill>
              <a:latin typeface="Playfair Display"/>
              <a:ea typeface="Playfair Display"/>
              <a:cs typeface="Playfair Display"/>
              <a:sym typeface="Playfair Display"/>
            </a:endParaRPr>
          </a:p>
        </p:txBody>
      </p:sp>
      <p:pic>
        <p:nvPicPr>
          <p:cNvPr id="272" name="Google Shape;272;p39"/>
          <p:cNvPicPr preferRelativeResize="0"/>
          <p:nvPr/>
        </p:nvPicPr>
        <p:blipFill>
          <a:blip r:embed="rId3">
            <a:alphaModFix/>
          </a:blip>
          <a:stretch>
            <a:fillRect/>
          </a:stretch>
        </p:blipFill>
        <p:spPr>
          <a:xfrm>
            <a:off x="7408500" y="3456125"/>
            <a:ext cx="1735499" cy="1687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276"/>
        <p:cNvGrpSpPr/>
        <p:nvPr/>
      </p:nvGrpSpPr>
      <p:grpSpPr>
        <a:xfrm>
          <a:off x="0" y="0"/>
          <a:ext cx="0" cy="0"/>
          <a:chOff x="0" y="0"/>
          <a:chExt cx="0" cy="0"/>
        </a:xfrm>
      </p:grpSpPr>
      <p:sp>
        <p:nvSpPr>
          <p:cNvPr id="277" name="Google Shape;277;p40"/>
          <p:cNvSpPr txBox="1">
            <a:spLocks noGrp="1"/>
          </p:cNvSpPr>
          <p:nvPr>
            <p:ph type="body" idx="1"/>
          </p:nvPr>
        </p:nvSpPr>
        <p:spPr>
          <a:xfrm>
            <a:off x="1981800" y="1617000"/>
            <a:ext cx="5180400" cy="19095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it" sz="9600" b="1">
                <a:solidFill>
                  <a:schemeClr val="lt1"/>
                </a:solidFill>
                <a:latin typeface="Playfair Display"/>
                <a:ea typeface="Playfair Display"/>
                <a:cs typeface="Playfair Display"/>
                <a:sym typeface="Playfair Display"/>
              </a:rPr>
              <a:t>FINE</a:t>
            </a:r>
            <a:endParaRPr sz="9600" b="1">
              <a:solidFill>
                <a:schemeClr val="lt1"/>
              </a:solidFill>
              <a:latin typeface="Playfair Display"/>
              <a:ea typeface="Playfair Display"/>
              <a:cs typeface="Playfair Display"/>
              <a:sym typeface="Playfair Display"/>
            </a:endParaRPr>
          </a:p>
        </p:txBody>
      </p:sp>
      <p:pic>
        <p:nvPicPr>
          <p:cNvPr id="278" name="Google Shape;278;p40"/>
          <p:cNvPicPr preferRelativeResize="0"/>
          <p:nvPr/>
        </p:nvPicPr>
        <p:blipFill>
          <a:blip r:embed="rId3">
            <a:alphaModFix/>
          </a:blip>
          <a:stretch>
            <a:fillRect/>
          </a:stretch>
        </p:blipFill>
        <p:spPr>
          <a:xfrm>
            <a:off x="7408500" y="3456125"/>
            <a:ext cx="1735499" cy="1687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147600" y="1136561"/>
            <a:ext cx="8848800" cy="143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1600">
                <a:solidFill>
                  <a:srgbClr val="999999"/>
                </a:solidFill>
                <a:latin typeface="Playfair Display"/>
                <a:ea typeface="Playfair Display"/>
                <a:cs typeface="Playfair Display"/>
                <a:sym typeface="Playfair Display"/>
              </a:rPr>
              <a:t>The Cooperative has as objective </a:t>
            </a:r>
            <a:r>
              <a:rPr lang="it" sz="1600" u="sng">
                <a:solidFill>
                  <a:srgbClr val="999999"/>
                </a:solidFill>
                <a:latin typeface="Playfair Display"/>
                <a:ea typeface="Playfair Display"/>
                <a:cs typeface="Playfair Display"/>
                <a:sym typeface="Playfair Display"/>
              </a:rPr>
              <a:t>two different types of service:</a:t>
            </a:r>
            <a:r>
              <a:rPr lang="it" sz="1600">
                <a:solidFill>
                  <a:srgbClr val="999999"/>
                </a:solidFill>
                <a:latin typeface="Playfair Display"/>
                <a:ea typeface="Playfair Display"/>
                <a:cs typeface="Playfair Display"/>
                <a:sym typeface="Playfair Display"/>
              </a:rPr>
              <a:t> </a:t>
            </a:r>
            <a:r>
              <a:rPr lang="it" sz="1600" b="1" i="1">
                <a:solidFill>
                  <a:srgbClr val="999999"/>
                </a:solidFill>
                <a:latin typeface="Playfair Display"/>
                <a:ea typeface="Playfair Display"/>
                <a:cs typeface="Playfair Display"/>
                <a:sym typeface="Playfair Display"/>
              </a:rPr>
              <a:t>investigative and funeral. </a:t>
            </a:r>
            <a:r>
              <a:rPr lang="it" sz="1600">
                <a:solidFill>
                  <a:srgbClr val="999999"/>
                </a:solidFill>
                <a:latin typeface="Playfair Display"/>
                <a:ea typeface="Playfair Display"/>
                <a:cs typeface="Playfair Display"/>
                <a:sym typeface="Playfair Display"/>
              </a:rPr>
              <a:t> Full ceremony arrangements and post-mortem paperwork are provided for the funeral service. </a:t>
            </a:r>
            <a:endParaRPr sz="1600">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endParaRPr sz="1600">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r>
              <a:rPr lang="it" sz="1600" u="sng">
                <a:solidFill>
                  <a:srgbClr val="999999"/>
                </a:solidFill>
                <a:latin typeface="Playfair Display"/>
                <a:ea typeface="Playfair Display"/>
                <a:cs typeface="Playfair Display"/>
                <a:sym typeface="Playfair Display"/>
              </a:rPr>
              <a:t>A secular and pet funeral service</a:t>
            </a:r>
            <a:r>
              <a:rPr lang="it" sz="1600">
                <a:solidFill>
                  <a:srgbClr val="999999"/>
                </a:solidFill>
                <a:latin typeface="Playfair Display"/>
                <a:ea typeface="Playfair Display"/>
                <a:cs typeface="Playfair Display"/>
                <a:sym typeface="Playfair Display"/>
              </a:rPr>
              <a:t> can also be arranged.  As for </a:t>
            </a:r>
            <a:r>
              <a:rPr lang="it" sz="1600" b="1">
                <a:solidFill>
                  <a:srgbClr val="999999"/>
                </a:solidFill>
                <a:latin typeface="Playfair Display"/>
                <a:ea typeface="Playfair Display"/>
                <a:cs typeface="Playfair Display"/>
                <a:sym typeface="Playfair Display"/>
              </a:rPr>
              <a:t>the investigation service,</a:t>
            </a:r>
            <a:r>
              <a:rPr lang="it" sz="1600">
                <a:solidFill>
                  <a:srgbClr val="999999"/>
                </a:solidFill>
                <a:latin typeface="Playfair Display"/>
                <a:ea typeface="Playfair Display"/>
                <a:cs typeface="Playfair Display"/>
                <a:sym typeface="Playfair Display"/>
              </a:rPr>
              <a:t> we offer one that varies from hereditary practices to other services.</a:t>
            </a:r>
            <a:endParaRPr sz="1600" u="sng">
              <a:solidFill>
                <a:srgbClr val="999999"/>
              </a:solidFill>
              <a:latin typeface="Playfair Display"/>
              <a:ea typeface="Playfair Display"/>
              <a:cs typeface="Playfair Display"/>
              <a:sym typeface="Playfair Display"/>
            </a:endParaRPr>
          </a:p>
        </p:txBody>
      </p:sp>
      <p:sp>
        <p:nvSpPr>
          <p:cNvPr id="81" name="Google Shape;81;p16"/>
          <p:cNvSpPr/>
          <p:nvPr/>
        </p:nvSpPr>
        <p:spPr>
          <a:xfrm>
            <a:off x="-8" y="3423600"/>
            <a:ext cx="9144000" cy="1719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txBox="1"/>
          <p:nvPr/>
        </p:nvSpPr>
        <p:spPr>
          <a:xfrm>
            <a:off x="761271" y="3849959"/>
            <a:ext cx="73152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83" name="Google Shape;83;p16"/>
          <p:cNvSpPr txBox="1">
            <a:spLocks noGrp="1"/>
          </p:cNvSpPr>
          <p:nvPr>
            <p:ph type="title"/>
          </p:nvPr>
        </p:nvSpPr>
        <p:spPr>
          <a:xfrm>
            <a:off x="150017" y="3849960"/>
            <a:ext cx="8537700" cy="748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3300">
                <a:solidFill>
                  <a:srgbClr val="FFFFFF"/>
                </a:solidFill>
                <a:latin typeface="Playfair Display"/>
                <a:ea typeface="Playfair Display"/>
                <a:cs typeface="Playfair Display"/>
                <a:sym typeface="Playfair Display"/>
              </a:rPr>
              <a:t>COOPERATIVE DESCRIPTION</a:t>
            </a:r>
            <a:endParaRPr sz="3300">
              <a:solidFill>
                <a:srgbClr val="FFFFFF"/>
              </a:solidFill>
              <a:latin typeface="Playfair Display"/>
              <a:ea typeface="Playfair Display"/>
              <a:cs typeface="Playfair Display"/>
              <a:sym typeface="Playfair Display"/>
            </a:endParaRPr>
          </a:p>
        </p:txBody>
      </p:sp>
      <p:pic>
        <p:nvPicPr>
          <p:cNvPr id="84" name="Google Shape;84;p16"/>
          <p:cNvPicPr preferRelativeResize="0"/>
          <p:nvPr/>
        </p:nvPicPr>
        <p:blipFill>
          <a:blip r:embed="rId3">
            <a:alphaModFix/>
          </a:blip>
          <a:stretch>
            <a:fillRect/>
          </a:stretch>
        </p:blipFill>
        <p:spPr>
          <a:xfrm>
            <a:off x="7571523" y="3591557"/>
            <a:ext cx="1572475" cy="1591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0" y="0"/>
            <a:ext cx="9144000" cy="51435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4"/>
          <p:cNvSpPr txBox="1"/>
          <p:nvPr/>
        </p:nvSpPr>
        <p:spPr>
          <a:xfrm>
            <a:off x="1416299" y="270275"/>
            <a:ext cx="6311400" cy="216979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300" b="1" dirty="0">
                <a:solidFill>
                  <a:srgbClr val="FFFFFF"/>
                </a:solidFill>
                <a:latin typeface="Playfair Display"/>
                <a:ea typeface="Playfair Display"/>
                <a:cs typeface="Playfair Display"/>
                <a:sym typeface="Playfair Display"/>
              </a:rPr>
              <a:t>IL NOSTRO LOGO: </a:t>
            </a:r>
          </a:p>
          <a:p>
            <a:pPr marL="0" lvl="0" indent="0" algn="ctr" rtl="0">
              <a:spcBef>
                <a:spcPts val="0"/>
              </a:spcBef>
              <a:spcAft>
                <a:spcPts val="0"/>
              </a:spcAft>
              <a:buNone/>
            </a:pPr>
            <a:r>
              <a:rPr lang="it-IT" sz="2400" b="1" dirty="0">
                <a:solidFill>
                  <a:srgbClr val="FFFFFF"/>
                </a:solidFill>
                <a:latin typeface="Playfair Display"/>
                <a:ea typeface="Playfair Display"/>
                <a:cs typeface="Playfair Display"/>
                <a:sym typeface="Playfair Display"/>
              </a:rPr>
              <a:t>è</a:t>
            </a:r>
            <a:r>
              <a:rPr lang="it" sz="2400" b="1" dirty="0">
                <a:solidFill>
                  <a:srgbClr val="FFFFFF"/>
                </a:solidFill>
                <a:latin typeface="Playfair Display"/>
                <a:ea typeface="Playfair Display"/>
                <a:cs typeface="Playfair Display"/>
                <a:sym typeface="Playfair Display"/>
              </a:rPr>
              <a:t> stato scelto il logo che potesse rappresentare i nostri due rami aziendali, semplice, delicato e che infondesse sicurezza e serietà </a:t>
            </a:r>
            <a:endParaRPr sz="2400" b="1" dirty="0">
              <a:solidFill>
                <a:srgbClr val="FFFFFF"/>
              </a:solidFill>
              <a:latin typeface="Playfair Display"/>
              <a:ea typeface="Playfair Display"/>
              <a:cs typeface="Playfair Display"/>
              <a:sym typeface="Playfair Display"/>
            </a:endParaRPr>
          </a:p>
        </p:txBody>
      </p:sp>
      <p:pic>
        <p:nvPicPr>
          <p:cNvPr id="2" name="Immagine 1">
            <a:extLst>
              <a:ext uri="{FF2B5EF4-FFF2-40B4-BE49-F238E27FC236}">
                <a16:creationId xmlns:a16="http://schemas.microsoft.com/office/drawing/2014/main" id="{8BC77BF8-B31A-B142-A1E4-D995722CF2E1}"/>
              </a:ext>
            </a:extLst>
          </p:cNvPr>
          <p:cNvPicPr>
            <a:picLocks noChangeAspect="1"/>
          </p:cNvPicPr>
          <p:nvPr/>
        </p:nvPicPr>
        <p:blipFill>
          <a:blip r:embed="rId3"/>
          <a:stretch>
            <a:fillRect/>
          </a:stretch>
        </p:blipFill>
        <p:spPr>
          <a:xfrm>
            <a:off x="3571624" y="2710344"/>
            <a:ext cx="2288848" cy="2224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p:nvPr/>
        </p:nvSpPr>
        <p:spPr>
          <a:xfrm>
            <a:off x="0" y="0"/>
            <a:ext cx="9144000" cy="51435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p:cNvPicPr preferRelativeResize="0"/>
          <p:nvPr/>
        </p:nvPicPr>
        <p:blipFill>
          <a:blip r:embed="rId3">
            <a:alphaModFix/>
          </a:blip>
          <a:stretch>
            <a:fillRect/>
          </a:stretch>
        </p:blipFill>
        <p:spPr>
          <a:xfrm>
            <a:off x="1614055" y="1740848"/>
            <a:ext cx="2015835" cy="2926403"/>
          </a:xfrm>
          <a:prstGeom prst="rect">
            <a:avLst/>
          </a:prstGeom>
          <a:noFill/>
          <a:ln>
            <a:noFill/>
          </a:ln>
        </p:spPr>
      </p:pic>
      <p:pic>
        <p:nvPicPr>
          <p:cNvPr id="67" name="Google Shape;67;p14"/>
          <p:cNvPicPr preferRelativeResize="0"/>
          <p:nvPr/>
        </p:nvPicPr>
        <p:blipFill>
          <a:blip r:embed="rId4">
            <a:alphaModFix/>
          </a:blip>
          <a:stretch>
            <a:fillRect/>
          </a:stretch>
        </p:blipFill>
        <p:spPr>
          <a:xfrm>
            <a:off x="5460150" y="1740848"/>
            <a:ext cx="1925782" cy="2926403"/>
          </a:xfrm>
          <a:prstGeom prst="rect">
            <a:avLst/>
          </a:prstGeom>
          <a:noFill/>
          <a:ln>
            <a:noFill/>
          </a:ln>
        </p:spPr>
      </p:pic>
      <p:sp>
        <p:nvSpPr>
          <p:cNvPr id="68" name="Google Shape;68;p14"/>
          <p:cNvSpPr txBox="1"/>
          <p:nvPr/>
        </p:nvSpPr>
        <p:spPr>
          <a:xfrm>
            <a:off x="284018" y="270275"/>
            <a:ext cx="8589818" cy="12002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300" b="1" dirty="0">
                <a:solidFill>
                  <a:srgbClr val="FFFFFF"/>
                </a:solidFill>
                <a:latin typeface="Playfair Display"/>
                <a:ea typeface="Playfair Display"/>
                <a:cs typeface="Playfair Display"/>
                <a:sym typeface="Playfair Display"/>
              </a:rPr>
              <a:t>I LOGHI NON SCELTI (ma utilizzabili nel marketing)</a:t>
            </a:r>
            <a:endParaRPr sz="3300" b="1" dirty="0">
              <a:solidFill>
                <a:srgbClr val="FFFFFF"/>
              </a:solidFill>
              <a:latin typeface="Playfair Display"/>
              <a:ea typeface="Playfair Display"/>
              <a:cs typeface="Playfair Display"/>
              <a:sym typeface="Playfair Display"/>
            </a:endParaRPr>
          </a:p>
        </p:txBody>
      </p:sp>
    </p:spTree>
    <p:extLst>
      <p:ext uri="{BB962C8B-B14F-4D97-AF65-F5344CB8AC3E}">
        <p14:creationId xmlns:p14="http://schemas.microsoft.com/office/powerpoint/2010/main" val="87433575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1200"/>
              </a:spcBef>
              <a:spcAft>
                <a:spcPts val="0"/>
              </a:spcAft>
              <a:buNone/>
            </a:pPr>
            <a:r>
              <a:rPr lang="it" sz="1722" b="0" u="sng">
                <a:solidFill>
                  <a:srgbClr val="999999"/>
                </a:solidFill>
                <a:latin typeface="Playfair Display"/>
                <a:ea typeface="Playfair Display"/>
                <a:cs typeface="Playfair Display"/>
                <a:sym typeface="Playfair Display"/>
              </a:rPr>
              <a:t>Due diversi tipi di servizio:</a:t>
            </a:r>
            <a:r>
              <a:rPr lang="it" sz="1722" b="0">
                <a:solidFill>
                  <a:srgbClr val="999999"/>
                </a:solidFill>
                <a:latin typeface="Playfair Display"/>
                <a:ea typeface="Playfair Display"/>
                <a:cs typeface="Playfair Display"/>
                <a:sym typeface="Playfair Display"/>
              </a:rPr>
              <a:t> </a:t>
            </a:r>
            <a:r>
              <a:rPr lang="it" sz="1722" i="1">
                <a:solidFill>
                  <a:srgbClr val="999999"/>
                </a:solidFill>
                <a:latin typeface="Playfair Display"/>
                <a:ea typeface="Playfair Display"/>
                <a:cs typeface="Playfair Display"/>
                <a:sym typeface="Playfair Display"/>
              </a:rPr>
              <a:t>investigativo e funebre.</a:t>
            </a:r>
            <a:r>
              <a:rPr lang="it" sz="1722" b="0">
                <a:solidFill>
                  <a:srgbClr val="999999"/>
                </a:solidFill>
                <a:latin typeface="Playfair Display"/>
                <a:ea typeface="Playfair Display"/>
                <a:cs typeface="Playfair Display"/>
                <a:sym typeface="Playfair Display"/>
              </a:rPr>
              <a:t> </a:t>
            </a:r>
            <a:endParaRPr sz="1722" b="0">
              <a:solidFill>
                <a:srgbClr val="999999"/>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722" b="0">
                <a:solidFill>
                  <a:srgbClr val="999999"/>
                </a:solidFill>
                <a:latin typeface="Playfair Display"/>
                <a:ea typeface="Playfair Display"/>
                <a:cs typeface="Playfair Display"/>
                <a:sym typeface="Playfair Display"/>
              </a:rPr>
              <a:t>Per il servizio funebre sono previsti organizzazione della cerimonia completa e documenti post mortem .È possibile anche organizzare </a:t>
            </a:r>
            <a:r>
              <a:rPr lang="it" sz="1722">
                <a:solidFill>
                  <a:srgbClr val="999999"/>
                </a:solidFill>
                <a:latin typeface="Playfair Display"/>
                <a:ea typeface="Playfair Display"/>
                <a:cs typeface="Playfair Display"/>
                <a:sym typeface="Playfair Display"/>
              </a:rPr>
              <a:t>un servizio funebre laico e per animali.</a:t>
            </a:r>
            <a:r>
              <a:rPr lang="it" sz="1722" b="0">
                <a:solidFill>
                  <a:srgbClr val="999999"/>
                </a:solidFill>
                <a:latin typeface="Playfair Display"/>
                <a:ea typeface="Playfair Display"/>
                <a:cs typeface="Playfair Display"/>
                <a:sym typeface="Playfair Display"/>
              </a:rPr>
              <a:t> </a:t>
            </a:r>
            <a:endParaRPr sz="1722" b="0">
              <a:solidFill>
                <a:srgbClr val="999999"/>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None/>
            </a:pPr>
            <a:r>
              <a:rPr lang="it" sz="1722" b="0">
                <a:solidFill>
                  <a:srgbClr val="999999"/>
                </a:solidFill>
                <a:latin typeface="Playfair Display"/>
                <a:ea typeface="Playfair Display"/>
                <a:cs typeface="Playfair Display"/>
                <a:sym typeface="Playfair Display"/>
              </a:rPr>
              <a:t>Per quanto riguarda il servizio dell’investigazione ne abbiamo uno che varia dalle pratiche ereditarie ad altri servizi; ricerca online e sul campo con </a:t>
            </a:r>
            <a:r>
              <a:rPr lang="it" sz="1722" b="0" i="1">
                <a:solidFill>
                  <a:srgbClr val="999999"/>
                </a:solidFill>
                <a:latin typeface="Playfair Display"/>
                <a:ea typeface="Playfair Display"/>
                <a:cs typeface="Playfair Display"/>
                <a:sym typeface="Playfair Display"/>
              </a:rPr>
              <a:t>tariffa giornaliera, infedeltà, revisione assegno di mantenimento per convivenza more uxorio, controversie nell’affidamento dei figli, indagini anti-stalking o mobbing,</a:t>
            </a:r>
            <a:r>
              <a:rPr lang="it" sz="1722" b="0">
                <a:solidFill>
                  <a:srgbClr val="999999"/>
                </a:solidFill>
                <a:latin typeface="Playfair Display"/>
                <a:ea typeface="Playfair Display"/>
                <a:cs typeface="Playfair Display"/>
                <a:sym typeface="Playfair Display"/>
              </a:rPr>
              <a:t> indagini per rintracciare persone scomparse o riconoscimento/disconoscimento paternità e/o per affidabilità badanti, babysitter e colf, controllo assenteismo e visure conservatorie e ipocatastali</a:t>
            </a:r>
            <a:r>
              <a:rPr lang="it" sz="1722" b="0" i="1" u="sng">
                <a:solidFill>
                  <a:srgbClr val="999999"/>
                </a:solidFill>
                <a:latin typeface="Playfair Display"/>
                <a:ea typeface="Playfair Display"/>
                <a:cs typeface="Playfair Display"/>
                <a:sym typeface="Playfair Display"/>
              </a:rPr>
              <a:t> e altri servizi correlati.</a:t>
            </a:r>
            <a:endParaRPr sz="1722" b="0" i="1" u="sng">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endParaRPr sz="1200">
              <a:solidFill>
                <a:srgbClr val="0019FD"/>
              </a:solidFill>
              <a:latin typeface="Playfair Display"/>
              <a:ea typeface="Playfair Display"/>
              <a:cs typeface="Playfair Display"/>
              <a:sym typeface="Playfair Display"/>
            </a:endParaRPr>
          </a:p>
        </p:txBody>
      </p:sp>
      <p:sp>
        <p:nvSpPr>
          <p:cNvPr id="90" name="Google Shape;90;p1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t" sz="3500">
                <a:solidFill>
                  <a:schemeClr val="lt1"/>
                </a:solidFill>
                <a:latin typeface="Playfair Display"/>
                <a:ea typeface="Playfair Display"/>
                <a:cs typeface="Playfair Display"/>
                <a:sym typeface="Playfair Display"/>
              </a:rPr>
              <a:t>SETTORI AZIENDALI</a:t>
            </a:r>
            <a:endParaRPr sz="3500">
              <a:solidFill>
                <a:schemeClr val="lt1"/>
              </a:solidFill>
              <a:latin typeface="Playfair Display"/>
              <a:ea typeface="Playfair Display"/>
              <a:cs typeface="Playfair Display"/>
              <a:sym typeface="Playfair Display"/>
            </a:endParaRPr>
          </a:p>
        </p:txBody>
      </p:sp>
      <p:pic>
        <p:nvPicPr>
          <p:cNvPr id="91" name="Google Shape;91;p17"/>
          <p:cNvPicPr preferRelativeResize="0"/>
          <p:nvPr/>
        </p:nvPicPr>
        <p:blipFill>
          <a:blip r:embed="rId3">
            <a:alphaModFix/>
          </a:blip>
          <a:stretch>
            <a:fillRect/>
          </a:stretch>
        </p:blipFill>
        <p:spPr>
          <a:xfrm>
            <a:off x="7452900" y="3456125"/>
            <a:ext cx="1735499" cy="1687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04800" y="309350"/>
            <a:ext cx="8537700" cy="302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1500" b="0" u="sng">
                <a:solidFill>
                  <a:srgbClr val="999999"/>
                </a:solidFill>
                <a:latin typeface="Playfair Display"/>
                <a:ea typeface="Playfair Display"/>
                <a:cs typeface="Playfair Display"/>
                <a:sym typeface="Playfair Display"/>
              </a:rPr>
              <a:t>Dos tipos diferentes de servicio:</a:t>
            </a:r>
            <a:r>
              <a:rPr lang="it" sz="1500" b="0">
                <a:solidFill>
                  <a:srgbClr val="999999"/>
                </a:solidFill>
                <a:latin typeface="Playfair Display"/>
                <a:ea typeface="Playfair Display"/>
                <a:cs typeface="Playfair Display"/>
                <a:sym typeface="Playfair Display"/>
              </a:rPr>
              <a:t> </a:t>
            </a:r>
            <a:r>
              <a:rPr lang="it" sz="1500" i="1">
                <a:solidFill>
                  <a:srgbClr val="999999"/>
                </a:solidFill>
                <a:latin typeface="Playfair Display"/>
                <a:ea typeface="Playfair Display"/>
                <a:cs typeface="Playfair Display"/>
                <a:sym typeface="Playfair Display"/>
              </a:rPr>
              <a:t>investigativo y funerario.  </a:t>
            </a:r>
            <a:endParaRPr sz="1500" i="1">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endParaRPr sz="1500" b="0">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r>
              <a:rPr lang="it" sz="1500" b="0">
                <a:solidFill>
                  <a:srgbClr val="999999"/>
                </a:solidFill>
                <a:latin typeface="Playfair Display"/>
                <a:ea typeface="Playfair Display"/>
                <a:cs typeface="Playfair Display"/>
                <a:sym typeface="Playfair Display"/>
              </a:rPr>
              <a:t>Se proporcionan los arreglos completos de la ceremonia y el papeleo post-mortem para el servicio funerario. También se puede organizar </a:t>
            </a:r>
            <a:r>
              <a:rPr lang="it" sz="1500" i="1">
                <a:solidFill>
                  <a:srgbClr val="999999"/>
                </a:solidFill>
                <a:latin typeface="Playfair Display"/>
                <a:ea typeface="Playfair Display"/>
                <a:cs typeface="Playfair Display"/>
                <a:sym typeface="Playfair Display"/>
              </a:rPr>
              <a:t>un servicio funerario secular y de mascotas.</a:t>
            </a:r>
            <a:r>
              <a:rPr lang="it" sz="1500" b="0">
                <a:solidFill>
                  <a:srgbClr val="999999"/>
                </a:solidFill>
                <a:latin typeface="Playfair Display"/>
                <a:ea typeface="Playfair Display"/>
                <a:cs typeface="Playfair Display"/>
                <a:sym typeface="Playfair Display"/>
              </a:rPr>
              <a:t>  </a:t>
            </a:r>
            <a:endParaRPr sz="1500" b="0">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endParaRPr sz="1500" b="0">
              <a:solidFill>
                <a:srgbClr val="999999"/>
              </a:solidFill>
              <a:latin typeface="Playfair Display"/>
              <a:ea typeface="Playfair Display"/>
              <a:cs typeface="Playfair Display"/>
              <a:sym typeface="Playfair Display"/>
            </a:endParaRPr>
          </a:p>
          <a:p>
            <a:pPr marL="0" lvl="0" indent="0" algn="ctr" rtl="0">
              <a:spcBef>
                <a:spcPts val="0"/>
              </a:spcBef>
              <a:spcAft>
                <a:spcPts val="0"/>
              </a:spcAft>
              <a:buNone/>
            </a:pPr>
            <a:r>
              <a:rPr lang="it" sz="1500" b="0">
                <a:solidFill>
                  <a:srgbClr val="999999"/>
                </a:solidFill>
                <a:latin typeface="Playfair Display"/>
                <a:ea typeface="Playfair Display"/>
                <a:cs typeface="Playfair Display"/>
                <a:sym typeface="Playfair Display"/>
              </a:rPr>
              <a:t>En cuanto al servicio de investigación, tenemos uno que varía desde prácticas hereditarias hasta otros servicios;  investigaciones en línea y de campo con </a:t>
            </a:r>
            <a:r>
              <a:rPr lang="it" sz="1500" b="0" i="1">
                <a:solidFill>
                  <a:srgbClr val="999999"/>
                </a:solidFill>
                <a:latin typeface="Playfair Display"/>
                <a:ea typeface="Playfair Display"/>
                <a:cs typeface="Playfair Display"/>
                <a:sym typeface="Playfair Display"/>
              </a:rPr>
              <a:t>tasa diaria, infidelidad, revisión de pensión alimenticia por convivencia more uxorio, disputas por custodia de menores, investigaciones anti-stalking o mobbing,</a:t>
            </a:r>
            <a:r>
              <a:rPr lang="it" sz="1500" b="0">
                <a:solidFill>
                  <a:srgbClr val="999999"/>
                </a:solidFill>
                <a:latin typeface="Playfair Display"/>
                <a:ea typeface="Playfair Display"/>
                <a:cs typeface="Playfair Display"/>
                <a:sym typeface="Playfair Display"/>
              </a:rPr>
              <a:t> investigaciones para localizar personas desaparecidas o reconocimiento/negación de paternidad y/o por confiabilidad de cuidadores, niñeras y amas de casa, control de ausentismo y levantamientos de conservatorios y catastros y </a:t>
            </a:r>
            <a:r>
              <a:rPr lang="it" sz="1500" b="0" i="1" u="sng">
                <a:solidFill>
                  <a:srgbClr val="999999"/>
                </a:solidFill>
                <a:latin typeface="Playfair Display"/>
                <a:ea typeface="Playfair Display"/>
                <a:cs typeface="Playfair Display"/>
                <a:sym typeface="Playfair Display"/>
              </a:rPr>
              <a:t>otros servicios relacionados.</a:t>
            </a:r>
            <a:endParaRPr sz="1500" b="0" i="1" u="sng">
              <a:solidFill>
                <a:srgbClr val="999999"/>
              </a:solidFill>
              <a:latin typeface="Playfair Display"/>
              <a:ea typeface="Playfair Display"/>
              <a:cs typeface="Playfair Display"/>
              <a:sym typeface="Playfair Display"/>
            </a:endParaRPr>
          </a:p>
        </p:txBody>
      </p:sp>
      <p:sp>
        <p:nvSpPr>
          <p:cNvPr id="97" name="Google Shape;97;p18"/>
          <p:cNvSpPr/>
          <p:nvPr/>
        </p:nvSpPr>
        <p:spPr>
          <a:xfrm>
            <a:off x="-25" y="3412600"/>
            <a:ext cx="9144000" cy="17310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p:nvPr/>
        </p:nvSpPr>
        <p:spPr>
          <a:xfrm>
            <a:off x="914377" y="3806208"/>
            <a:ext cx="73152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3500" b="1">
                <a:solidFill>
                  <a:srgbClr val="FFFFFF"/>
                </a:solidFill>
                <a:latin typeface="Playfair Display"/>
                <a:ea typeface="Playfair Display"/>
                <a:cs typeface="Playfair Display"/>
                <a:sym typeface="Playfair Display"/>
              </a:rPr>
              <a:t>SECTORES DE NEGOCIO</a:t>
            </a:r>
            <a:endParaRPr sz="3500">
              <a:latin typeface="Source Code Pro"/>
              <a:ea typeface="Source Code Pro"/>
              <a:cs typeface="Source Code Pro"/>
              <a:sym typeface="Source Code Pro"/>
            </a:endParaRPr>
          </a:p>
        </p:txBody>
      </p:sp>
      <p:pic>
        <p:nvPicPr>
          <p:cNvPr id="99" name="Google Shape;99;p18"/>
          <p:cNvPicPr preferRelativeResize="0"/>
          <p:nvPr/>
        </p:nvPicPr>
        <p:blipFill>
          <a:blip r:embed="rId3">
            <a:alphaModFix/>
          </a:blip>
          <a:stretch>
            <a:fillRect/>
          </a:stretch>
        </p:blipFill>
        <p:spPr>
          <a:xfrm>
            <a:off x="7408501" y="3434421"/>
            <a:ext cx="1735499" cy="1687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311700" y="37000"/>
            <a:ext cx="8520600" cy="33078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SzPts val="990"/>
              <a:buNone/>
            </a:pPr>
            <a:endParaRPr sz="880">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endParaRPr sz="880">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endParaRPr sz="880">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endParaRPr sz="880">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a:solidFill>
                  <a:srgbClr val="111111"/>
                </a:solidFill>
                <a:latin typeface="Playfair Display"/>
                <a:ea typeface="Playfair Display"/>
                <a:cs typeface="Playfair Display"/>
                <a:sym typeface="Playfair Display"/>
              </a:rPr>
              <a:t>-pacchetto standard:</a:t>
            </a:r>
            <a:r>
              <a:rPr lang="it" sz="1080">
                <a:solidFill>
                  <a:srgbClr val="111111"/>
                </a:solidFill>
                <a:highlight>
                  <a:srgbClr val="FFFF00"/>
                </a:highlight>
                <a:latin typeface="Playfair Display"/>
                <a:ea typeface="Playfair Display"/>
                <a:cs typeface="Playfair Display"/>
                <a:sym typeface="Playfair Display"/>
              </a:rPr>
              <a:t> </a:t>
            </a:r>
            <a:r>
              <a:rPr lang="it" sz="1080" u="sng">
                <a:solidFill>
                  <a:srgbClr val="666666"/>
                </a:solidFill>
                <a:highlight>
                  <a:srgbClr val="FFFF00"/>
                </a:highlight>
                <a:latin typeface="Playfair Display"/>
                <a:ea typeface="Playfair Display"/>
                <a:cs typeface="Playfair Display"/>
                <a:sym typeface="Playfair Display"/>
              </a:rPr>
              <a:t>(3000,00)</a:t>
            </a:r>
            <a:r>
              <a:rPr lang="it" sz="1080">
                <a:solidFill>
                  <a:srgbClr val="666666"/>
                </a:solidFill>
                <a:latin typeface="Playfair Display"/>
                <a:ea typeface="Playfair Display"/>
                <a:cs typeface="Playfair Display"/>
                <a:sym typeface="Playfair Display"/>
              </a:rPr>
              <a:t> </a:t>
            </a:r>
            <a:r>
              <a:rPr lang="it" sz="1080" b="0">
                <a:solidFill>
                  <a:srgbClr val="999999"/>
                </a:solidFill>
                <a:latin typeface="Playfair Display"/>
                <a:ea typeface="Playfair Display"/>
                <a:cs typeface="Playfair Display"/>
                <a:sym typeface="Playfair Display"/>
              </a:rPr>
              <a:t>costo più basso e funerale semplice, anche se completo. Comprende: organizzazione funerale religioso o laico, trasporto con carro funebre, servizio floreale (non personalizzabile). Disbrigo pratiche post mortem</a:t>
            </a:r>
            <a:endParaRPr sz="1080" b="0">
              <a:solidFill>
                <a:srgbClr val="999999"/>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a:solidFill>
                  <a:srgbClr val="111111"/>
                </a:solidFill>
                <a:latin typeface="Playfair Display"/>
                <a:ea typeface="Playfair Display"/>
                <a:cs typeface="Playfair Display"/>
                <a:sym typeface="Playfair Display"/>
              </a:rPr>
              <a:t>-pacchetto premium:</a:t>
            </a:r>
            <a:r>
              <a:rPr lang="it" sz="1080" b="0">
                <a:solidFill>
                  <a:srgbClr val="111111"/>
                </a:solidFill>
                <a:highlight>
                  <a:srgbClr val="FFFF00"/>
                </a:highlight>
                <a:latin typeface="Playfair Display"/>
                <a:ea typeface="Playfair Display"/>
                <a:cs typeface="Playfair Display"/>
                <a:sym typeface="Playfair Display"/>
              </a:rPr>
              <a:t> </a:t>
            </a:r>
            <a:r>
              <a:rPr lang="it" sz="1080" u="sng">
                <a:solidFill>
                  <a:srgbClr val="666666"/>
                </a:solidFill>
                <a:highlight>
                  <a:srgbClr val="FFFF00"/>
                </a:highlight>
                <a:latin typeface="Playfair Display"/>
                <a:ea typeface="Playfair Display"/>
                <a:cs typeface="Playfair Display"/>
                <a:sym typeface="Playfair Display"/>
              </a:rPr>
              <a:t>(4190,00)</a:t>
            </a:r>
            <a:r>
              <a:rPr lang="it" sz="1080" b="0">
                <a:solidFill>
                  <a:srgbClr val="0019FD"/>
                </a:solidFill>
                <a:latin typeface="Playfair Display"/>
                <a:ea typeface="Playfair Display"/>
                <a:cs typeface="Playfair Display"/>
                <a:sym typeface="Playfair Display"/>
              </a:rPr>
              <a:t> </a:t>
            </a:r>
            <a:r>
              <a:rPr lang="it" sz="1080" b="0">
                <a:solidFill>
                  <a:srgbClr val="999999"/>
                </a:solidFill>
                <a:latin typeface="Playfair Display"/>
                <a:ea typeface="Playfair Display"/>
                <a:cs typeface="Playfair Display"/>
                <a:sym typeface="Playfair Display"/>
              </a:rPr>
              <a:t>stessi servizi, ma servizio floreale personalizzabile, vestizione e tanato per rendere visitabile la salma. Possibilità di personalizzazione cimiteriale con sepoltura in giardinetto decorato.</a:t>
            </a:r>
            <a:endParaRPr sz="1080" b="0">
              <a:solidFill>
                <a:srgbClr val="999999"/>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a:solidFill>
                  <a:srgbClr val="111111"/>
                </a:solidFill>
                <a:latin typeface="Playfair Display"/>
                <a:ea typeface="Playfair Display"/>
                <a:cs typeface="Playfair Display"/>
                <a:sym typeface="Playfair Display"/>
              </a:rPr>
              <a:t>-pacchetto definitive:</a:t>
            </a:r>
            <a:r>
              <a:rPr lang="it" sz="1080" b="0">
                <a:solidFill>
                  <a:srgbClr val="111111"/>
                </a:solidFill>
                <a:latin typeface="Playfair Display"/>
                <a:ea typeface="Playfair Display"/>
                <a:cs typeface="Playfair Display"/>
                <a:sym typeface="Playfair Display"/>
              </a:rPr>
              <a:t> </a:t>
            </a:r>
            <a:r>
              <a:rPr lang="it" sz="1080" u="sng">
                <a:solidFill>
                  <a:srgbClr val="666666"/>
                </a:solidFill>
                <a:highlight>
                  <a:srgbClr val="FFFF00"/>
                </a:highlight>
                <a:latin typeface="Playfair Display"/>
                <a:ea typeface="Playfair Display"/>
                <a:cs typeface="Playfair Display"/>
                <a:sym typeface="Playfair Display"/>
              </a:rPr>
              <a:t>(5700,00)</a:t>
            </a:r>
            <a:r>
              <a:rPr lang="it" sz="1080" b="0">
                <a:solidFill>
                  <a:srgbClr val="0019FD"/>
                </a:solidFill>
                <a:latin typeface="Playfair Display"/>
                <a:ea typeface="Playfair Display"/>
                <a:cs typeface="Playfair Display"/>
                <a:sym typeface="Playfair Display"/>
              </a:rPr>
              <a:t> </a:t>
            </a:r>
            <a:r>
              <a:rPr lang="it" sz="1080" b="0">
                <a:solidFill>
                  <a:srgbClr val="999999"/>
                </a:solidFill>
                <a:latin typeface="Playfair Display"/>
                <a:ea typeface="Playfair Display"/>
                <a:cs typeface="Playfair Display"/>
                <a:sym typeface="Playfair Display"/>
              </a:rPr>
              <a:t>tutti i servizi della precedente, con aggiunta di servizio del nostro marmista e camera ardente. Personalizzazione cimiteriale che comprende anche la possibilità di allestire una tomba familiare non interrata.</a:t>
            </a:r>
            <a:endParaRPr sz="1080" b="0">
              <a:solidFill>
                <a:srgbClr val="999999"/>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a:solidFill>
                  <a:srgbClr val="111111"/>
                </a:solidFill>
                <a:latin typeface="Playfair Display"/>
                <a:ea typeface="Playfair Display"/>
                <a:cs typeface="Playfair Display"/>
                <a:sym typeface="Playfair Display"/>
              </a:rPr>
              <a:t>-pacchetto definitive+:</a:t>
            </a:r>
            <a:r>
              <a:rPr lang="it" sz="1180" u="sng">
                <a:solidFill>
                  <a:srgbClr val="666666"/>
                </a:solidFill>
                <a:highlight>
                  <a:srgbClr val="FFFF00"/>
                </a:highlight>
                <a:latin typeface="Playfair Display"/>
                <a:ea typeface="Playfair Display"/>
                <a:cs typeface="Playfair Display"/>
                <a:sym typeface="Playfair Display"/>
              </a:rPr>
              <a:t> (6250,00)</a:t>
            </a:r>
            <a:r>
              <a:rPr lang="it" sz="1180">
                <a:solidFill>
                  <a:srgbClr val="666666"/>
                </a:solidFill>
                <a:highlight>
                  <a:srgbClr val="FFFF00"/>
                </a:highlight>
                <a:latin typeface="Playfair Display"/>
                <a:ea typeface="Playfair Display"/>
                <a:cs typeface="Playfair Display"/>
                <a:sym typeface="Playfair Display"/>
              </a:rPr>
              <a:t> </a:t>
            </a:r>
            <a:r>
              <a:rPr lang="it" sz="1080" b="0">
                <a:solidFill>
                  <a:srgbClr val="999999"/>
                </a:solidFill>
                <a:latin typeface="Playfair Display"/>
                <a:ea typeface="Playfair Display"/>
                <a:cs typeface="Playfair Display"/>
                <a:sym typeface="Playfair Display"/>
              </a:rPr>
              <a:t>oltre ai servizi del pacchetto definitive, incluso servizio di investigazione privata (parziale).</a:t>
            </a:r>
            <a:endParaRPr sz="1080" b="0">
              <a:solidFill>
                <a:srgbClr val="999999"/>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u="sng">
                <a:solidFill>
                  <a:srgbClr val="111111"/>
                </a:solidFill>
                <a:highlight>
                  <a:srgbClr val="00FF00"/>
                </a:highlight>
                <a:latin typeface="Playfair Display"/>
                <a:ea typeface="Playfair Display"/>
                <a:cs typeface="Playfair Display"/>
                <a:sym typeface="Playfair Display"/>
              </a:rPr>
              <a:t>Servizi aggiuntivi:</a:t>
            </a:r>
            <a:endParaRPr sz="1180" u="sng">
              <a:solidFill>
                <a:srgbClr val="111111"/>
              </a:solidFill>
              <a:highlight>
                <a:srgbClr val="00FF00"/>
              </a:highlight>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a:solidFill>
                  <a:srgbClr val="111111"/>
                </a:solidFill>
                <a:latin typeface="Playfair Display"/>
                <a:ea typeface="Playfair Display"/>
                <a:cs typeface="Playfair Display"/>
                <a:sym typeface="Playfair Display"/>
              </a:rPr>
              <a:t>-organizzazione cerimonia laica:</a:t>
            </a:r>
            <a:endParaRPr sz="1180">
              <a:solidFill>
                <a:srgbClr val="11111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990"/>
              <a:buNone/>
            </a:pPr>
            <a:r>
              <a:rPr lang="it" sz="1180">
                <a:solidFill>
                  <a:srgbClr val="111111"/>
                </a:solidFill>
                <a:latin typeface="Playfair Display"/>
                <a:ea typeface="Playfair Display"/>
                <a:cs typeface="Playfair Display"/>
                <a:sym typeface="Playfair Display"/>
              </a:rPr>
              <a:t>- funerali per animali </a:t>
            </a:r>
            <a:r>
              <a:rPr lang="it" sz="1080" b="0">
                <a:solidFill>
                  <a:srgbClr val="999999"/>
                </a:solidFill>
                <a:latin typeface="Playfair Display"/>
                <a:ea typeface="Playfair Display"/>
                <a:cs typeface="Playfair Display"/>
                <a:sym typeface="Playfair Display"/>
              </a:rPr>
              <a:t>che includono sepoltura e servizio marmista. Possibilità di scelta del luogo di sepoltura tra cimitero per animali o nella proprietà privata del cliente.</a:t>
            </a:r>
            <a:endParaRPr sz="1080" b="0">
              <a:solidFill>
                <a:srgbClr val="999999"/>
              </a:solidFill>
              <a:latin typeface="Playfair Display"/>
              <a:ea typeface="Playfair Display"/>
              <a:cs typeface="Playfair Display"/>
              <a:sym typeface="Playfair Display"/>
            </a:endParaRPr>
          </a:p>
          <a:p>
            <a:pPr marL="0" lvl="0" indent="0" algn="ctr" rtl="0">
              <a:spcBef>
                <a:spcPts val="1200"/>
              </a:spcBef>
              <a:spcAft>
                <a:spcPts val="0"/>
              </a:spcAft>
              <a:buSzPts val="990"/>
              <a:buNone/>
            </a:pPr>
            <a:endParaRPr sz="7100">
              <a:latin typeface="Playfair Display"/>
              <a:ea typeface="Playfair Display"/>
              <a:cs typeface="Playfair Display"/>
              <a:sym typeface="Playfair Display"/>
            </a:endParaRPr>
          </a:p>
        </p:txBody>
      </p:sp>
      <p:sp>
        <p:nvSpPr>
          <p:cNvPr id="105" name="Google Shape;105;p19"/>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it" sz="3500">
                <a:solidFill>
                  <a:schemeClr val="lt1"/>
                </a:solidFill>
                <a:latin typeface="Playfair Display"/>
                <a:ea typeface="Playfair Display"/>
                <a:cs typeface="Playfair Display"/>
                <a:sym typeface="Playfair Display"/>
              </a:rPr>
              <a:t>FATTIBILITA’ ECONOMICA</a:t>
            </a:r>
            <a:r>
              <a:rPr lang="it" sz="2800">
                <a:solidFill>
                  <a:schemeClr val="lt1"/>
                </a:solidFill>
                <a:latin typeface="Playfair Display"/>
                <a:ea typeface="Playfair Display"/>
                <a:cs typeface="Playfair Display"/>
                <a:sym typeface="Playfair Display"/>
              </a:rPr>
              <a:t> </a:t>
            </a:r>
            <a:endParaRPr sz="2800">
              <a:solidFill>
                <a:schemeClr val="lt1"/>
              </a:solidFill>
              <a:latin typeface="Playfair Display"/>
              <a:ea typeface="Playfair Display"/>
              <a:cs typeface="Playfair Display"/>
              <a:sym typeface="Playfair Display"/>
            </a:endParaRPr>
          </a:p>
        </p:txBody>
      </p:sp>
      <p:pic>
        <p:nvPicPr>
          <p:cNvPr id="106" name="Google Shape;106;p19"/>
          <p:cNvPicPr preferRelativeResize="0"/>
          <p:nvPr/>
        </p:nvPicPr>
        <p:blipFill>
          <a:blip r:embed="rId3">
            <a:alphaModFix/>
          </a:blip>
          <a:stretch>
            <a:fillRect/>
          </a:stretch>
        </p:blipFill>
        <p:spPr>
          <a:xfrm>
            <a:off x="7408500" y="3456125"/>
            <a:ext cx="1735499" cy="1687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90250" y="1087900"/>
            <a:ext cx="6414600" cy="3715200"/>
          </a:xfrm>
          <a:prstGeom prst="rect">
            <a:avLst/>
          </a:prstGeom>
        </p:spPr>
        <p:txBody>
          <a:bodyPr spcFirstLastPara="1" wrap="square" lIns="91425" tIns="91425" rIns="91425" bIns="91425" anchor="ctr" anchorCtr="0">
            <a:noAutofit/>
          </a:bodyPr>
          <a:lstStyle/>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ricerca online: da 100,00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ricerca sul campo con tariffa giornaliera: 80,00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infedeltà coniuge/partner per addebito separazioni/divorzi: 750,00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violazioni doveri coniugali per addebito separazioni/divorzi: 1000,00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revisione assegno di mantenimento per convivenza more uxorio: 300,00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controversie nell’affidamento figli: 500,00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controllo comportamento e frequentazioni minori: 350,00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indagini anti-stalking o mobbing: 1000,00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indagini per rintracciare persone scomparse: 2500,00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indagini per riconoscimento/disconoscimento paternità: 550,00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indagini per affidabilità badanti, babysitter e colf: 250,00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controllo assenteismo: 150,00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scovare casi di compravendita simulata</a:t>
            </a:r>
            <a:endParaRPr sz="120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it" sz="1200">
                <a:latin typeface="Playfair Display"/>
                <a:ea typeface="Playfair Display"/>
                <a:cs typeface="Playfair Display"/>
                <a:sym typeface="Playfair Display"/>
              </a:rPr>
              <a:t>             (ossia la donazione di un bene ad un erede, fingendo una vendita): 750,00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accertare l’accettazione </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visure conservatorie e ipocatastali: 350,00</a:t>
            </a:r>
            <a:endParaRPr sz="1200">
              <a:latin typeface="Playfair Display"/>
              <a:ea typeface="Playfair Display"/>
              <a:cs typeface="Playfair Display"/>
              <a:sym typeface="Playfair Display"/>
            </a:endParaRPr>
          </a:p>
          <a:p>
            <a:pPr marL="0" lvl="0" indent="0" algn="l" rtl="0">
              <a:lnSpc>
                <a:spcPct val="100000"/>
              </a:lnSpc>
              <a:spcBef>
                <a:spcPts val="0"/>
              </a:spcBef>
              <a:spcAft>
                <a:spcPts val="0"/>
              </a:spcAft>
              <a:buNone/>
            </a:pPr>
            <a:r>
              <a:rPr lang="it" sz="1200">
                <a:latin typeface="Playfair Display"/>
                <a:ea typeface="Playfair Display"/>
                <a:cs typeface="Playfair Display"/>
                <a:sym typeface="Playfair Display"/>
              </a:rPr>
              <a:t>             tacita o con beneficio di inventario: 250,00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verificare un eventuale atto di rinuncia: 250,00</a:t>
            </a:r>
            <a:endParaRPr sz="1200">
              <a:latin typeface="Playfair Display"/>
              <a:ea typeface="Playfair Display"/>
              <a:cs typeface="Playfair Display"/>
              <a:sym typeface="Playfair Display"/>
            </a:endParaRPr>
          </a:p>
          <a:p>
            <a:pPr marL="457200" lvl="0" indent="-304800" algn="l" rtl="0">
              <a:lnSpc>
                <a:spcPct val="100000"/>
              </a:lnSpc>
              <a:spcBef>
                <a:spcPts val="0"/>
              </a:spcBef>
              <a:spcAft>
                <a:spcPts val="0"/>
              </a:spcAft>
              <a:buSzPts val="1200"/>
              <a:buFont typeface="Playfair Display"/>
              <a:buChar char="-"/>
            </a:pPr>
            <a:r>
              <a:rPr lang="it" sz="1200">
                <a:latin typeface="Playfair Display"/>
                <a:ea typeface="Playfair Display"/>
                <a:cs typeface="Playfair Display"/>
                <a:sym typeface="Playfair Display"/>
              </a:rPr>
              <a:t>rintracciare successori inconsapevoli: 200,00</a:t>
            </a:r>
            <a:endParaRPr sz="1200">
              <a:latin typeface="Playfair Display"/>
              <a:ea typeface="Playfair Display"/>
              <a:cs typeface="Playfair Display"/>
              <a:sym typeface="Playfair Display"/>
            </a:endParaRPr>
          </a:p>
        </p:txBody>
      </p:sp>
      <p:sp>
        <p:nvSpPr>
          <p:cNvPr id="112" name="Google Shape;112;p20"/>
          <p:cNvSpPr txBox="1"/>
          <p:nvPr/>
        </p:nvSpPr>
        <p:spPr>
          <a:xfrm>
            <a:off x="675600" y="384850"/>
            <a:ext cx="77928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100" b="1">
                <a:solidFill>
                  <a:schemeClr val="lt1"/>
                </a:solidFill>
                <a:latin typeface="Playfair Display"/>
                <a:ea typeface="Playfair Display"/>
                <a:cs typeface="Playfair Display"/>
                <a:sym typeface="Playfair Display"/>
              </a:rPr>
              <a:t>PREZZI SERVIZIO DI INVESTIGAZIONE</a:t>
            </a:r>
            <a:r>
              <a:rPr lang="it" sz="2500" b="1">
                <a:solidFill>
                  <a:schemeClr val="lt1"/>
                </a:solidFill>
                <a:latin typeface="Playfair Display"/>
                <a:ea typeface="Playfair Display"/>
                <a:cs typeface="Playfair Display"/>
                <a:sym typeface="Playfair Display"/>
              </a:rPr>
              <a:t> </a:t>
            </a:r>
            <a:endParaRPr sz="2500" b="1">
              <a:solidFill>
                <a:schemeClr val="lt1"/>
              </a:solidFill>
              <a:latin typeface="Playfair Display"/>
              <a:ea typeface="Playfair Display"/>
              <a:cs typeface="Playfair Display"/>
              <a:sym typeface="Playfair Display"/>
            </a:endParaRPr>
          </a:p>
        </p:txBody>
      </p:sp>
      <p:pic>
        <p:nvPicPr>
          <p:cNvPr id="113" name="Google Shape;113;p20"/>
          <p:cNvPicPr preferRelativeResize="0"/>
          <p:nvPr/>
        </p:nvPicPr>
        <p:blipFill>
          <a:blip r:embed="rId3">
            <a:alphaModFix/>
          </a:blip>
          <a:stretch>
            <a:fillRect/>
          </a:stretch>
        </p:blipFill>
        <p:spPr>
          <a:xfrm>
            <a:off x="7194975" y="3248525"/>
            <a:ext cx="1949026" cy="18949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2396</Words>
  <Application>Microsoft Office PowerPoint</Application>
  <PresentationFormat>Presentazione su schermo (16:9)</PresentationFormat>
  <Paragraphs>214</Paragraphs>
  <Slides>29</Slides>
  <Notes>29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Playfair Display</vt:lpstr>
      <vt:lpstr>Arial</vt:lpstr>
      <vt:lpstr>Amatic SC</vt:lpstr>
      <vt:lpstr>Source Code Pro</vt:lpstr>
      <vt:lpstr>Beach Day</vt:lpstr>
      <vt:lpstr>    NOIR s.r.l.</vt:lpstr>
      <vt:lpstr>La Cooperativa ha come oggetto sociale due diversi tipi di servizio: investigativo e funebre. Per il servizio funebre sono previsti organizzazione della cerimonia completa e documenti post mortem. È possibile anche organizzare un servizio funebre laico e per animali. Per quanto riguarda il servizio dell’investigazione si varia dalle pratiche ereditarie alle ricerche aziendali fino alle indagini matrimoniali. </vt:lpstr>
      <vt:lpstr>COOPERATIVE DESCRIPTION</vt:lpstr>
      <vt:lpstr>Presentazione standard di PowerPoint</vt:lpstr>
      <vt:lpstr>Presentazione standard di PowerPoint</vt:lpstr>
      <vt:lpstr>Due diversi tipi di servizio: investigativo e funebre.  Per il servizio funebre sono previsti organizzazione della cerimonia completa e documenti post mortem .È possibile anche organizzare un servizio funebre laico e per animali.  Per quanto riguarda il servizio dell’investigazione ne abbiamo uno che varia dalle pratiche ereditarie ad altri servizi; ricerca online e sul campo con tariffa giornaliera, infedeltà, revisione assegno di mantenimento per convivenza more uxorio, controversie nell’affidamento dei figli, indagini anti-stalking o mobbing, indagini per rintracciare persone scomparse o riconoscimento/disconoscimento paternità e/o per affidabilità badanti, babysitter e colf, controllo assenteismo e visure conservatorie e ipocatastali e altri servizi correlati. </vt:lpstr>
      <vt:lpstr>Dos tipos diferentes de servicio: investigativo y funerario.    Se proporcionan los arreglos completos de la ceremonia y el papeleo post-mortem para el servicio funerario. También se puede organizar un servicio funerario secular y de mascotas.    En cuanto al servicio de investigación, tenemos uno que varía desde prácticas hereditarias hasta otros servicios;  investigaciones en línea y de campo con tasa diaria, infidelidad, revisión de pensión alimenticia por convivencia more uxorio, disputas por custodia de menores, investigaciones anti-stalking o mobbing, investigaciones para localizar personas desaparecidas o reconocimiento/negación de paternidad y/o por confiabilidad de cuidadores, niñeras y amas de casa, control de ausentismo y levantamientos de conservatorios y catastros y otros servicios relacionados.</vt:lpstr>
      <vt:lpstr>    -pacchetto standard: (3000,00) costo più basso e funerale semplice, anche se completo. Comprende: organizzazione funerale religioso o laico, trasporto con carro funebre, servizio floreale (non personalizzabile). Disbrigo pratiche post mortem -pacchetto premium: (4190,00) stessi servizi, ma servizio floreale personalizzabile, vestizione e tanato per rendere visitabile la salma. Possibilità di personalizzazione cimiteriale con sepoltura in giardinetto decorato. -pacchetto definitive: (5700,00) tutti i servizi della precedente, con aggiunta di servizio del nostro marmista e camera ardente. Personalizzazione cimiteriale che comprende anche la possibilità di allestire una tomba familiare non interrata. -pacchetto definitive+: (6250,00) oltre ai servizi del pacchetto definitive, incluso servizio di investigazione privata (parziale). Servizi aggiuntivi: -organizzazione cerimonia laica: - funerali per animali che includono sepoltura e servizio marmista. Possibilità di scelta del luogo di sepoltura tra cimitero per animali o nella proprietà privata del cliente. </vt:lpstr>
      <vt:lpstr>ricerca online: da 100,00 ricerca sul campo con tariffa giornaliera: 80,00 infedeltà coniuge/partner per addebito separazioni/divorzi: 750,00 violazioni doveri coniugali per addebito separazioni/divorzi: 1000,00 revisione assegno di mantenimento per convivenza more uxorio: 300,00 controversie nell’affidamento figli: 500,00 controllo comportamento e frequentazioni minori: 350,00 indagini anti-stalking o mobbing: 1000,00 indagini per rintracciare persone scomparse: 2500,00 indagini per riconoscimento/disconoscimento paternità: 550,00 indagini per affidabilità badanti, babysitter e colf: 250,00 controllo assenteismo: 150,00 scovare casi di compravendita simulata              (ossia la donazione di un bene ad un erede, fingendo una vendita): 750,00 accertare l’accettazione  visure conservatorie e ipocatastali: 350,00              tacita o con beneficio di inventario: 250,00 verificare un eventuale atto di rinuncia: 250,00 rintracciare successori inconsapevoli: 200,00</vt:lpstr>
      <vt:lpstr>RICERCA BANDI  Il Bando individuato ha la finalità di sostenere l’avvio di nuove piccole iniziative imprenditoriali e di lavoro autonomo attraverso la concessione di finanziamenti agevolati a tasso zero, con programmi di spesa inclusi tra i 10.000 e i 25.000 euro senza interessi e non assistiti da alcuna forma di garanzia. I beneficiari sono giovani tra i 18 e i 29 anni (30 non compiuti).</vt:lpstr>
      <vt:lpstr>L'appel d'offres vise à soutenir le lancement de nouvelles initiatives de petites entreprises et de travail indépendant par l'octroi de prêts bonifiés à taux zéro, avec des programmes de dépenses compris entre 10 000 et 25 000 euros sans intérêt et sans aucune forme de garantie.  Les bénéficiaires sont des jeunes âgés de 18 à 29 ans (pas encore 30 ans).</vt:lpstr>
      <vt:lpstr>ORGANIGRAMMA</vt:lpstr>
      <vt:lpstr>Presentazione standard di PowerPoint</vt:lpstr>
      <vt:lpstr>ANALISI SWOT:</vt:lpstr>
      <vt:lpstr>ANALISI SWOT:</vt:lpstr>
      <vt:lpstr>ANALISI SWOT:</vt:lpstr>
      <vt:lpstr>Presentazione standard di PowerPoint</vt:lpstr>
      <vt:lpstr>Presentazione standard di PowerPoint</vt:lpstr>
      <vt:lpstr>RISCHI PURI:</vt:lpstr>
      <vt:lpstr>Presentazione standard di PowerPoint</vt:lpstr>
      <vt:lpstr>Presentazione standard di PowerPoint</vt:lpstr>
      <vt:lpstr>HISTORY CASE Caso 1 </vt:lpstr>
      <vt:lpstr>Caso 2</vt:lpstr>
      <vt:lpstr>LA NOSTRA INAUGURAZIONE</vt:lpstr>
      <vt:lpstr>Presentazione standard di PowerPoint</vt:lpstr>
      <vt:lpstr>Presentazione standard di PowerPoint</vt:lpstr>
      <vt:lpstr>RESPONSABILITA’ SOCIALE D’IMPRESA</vt:lpstr>
      <vt:lpstr>Non abbiamo voglia di pensare alle cose difficili, soprattutto legate alla parte finale della vita… purtroppo però cose difficili equivalgono a costi elevati. Cooperativa “Noir” nasce per risolvere questi problemi e invita a diventare soci e socie per accedere ai servizi funerari e investigativi a prezzi calmierati. Pensiamo anche ad accompagnarvi durante il saluto ai vostri piccoli amici pelosi. Inoltre, progettiamo con voi cerimonie personalizzate, a seconda delle preferenze: religiose o laiche, rendendo onore alla storia di una vita.   Elevator pitch: breve presentazione usata dagli imprenditori per presentare l’idea imprenditoriale e convincere gli investitori a finanziare il proprio progetto. Vi è mai capitato di dover affrontare costi elevati per ottenere un servizio funerario?  Non abbiamo voglia di pensare alle cose difficili, soprattutto legate alla parte finale della vita… purtroppo però cose difficili equivalgono a costi elevati. Cooperativa “Noir” nasce per risolvere questi problemi e invita a diventare soci e socie per accedere ai servizi funerari e investigativi a prezzi calmierati. Pensiamo anche ad accompagnarvi durante il saluto ai vostri piccoli amici pelosi. Inoltre, progettiamo con voi cerimonie personalizzate, a seconda delle preferenze: religiose o laiche, rendendo onore alla storia di una vita.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NOIR s.r.l.</dc:title>
  <cp:lastModifiedBy>Simona Bogani</cp:lastModifiedBy>
  <cp:revision>2</cp:revision>
  <dcterms:modified xsi:type="dcterms:W3CDTF">2023-04-19T15:58:28Z</dcterms:modified>
</cp:coreProperties>
</file>