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mpact" panose="020B0806030902050204" pitchFamily="34" charset="0"/>
      <p:regular r:id="rId17"/>
    </p:embeddedFont>
    <p:embeddedFont>
      <p:font typeface="Nunito" pitchFamily="2" charset="0"/>
      <p:regular r:id="rId18"/>
      <p:bold r:id="rId19"/>
      <p:italic r:id="rId20"/>
      <p:boldItalic r:id="rId21"/>
    </p:embeddedFont>
    <p:embeddedFont>
      <p:font typeface="Nunito Black" pitchFamily="2" charset="0"/>
      <p:bold r:id="rId22"/>
      <p:boldItalic r:id="rId23"/>
    </p:embeddedFont>
    <p:embeddedFont>
      <p:font typeface="Nunito Light" pitchFamily="2" charset="0"/>
      <p:regular r:id="rId24"/>
      <p:bold r:id="rId25"/>
      <p:italic r:id="rId26"/>
      <p:boldItalic r:id="rId27"/>
    </p:embeddedFont>
    <p:embeddedFont>
      <p:font typeface="Nunito Sans" pitchFamily="2" charset="0"/>
      <p:regular r:id="rId28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410006-73C9-462C-AC1D-DDD1A0A1F246}">
  <a:tblStyle styleId="{25410006-73C9-462C-AC1D-DDD1A0A1F2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76b4b3c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076b4b3c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076b4b3cc1_1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2076b4b3cc1_1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076b4b3cc1_1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2076b4b3cc1_1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076b4b3cc1_1_1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2076b4b3cc1_1_1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076b4b3cc1_1_1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2076b4b3cc1_1_1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076b4b3cc1_1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g2076b4b3cc1_1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076b4b3cc1_1_1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2076b4b3cc1_1_1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076b4b3cc1_1_1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g2076b4b3cc1_1_1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11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11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11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11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4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7"/>
          <p:cNvPicPr preferRelativeResize="0"/>
          <p:nvPr/>
        </p:nvPicPr>
        <p:blipFill rotWithShape="1">
          <a:blip r:embed="rId3">
            <a:alphaModFix/>
          </a:blip>
          <a:srcRect t="7778" b="7769"/>
          <a:stretch/>
        </p:blipFill>
        <p:spPr>
          <a:xfrm>
            <a:off x="0" y="0"/>
            <a:ext cx="342685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37"/>
          <p:cNvGrpSpPr/>
          <p:nvPr/>
        </p:nvGrpSpPr>
        <p:grpSpPr>
          <a:xfrm>
            <a:off x="3426857" y="4936649"/>
            <a:ext cx="197592" cy="206854"/>
            <a:chOff x="0" y="-38100"/>
            <a:chExt cx="812800" cy="850900"/>
          </a:xfrm>
        </p:grpSpPr>
        <p:sp>
          <p:nvSpPr>
            <p:cNvPr id="206" name="Google Shape;206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9C2B9"/>
            </a:solidFill>
            <a:ln>
              <a:noFill/>
            </a:ln>
          </p:spPr>
        </p:sp>
        <p:sp>
          <p:nvSpPr>
            <p:cNvPr id="207" name="Google Shape;207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37"/>
          <p:cNvGrpSpPr/>
          <p:nvPr/>
        </p:nvGrpSpPr>
        <p:grpSpPr>
          <a:xfrm>
            <a:off x="3426857" y="-9262"/>
            <a:ext cx="197592" cy="206854"/>
            <a:chOff x="0" y="-38100"/>
            <a:chExt cx="812800" cy="850900"/>
          </a:xfrm>
        </p:grpSpPr>
        <p:sp>
          <p:nvSpPr>
            <p:cNvPr id="209" name="Google Shape;209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9C2B9"/>
            </a:solidFill>
            <a:ln>
              <a:noFill/>
            </a:ln>
          </p:spPr>
        </p:sp>
        <p:sp>
          <p:nvSpPr>
            <p:cNvPr id="210" name="Google Shape;210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7"/>
          <p:cNvGrpSpPr/>
          <p:nvPr/>
        </p:nvGrpSpPr>
        <p:grpSpPr>
          <a:xfrm>
            <a:off x="5792381" y="4936649"/>
            <a:ext cx="197592" cy="206854"/>
            <a:chOff x="0" y="-38100"/>
            <a:chExt cx="812800" cy="850900"/>
          </a:xfrm>
        </p:grpSpPr>
        <p:sp>
          <p:nvSpPr>
            <p:cNvPr id="212" name="Google Shape;212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9C2B9"/>
            </a:solidFill>
            <a:ln>
              <a:noFill/>
            </a:ln>
          </p:spPr>
        </p:sp>
        <p:sp>
          <p:nvSpPr>
            <p:cNvPr id="213" name="Google Shape;213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37"/>
          <p:cNvGrpSpPr/>
          <p:nvPr/>
        </p:nvGrpSpPr>
        <p:grpSpPr>
          <a:xfrm rot="-5400000">
            <a:off x="8941780" y="3292640"/>
            <a:ext cx="197592" cy="206854"/>
            <a:chOff x="0" y="-38100"/>
            <a:chExt cx="812800" cy="850900"/>
          </a:xfrm>
        </p:grpSpPr>
        <p:sp>
          <p:nvSpPr>
            <p:cNvPr id="215" name="Google Shape;215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9C2B9"/>
            </a:solidFill>
            <a:ln>
              <a:noFill/>
            </a:ln>
          </p:spPr>
        </p:sp>
        <p:sp>
          <p:nvSpPr>
            <p:cNvPr id="216" name="Google Shape;216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37"/>
          <p:cNvGrpSpPr/>
          <p:nvPr/>
        </p:nvGrpSpPr>
        <p:grpSpPr>
          <a:xfrm rot="-5400000">
            <a:off x="8941780" y="819684"/>
            <a:ext cx="197592" cy="206854"/>
            <a:chOff x="0" y="-38100"/>
            <a:chExt cx="812800" cy="850900"/>
          </a:xfrm>
        </p:grpSpPr>
        <p:sp>
          <p:nvSpPr>
            <p:cNvPr id="218" name="Google Shape;218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9C2B9"/>
            </a:solidFill>
            <a:ln>
              <a:noFill/>
            </a:ln>
          </p:spPr>
        </p:sp>
        <p:sp>
          <p:nvSpPr>
            <p:cNvPr id="219" name="Google Shape;219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37"/>
          <p:cNvGrpSpPr/>
          <p:nvPr/>
        </p:nvGrpSpPr>
        <p:grpSpPr>
          <a:xfrm>
            <a:off x="5792381" y="-9262"/>
            <a:ext cx="197592" cy="206854"/>
            <a:chOff x="0" y="-38100"/>
            <a:chExt cx="812800" cy="850900"/>
          </a:xfrm>
        </p:grpSpPr>
        <p:sp>
          <p:nvSpPr>
            <p:cNvPr id="221" name="Google Shape;221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9C2B9"/>
            </a:solidFill>
            <a:ln>
              <a:noFill/>
            </a:ln>
          </p:spPr>
        </p:sp>
        <p:sp>
          <p:nvSpPr>
            <p:cNvPr id="222" name="Google Shape;222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37"/>
          <p:cNvGrpSpPr/>
          <p:nvPr/>
        </p:nvGrpSpPr>
        <p:grpSpPr>
          <a:xfrm>
            <a:off x="8157904" y="4936649"/>
            <a:ext cx="197592" cy="206854"/>
            <a:chOff x="0" y="-38100"/>
            <a:chExt cx="812800" cy="850900"/>
          </a:xfrm>
        </p:grpSpPr>
        <p:sp>
          <p:nvSpPr>
            <p:cNvPr id="224" name="Google Shape;224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9C2B9"/>
            </a:solidFill>
            <a:ln>
              <a:noFill/>
            </a:ln>
          </p:spPr>
        </p:sp>
        <p:sp>
          <p:nvSpPr>
            <p:cNvPr id="225" name="Google Shape;225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37"/>
          <p:cNvGrpSpPr/>
          <p:nvPr/>
        </p:nvGrpSpPr>
        <p:grpSpPr>
          <a:xfrm>
            <a:off x="8157904" y="-9262"/>
            <a:ext cx="197592" cy="206854"/>
            <a:chOff x="0" y="-38100"/>
            <a:chExt cx="812800" cy="850900"/>
          </a:xfrm>
        </p:grpSpPr>
        <p:sp>
          <p:nvSpPr>
            <p:cNvPr id="227" name="Google Shape;227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9C2B9"/>
            </a:solidFill>
            <a:ln>
              <a:noFill/>
            </a:ln>
          </p:spPr>
        </p:sp>
        <p:sp>
          <p:nvSpPr>
            <p:cNvPr id="228" name="Google Shape;228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37"/>
          <p:cNvGrpSpPr/>
          <p:nvPr/>
        </p:nvGrpSpPr>
        <p:grpSpPr>
          <a:xfrm>
            <a:off x="4609619" y="4936649"/>
            <a:ext cx="197592" cy="206854"/>
            <a:chOff x="0" y="-38100"/>
            <a:chExt cx="812800" cy="850900"/>
          </a:xfrm>
        </p:grpSpPr>
        <p:sp>
          <p:nvSpPr>
            <p:cNvPr id="230" name="Google Shape;230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832"/>
            </a:solidFill>
            <a:ln>
              <a:noFill/>
            </a:ln>
          </p:spPr>
        </p:sp>
        <p:sp>
          <p:nvSpPr>
            <p:cNvPr id="231" name="Google Shape;231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37"/>
          <p:cNvGrpSpPr/>
          <p:nvPr/>
        </p:nvGrpSpPr>
        <p:grpSpPr>
          <a:xfrm>
            <a:off x="4609619" y="-9262"/>
            <a:ext cx="197592" cy="206854"/>
            <a:chOff x="0" y="-38100"/>
            <a:chExt cx="812800" cy="850900"/>
          </a:xfrm>
        </p:grpSpPr>
        <p:sp>
          <p:nvSpPr>
            <p:cNvPr id="233" name="Google Shape;233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832"/>
            </a:solidFill>
            <a:ln>
              <a:noFill/>
            </a:ln>
          </p:spPr>
        </p:sp>
        <p:sp>
          <p:nvSpPr>
            <p:cNvPr id="234" name="Google Shape;234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37"/>
          <p:cNvGrpSpPr/>
          <p:nvPr/>
        </p:nvGrpSpPr>
        <p:grpSpPr>
          <a:xfrm>
            <a:off x="6975142" y="4936649"/>
            <a:ext cx="197592" cy="206854"/>
            <a:chOff x="0" y="-38100"/>
            <a:chExt cx="812800" cy="850900"/>
          </a:xfrm>
        </p:grpSpPr>
        <p:sp>
          <p:nvSpPr>
            <p:cNvPr id="236" name="Google Shape;236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832"/>
            </a:solidFill>
            <a:ln>
              <a:noFill/>
            </a:ln>
          </p:spPr>
        </p:sp>
        <p:sp>
          <p:nvSpPr>
            <p:cNvPr id="237" name="Google Shape;237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37"/>
          <p:cNvGrpSpPr/>
          <p:nvPr/>
        </p:nvGrpSpPr>
        <p:grpSpPr>
          <a:xfrm rot="-5400000">
            <a:off x="8941780" y="2056162"/>
            <a:ext cx="197592" cy="206854"/>
            <a:chOff x="0" y="-38100"/>
            <a:chExt cx="812800" cy="850900"/>
          </a:xfrm>
        </p:grpSpPr>
        <p:sp>
          <p:nvSpPr>
            <p:cNvPr id="239" name="Google Shape;239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832"/>
            </a:solidFill>
            <a:ln>
              <a:noFill/>
            </a:ln>
          </p:spPr>
        </p:sp>
        <p:sp>
          <p:nvSpPr>
            <p:cNvPr id="240" name="Google Shape;240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37"/>
          <p:cNvGrpSpPr/>
          <p:nvPr/>
        </p:nvGrpSpPr>
        <p:grpSpPr>
          <a:xfrm rot="-5400000">
            <a:off x="8941780" y="4529118"/>
            <a:ext cx="197592" cy="206854"/>
            <a:chOff x="0" y="-38100"/>
            <a:chExt cx="812800" cy="850900"/>
          </a:xfrm>
        </p:grpSpPr>
        <p:sp>
          <p:nvSpPr>
            <p:cNvPr id="242" name="Google Shape;242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832"/>
            </a:solidFill>
            <a:ln>
              <a:noFill/>
            </a:ln>
          </p:spPr>
        </p:sp>
        <p:sp>
          <p:nvSpPr>
            <p:cNvPr id="243" name="Google Shape;243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37"/>
          <p:cNvGrpSpPr/>
          <p:nvPr/>
        </p:nvGrpSpPr>
        <p:grpSpPr>
          <a:xfrm>
            <a:off x="6975142" y="-9262"/>
            <a:ext cx="197592" cy="206854"/>
            <a:chOff x="0" y="-38100"/>
            <a:chExt cx="812800" cy="850900"/>
          </a:xfrm>
        </p:grpSpPr>
        <p:sp>
          <p:nvSpPr>
            <p:cNvPr id="245" name="Google Shape;245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832"/>
            </a:solidFill>
            <a:ln>
              <a:noFill/>
            </a:ln>
          </p:spPr>
        </p:sp>
        <p:sp>
          <p:nvSpPr>
            <p:cNvPr id="246" name="Google Shape;246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37"/>
          <p:cNvGrpSpPr/>
          <p:nvPr/>
        </p:nvGrpSpPr>
        <p:grpSpPr>
          <a:xfrm>
            <a:off x="3821111" y="4936649"/>
            <a:ext cx="197592" cy="206854"/>
            <a:chOff x="0" y="-38100"/>
            <a:chExt cx="812800" cy="850900"/>
          </a:xfrm>
        </p:grpSpPr>
        <p:sp>
          <p:nvSpPr>
            <p:cNvPr id="248" name="Google Shape;248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8A67B"/>
            </a:solidFill>
            <a:ln>
              <a:noFill/>
            </a:ln>
          </p:spPr>
        </p:sp>
        <p:sp>
          <p:nvSpPr>
            <p:cNvPr id="249" name="Google Shape;249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37"/>
          <p:cNvGrpSpPr/>
          <p:nvPr/>
        </p:nvGrpSpPr>
        <p:grpSpPr>
          <a:xfrm>
            <a:off x="3821111" y="-9262"/>
            <a:ext cx="197592" cy="206854"/>
            <a:chOff x="0" y="-38100"/>
            <a:chExt cx="812800" cy="850900"/>
          </a:xfrm>
        </p:grpSpPr>
        <p:sp>
          <p:nvSpPr>
            <p:cNvPr id="251" name="Google Shape;251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8A67B"/>
            </a:solidFill>
            <a:ln>
              <a:noFill/>
            </a:ln>
          </p:spPr>
        </p:sp>
        <p:sp>
          <p:nvSpPr>
            <p:cNvPr id="252" name="Google Shape;252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37"/>
          <p:cNvGrpSpPr/>
          <p:nvPr/>
        </p:nvGrpSpPr>
        <p:grpSpPr>
          <a:xfrm>
            <a:off x="6186634" y="4936649"/>
            <a:ext cx="197592" cy="206854"/>
            <a:chOff x="0" y="-38100"/>
            <a:chExt cx="812800" cy="850900"/>
          </a:xfrm>
        </p:grpSpPr>
        <p:sp>
          <p:nvSpPr>
            <p:cNvPr id="254" name="Google Shape;254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8A67B"/>
            </a:solidFill>
            <a:ln>
              <a:noFill/>
            </a:ln>
          </p:spPr>
        </p:sp>
        <p:sp>
          <p:nvSpPr>
            <p:cNvPr id="255" name="Google Shape;255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37"/>
          <p:cNvGrpSpPr/>
          <p:nvPr/>
        </p:nvGrpSpPr>
        <p:grpSpPr>
          <a:xfrm rot="-5400000">
            <a:off x="8941780" y="2880481"/>
            <a:ext cx="197592" cy="206854"/>
            <a:chOff x="0" y="-38100"/>
            <a:chExt cx="812800" cy="850900"/>
          </a:xfrm>
        </p:grpSpPr>
        <p:sp>
          <p:nvSpPr>
            <p:cNvPr id="257" name="Google Shape;257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8A67B"/>
            </a:solidFill>
            <a:ln>
              <a:noFill/>
            </a:ln>
          </p:spPr>
        </p:sp>
        <p:sp>
          <p:nvSpPr>
            <p:cNvPr id="258" name="Google Shape;258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37"/>
          <p:cNvGrpSpPr/>
          <p:nvPr/>
        </p:nvGrpSpPr>
        <p:grpSpPr>
          <a:xfrm rot="-5400000">
            <a:off x="8941780" y="407525"/>
            <a:ext cx="197592" cy="206854"/>
            <a:chOff x="0" y="-38100"/>
            <a:chExt cx="812800" cy="850900"/>
          </a:xfrm>
        </p:grpSpPr>
        <p:sp>
          <p:nvSpPr>
            <p:cNvPr id="260" name="Google Shape;260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8A67B"/>
            </a:solidFill>
            <a:ln>
              <a:noFill/>
            </a:ln>
          </p:spPr>
        </p:sp>
        <p:sp>
          <p:nvSpPr>
            <p:cNvPr id="261" name="Google Shape;261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37"/>
          <p:cNvGrpSpPr/>
          <p:nvPr/>
        </p:nvGrpSpPr>
        <p:grpSpPr>
          <a:xfrm>
            <a:off x="6186634" y="-9262"/>
            <a:ext cx="197592" cy="206854"/>
            <a:chOff x="0" y="-38100"/>
            <a:chExt cx="812800" cy="850900"/>
          </a:xfrm>
        </p:grpSpPr>
        <p:sp>
          <p:nvSpPr>
            <p:cNvPr id="263" name="Google Shape;263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8A67B"/>
            </a:solidFill>
            <a:ln>
              <a:noFill/>
            </a:ln>
          </p:spPr>
        </p:sp>
        <p:sp>
          <p:nvSpPr>
            <p:cNvPr id="264" name="Google Shape;264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37"/>
          <p:cNvGrpSpPr/>
          <p:nvPr/>
        </p:nvGrpSpPr>
        <p:grpSpPr>
          <a:xfrm>
            <a:off x="8552158" y="4936649"/>
            <a:ext cx="197592" cy="206854"/>
            <a:chOff x="0" y="-38100"/>
            <a:chExt cx="812800" cy="850900"/>
          </a:xfrm>
        </p:grpSpPr>
        <p:sp>
          <p:nvSpPr>
            <p:cNvPr id="266" name="Google Shape;266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8A67B"/>
            </a:solidFill>
            <a:ln>
              <a:noFill/>
            </a:ln>
          </p:spPr>
        </p:sp>
        <p:sp>
          <p:nvSpPr>
            <p:cNvPr id="267" name="Google Shape;267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37"/>
          <p:cNvGrpSpPr/>
          <p:nvPr/>
        </p:nvGrpSpPr>
        <p:grpSpPr>
          <a:xfrm>
            <a:off x="8552158" y="-9262"/>
            <a:ext cx="197592" cy="206854"/>
            <a:chOff x="0" y="-38100"/>
            <a:chExt cx="812800" cy="850900"/>
          </a:xfrm>
        </p:grpSpPr>
        <p:sp>
          <p:nvSpPr>
            <p:cNvPr id="269" name="Google Shape;269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8A67B"/>
            </a:solidFill>
            <a:ln>
              <a:noFill/>
            </a:ln>
          </p:spPr>
        </p:sp>
        <p:sp>
          <p:nvSpPr>
            <p:cNvPr id="270" name="Google Shape;270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37"/>
          <p:cNvGrpSpPr/>
          <p:nvPr/>
        </p:nvGrpSpPr>
        <p:grpSpPr>
          <a:xfrm>
            <a:off x="5003873" y="4936649"/>
            <a:ext cx="197592" cy="206854"/>
            <a:chOff x="0" y="-38100"/>
            <a:chExt cx="812800" cy="850900"/>
          </a:xfrm>
        </p:grpSpPr>
        <p:sp>
          <p:nvSpPr>
            <p:cNvPr id="272" name="Google Shape;272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271C"/>
            </a:solidFill>
            <a:ln>
              <a:noFill/>
            </a:ln>
          </p:spPr>
        </p:sp>
        <p:sp>
          <p:nvSpPr>
            <p:cNvPr id="273" name="Google Shape;273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37"/>
          <p:cNvGrpSpPr/>
          <p:nvPr/>
        </p:nvGrpSpPr>
        <p:grpSpPr>
          <a:xfrm>
            <a:off x="5003873" y="-9262"/>
            <a:ext cx="197592" cy="206854"/>
            <a:chOff x="0" y="-38100"/>
            <a:chExt cx="812800" cy="850900"/>
          </a:xfrm>
        </p:grpSpPr>
        <p:sp>
          <p:nvSpPr>
            <p:cNvPr id="275" name="Google Shape;275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271C"/>
            </a:solidFill>
            <a:ln>
              <a:noFill/>
            </a:ln>
          </p:spPr>
        </p:sp>
        <p:sp>
          <p:nvSpPr>
            <p:cNvPr id="276" name="Google Shape;276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37"/>
          <p:cNvGrpSpPr/>
          <p:nvPr/>
        </p:nvGrpSpPr>
        <p:grpSpPr>
          <a:xfrm>
            <a:off x="7369396" y="4936649"/>
            <a:ext cx="197592" cy="206854"/>
            <a:chOff x="0" y="-38100"/>
            <a:chExt cx="812800" cy="850900"/>
          </a:xfrm>
        </p:grpSpPr>
        <p:sp>
          <p:nvSpPr>
            <p:cNvPr id="278" name="Google Shape;278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271C"/>
            </a:solidFill>
            <a:ln>
              <a:noFill/>
            </a:ln>
          </p:spPr>
        </p:sp>
        <p:sp>
          <p:nvSpPr>
            <p:cNvPr id="279" name="Google Shape;279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37"/>
          <p:cNvGrpSpPr/>
          <p:nvPr/>
        </p:nvGrpSpPr>
        <p:grpSpPr>
          <a:xfrm rot="-5400000">
            <a:off x="8941780" y="1644003"/>
            <a:ext cx="197592" cy="206854"/>
            <a:chOff x="0" y="-38100"/>
            <a:chExt cx="812800" cy="850900"/>
          </a:xfrm>
        </p:grpSpPr>
        <p:sp>
          <p:nvSpPr>
            <p:cNvPr id="281" name="Google Shape;281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271C"/>
            </a:solidFill>
            <a:ln>
              <a:noFill/>
            </a:ln>
          </p:spPr>
        </p:sp>
        <p:sp>
          <p:nvSpPr>
            <p:cNvPr id="282" name="Google Shape;282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37"/>
          <p:cNvGrpSpPr/>
          <p:nvPr/>
        </p:nvGrpSpPr>
        <p:grpSpPr>
          <a:xfrm rot="-5400000">
            <a:off x="8941780" y="4116959"/>
            <a:ext cx="197592" cy="206854"/>
            <a:chOff x="0" y="-38100"/>
            <a:chExt cx="812800" cy="850900"/>
          </a:xfrm>
        </p:grpSpPr>
        <p:sp>
          <p:nvSpPr>
            <p:cNvPr id="284" name="Google Shape;284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271C"/>
            </a:solidFill>
            <a:ln>
              <a:noFill/>
            </a:ln>
          </p:spPr>
        </p:sp>
        <p:sp>
          <p:nvSpPr>
            <p:cNvPr id="285" name="Google Shape;285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37"/>
          <p:cNvGrpSpPr/>
          <p:nvPr/>
        </p:nvGrpSpPr>
        <p:grpSpPr>
          <a:xfrm>
            <a:off x="7369396" y="-9262"/>
            <a:ext cx="197592" cy="206854"/>
            <a:chOff x="0" y="-38100"/>
            <a:chExt cx="812800" cy="850900"/>
          </a:xfrm>
        </p:grpSpPr>
        <p:sp>
          <p:nvSpPr>
            <p:cNvPr id="287" name="Google Shape;287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271C"/>
            </a:solidFill>
            <a:ln>
              <a:noFill/>
            </a:ln>
          </p:spPr>
        </p:sp>
        <p:sp>
          <p:nvSpPr>
            <p:cNvPr id="288" name="Google Shape;288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37"/>
          <p:cNvGrpSpPr/>
          <p:nvPr/>
        </p:nvGrpSpPr>
        <p:grpSpPr>
          <a:xfrm>
            <a:off x="4215365" y="4936649"/>
            <a:ext cx="197592" cy="206854"/>
            <a:chOff x="0" y="-38100"/>
            <a:chExt cx="812800" cy="850900"/>
          </a:xfrm>
        </p:grpSpPr>
        <p:sp>
          <p:nvSpPr>
            <p:cNvPr id="290" name="Google Shape;290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0703F"/>
            </a:solidFill>
            <a:ln>
              <a:noFill/>
            </a:ln>
          </p:spPr>
        </p:sp>
        <p:sp>
          <p:nvSpPr>
            <p:cNvPr id="291" name="Google Shape;291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37"/>
          <p:cNvGrpSpPr/>
          <p:nvPr/>
        </p:nvGrpSpPr>
        <p:grpSpPr>
          <a:xfrm>
            <a:off x="4215365" y="-9262"/>
            <a:ext cx="197592" cy="206854"/>
            <a:chOff x="0" y="-38100"/>
            <a:chExt cx="812800" cy="850900"/>
          </a:xfrm>
        </p:grpSpPr>
        <p:sp>
          <p:nvSpPr>
            <p:cNvPr id="293" name="Google Shape;293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0703F"/>
            </a:solidFill>
            <a:ln>
              <a:noFill/>
            </a:ln>
          </p:spPr>
        </p:sp>
        <p:sp>
          <p:nvSpPr>
            <p:cNvPr id="294" name="Google Shape;294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37"/>
          <p:cNvGrpSpPr/>
          <p:nvPr/>
        </p:nvGrpSpPr>
        <p:grpSpPr>
          <a:xfrm>
            <a:off x="6580888" y="4936649"/>
            <a:ext cx="197592" cy="206854"/>
            <a:chOff x="0" y="-38100"/>
            <a:chExt cx="812800" cy="850900"/>
          </a:xfrm>
        </p:grpSpPr>
        <p:sp>
          <p:nvSpPr>
            <p:cNvPr id="296" name="Google Shape;296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0703F"/>
            </a:solidFill>
            <a:ln>
              <a:noFill/>
            </a:ln>
          </p:spPr>
        </p:sp>
        <p:sp>
          <p:nvSpPr>
            <p:cNvPr id="297" name="Google Shape;297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37"/>
          <p:cNvGrpSpPr/>
          <p:nvPr/>
        </p:nvGrpSpPr>
        <p:grpSpPr>
          <a:xfrm rot="-5400000">
            <a:off x="8941780" y="2468322"/>
            <a:ext cx="197592" cy="206854"/>
            <a:chOff x="0" y="-38100"/>
            <a:chExt cx="812800" cy="850900"/>
          </a:xfrm>
        </p:grpSpPr>
        <p:sp>
          <p:nvSpPr>
            <p:cNvPr id="299" name="Google Shape;299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0703F"/>
            </a:solidFill>
            <a:ln>
              <a:noFill/>
            </a:ln>
          </p:spPr>
        </p:sp>
        <p:sp>
          <p:nvSpPr>
            <p:cNvPr id="300" name="Google Shape;300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37"/>
          <p:cNvGrpSpPr/>
          <p:nvPr/>
        </p:nvGrpSpPr>
        <p:grpSpPr>
          <a:xfrm>
            <a:off x="6580888" y="-9262"/>
            <a:ext cx="197592" cy="206854"/>
            <a:chOff x="0" y="-38100"/>
            <a:chExt cx="812800" cy="850900"/>
          </a:xfrm>
        </p:grpSpPr>
        <p:sp>
          <p:nvSpPr>
            <p:cNvPr id="302" name="Google Shape;302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0703F"/>
            </a:solidFill>
            <a:ln>
              <a:noFill/>
            </a:ln>
          </p:spPr>
        </p:sp>
        <p:sp>
          <p:nvSpPr>
            <p:cNvPr id="303" name="Google Shape;303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37"/>
          <p:cNvGrpSpPr/>
          <p:nvPr/>
        </p:nvGrpSpPr>
        <p:grpSpPr>
          <a:xfrm>
            <a:off x="8946412" y="4936649"/>
            <a:ext cx="197592" cy="206854"/>
            <a:chOff x="0" y="-38100"/>
            <a:chExt cx="812800" cy="850900"/>
          </a:xfrm>
        </p:grpSpPr>
        <p:sp>
          <p:nvSpPr>
            <p:cNvPr id="305" name="Google Shape;305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0703F"/>
            </a:solidFill>
            <a:ln>
              <a:noFill/>
            </a:ln>
          </p:spPr>
        </p:sp>
        <p:sp>
          <p:nvSpPr>
            <p:cNvPr id="306" name="Google Shape;306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37"/>
          <p:cNvGrpSpPr/>
          <p:nvPr/>
        </p:nvGrpSpPr>
        <p:grpSpPr>
          <a:xfrm>
            <a:off x="8946412" y="-9262"/>
            <a:ext cx="197592" cy="206854"/>
            <a:chOff x="0" y="-38100"/>
            <a:chExt cx="812800" cy="850900"/>
          </a:xfrm>
        </p:grpSpPr>
        <p:sp>
          <p:nvSpPr>
            <p:cNvPr id="308" name="Google Shape;308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0703F"/>
            </a:solidFill>
            <a:ln>
              <a:noFill/>
            </a:ln>
          </p:spPr>
        </p:sp>
        <p:sp>
          <p:nvSpPr>
            <p:cNvPr id="309" name="Google Shape;309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37"/>
          <p:cNvGrpSpPr/>
          <p:nvPr/>
        </p:nvGrpSpPr>
        <p:grpSpPr>
          <a:xfrm>
            <a:off x="5398127" y="4936649"/>
            <a:ext cx="197592" cy="206854"/>
            <a:chOff x="0" y="-38100"/>
            <a:chExt cx="812800" cy="850900"/>
          </a:xfrm>
        </p:grpSpPr>
        <p:sp>
          <p:nvSpPr>
            <p:cNvPr id="311" name="Google Shape;311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2" name="Google Shape;312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37"/>
          <p:cNvGrpSpPr/>
          <p:nvPr/>
        </p:nvGrpSpPr>
        <p:grpSpPr>
          <a:xfrm>
            <a:off x="5398127" y="-9262"/>
            <a:ext cx="197592" cy="206854"/>
            <a:chOff x="0" y="-38100"/>
            <a:chExt cx="812800" cy="850900"/>
          </a:xfrm>
        </p:grpSpPr>
        <p:sp>
          <p:nvSpPr>
            <p:cNvPr id="314" name="Google Shape;314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5" name="Google Shape;315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37"/>
          <p:cNvGrpSpPr/>
          <p:nvPr/>
        </p:nvGrpSpPr>
        <p:grpSpPr>
          <a:xfrm>
            <a:off x="7763650" y="4936649"/>
            <a:ext cx="197592" cy="206854"/>
            <a:chOff x="0" y="-38100"/>
            <a:chExt cx="812800" cy="850900"/>
          </a:xfrm>
        </p:grpSpPr>
        <p:sp>
          <p:nvSpPr>
            <p:cNvPr id="317" name="Google Shape;317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8" name="Google Shape;318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37"/>
          <p:cNvGrpSpPr/>
          <p:nvPr/>
        </p:nvGrpSpPr>
        <p:grpSpPr>
          <a:xfrm rot="-5400000">
            <a:off x="8941780" y="1231844"/>
            <a:ext cx="197592" cy="206854"/>
            <a:chOff x="0" y="-38100"/>
            <a:chExt cx="812800" cy="850900"/>
          </a:xfrm>
        </p:grpSpPr>
        <p:sp>
          <p:nvSpPr>
            <p:cNvPr id="320" name="Google Shape;320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21" name="Google Shape;321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37"/>
          <p:cNvGrpSpPr/>
          <p:nvPr/>
        </p:nvGrpSpPr>
        <p:grpSpPr>
          <a:xfrm rot="-5400000">
            <a:off x="8941780" y="3704799"/>
            <a:ext cx="197592" cy="206854"/>
            <a:chOff x="0" y="-38100"/>
            <a:chExt cx="812800" cy="850900"/>
          </a:xfrm>
        </p:grpSpPr>
        <p:sp>
          <p:nvSpPr>
            <p:cNvPr id="323" name="Google Shape;323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24" name="Google Shape;324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37"/>
          <p:cNvGrpSpPr/>
          <p:nvPr/>
        </p:nvGrpSpPr>
        <p:grpSpPr>
          <a:xfrm>
            <a:off x="7763650" y="-9262"/>
            <a:ext cx="197592" cy="206854"/>
            <a:chOff x="0" y="-38100"/>
            <a:chExt cx="812800" cy="850900"/>
          </a:xfrm>
        </p:grpSpPr>
        <p:sp>
          <p:nvSpPr>
            <p:cNvPr id="326" name="Google Shape;326;p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27" name="Google Shape;327;p37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37"/>
          <p:cNvGrpSpPr/>
          <p:nvPr/>
        </p:nvGrpSpPr>
        <p:grpSpPr>
          <a:xfrm>
            <a:off x="3937743" y="1510857"/>
            <a:ext cx="4488525" cy="2121780"/>
            <a:chOff x="33" y="-171450"/>
            <a:chExt cx="11969400" cy="5658081"/>
          </a:xfrm>
        </p:grpSpPr>
        <p:sp>
          <p:nvSpPr>
            <p:cNvPr id="329" name="Google Shape;329;p37"/>
            <p:cNvSpPr txBox="1"/>
            <p:nvPr/>
          </p:nvSpPr>
          <p:spPr>
            <a:xfrm>
              <a:off x="33" y="-171450"/>
              <a:ext cx="119694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4500" b="1">
                  <a:solidFill>
                    <a:srgbClr val="171616"/>
                  </a:solidFill>
                  <a:latin typeface="Impact"/>
                  <a:ea typeface="Impact"/>
                  <a:cs typeface="Impact"/>
                  <a:sym typeface="Impact"/>
                </a:rPr>
                <a:t>WEARTHEDRIP</a:t>
              </a:r>
              <a:endParaRPr sz="700" b="1"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30" name="Google Shape;330;p37"/>
            <p:cNvSpPr txBox="1"/>
            <p:nvPr/>
          </p:nvSpPr>
          <p:spPr>
            <a:xfrm>
              <a:off x="3483116" y="4132131"/>
              <a:ext cx="4978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100" b="1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WEAR THE DRIP WHEREVER YOU WANT</a:t>
              </a:r>
              <a:endParaRPr sz="1100" b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endParaRPr>
            </a:p>
            <a:p>
              <a:pPr marL="0" marR="0" lvl="0" indent="0" algn="ctr" rtl="0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8"/>
          <p:cNvPicPr preferRelativeResize="0"/>
          <p:nvPr/>
        </p:nvPicPr>
        <p:blipFill rotWithShape="1">
          <a:blip r:embed="rId3">
            <a:alphaModFix/>
          </a:blip>
          <a:srcRect l="4371" r="4362"/>
          <a:stretch/>
        </p:blipFill>
        <p:spPr>
          <a:xfrm>
            <a:off x="6014559" y="0"/>
            <a:ext cx="312944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8"/>
          <p:cNvSpPr txBox="1"/>
          <p:nvPr/>
        </p:nvSpPr>
        <p:spPr>
          <a:xfrm>
            <a:off x="825601" y="567575"/>
            <a:ext cx="457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latin typeface="Nunito"/>
                <a:ea typeface="Nunito"/>
                <a:cs typeface="Nunito"/>
                <a:sym typeface="Nunito"/>
              </a:rPr>
              <a:t>La nostra impresa</a:t>
            </a:r>
            <a:endParaRPr sz="700" b="1"/>
          </a:p>
        </p:txBody>
      </p:sp>
      <p:sp>
        <p:nvSpPr>
          <p:cNvPr id="337" name="Google Shape;337;p38"/>
          <p:cNvSpPr txBox="1"/>
          <p:nvPr/>
        </p:nvSpPr>
        <p:spPr>
          <a:xfrm>
            <a:off x="837450" y="1504975"/>
            <a:ext cx="3364800" cy="18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L’impresa ha sede a Milano e si tratta di una media impresa. L’attività che svolge è un’attività di stoccaggio di abbigliamento, in cui gli abiti vengono presi pagando un abbonamento mensile. </a:t>
            </a:r>
            <a:endParaRPr sz="11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Gli abiti possono essere restituiti indietro oppure possono essere acquistati totalmente a fine mese, in modo tale da diminuire il riciclaggio dei materiali.</a:t>
            </a:r>
            <a:endParaRPr sz="11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4002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grpSp>
        <p:nvGrpSpPr>
          <p:cNvPr id="338" name="Google Shape;338;p38"/>
          <p:cNvGrpSpPr/>
          <p:nvPr/>
        </p:nvGrpSpPr>
        <p:grpSpPr>
          <a:xfrm rot="5400000">
            <a:off x="4628" y="2270621"/>
            <a:ext cx="197592" cy="206854"/>
            <a:chOff x="0" y="-38100"/>
            <a:chExt cx="812800" cy="850900"/>
          </a:xfrm>
        </p:grpSpPr>
        <p:sp>
          <p:nvSpPr>
            <p:cNvPr id="339" name="Google Shape;339;p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340" name="Google Shape;340;p38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38"/>
          <p:cNvGrpSpPr/>
          <p:nvPr/>
        </p:nvGrpSpPr>
        <p:grpSpPr>
          <a:xfrm rot="5400000">
            <a:off x="4628" y="1473543"/>
            <a:ext cx="197592" cy="206854"/>
            <a:chOff x="0" y="-38100"/>
            <a:chExt cx="812800" cy="850900"/>
          </a:xfrm>
        </p:grpSpPr>
        <p:sp>
          <p:nvSpPr>
            <p:cNvPr id="342" name="Google Shape;342;p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</p:sp>
        <p:sp>
          <p:nvSpPr>
            <p:cNvPr id="343" name="Google Shape;343;p38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38"/>
          <p:cNvGrpSpPr/>
          <p:nvPr/>
        </p:nvGrpSpPr>
        <p:grpSpPr>
          <a:xfrm rot="5400000">
            <a:off x="4628" y="3466239"/>
            <a:ext cx="197592" cy="206854"/>
            <a:chOff x="0" y="-38100"/>
            <a:chExt cx="812800" cy="850900"/>
          </a:xfrm>
        </p:grpSpPr>
        <p:sp>
          <p:nvSpPr>
            <p:cNvPr id="345" name="Google Shape;345;p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</p:sp>
        <p:sp>
          <p:nvSpPr>
            <p:cNvPr id="346" name="Google Shape;346;p38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38"/>
          <p:cNvGrpSpPr/>
          <p:nvPr/>
        </p:nvGrpSpPr>
        <p:grpSpPr>
          <a:xfrm rot="5400000">
            <a:off x="4628" y="2669161"/>
            <a:ext cx="197592" cy="206854"/>
            <a:chOff x="0" y="-38100"/>
            <a:chExt cx="812800" cy="850900"/>
          </a:xfrm>
        </p:grpSpPr>
        <p:sp>
          <p:nvSpPr>
            <p:cNvPr id="348" name="Google Shape;348;p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</p:sp>
        <p:sp>
          <p:nvSpPr>
            <p:cNvPr id="349" name="Google Shape;349;p38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38"/>
          <p:cNvGrpSpPr/>
          <p:nvPr/>
        </p:nvGrpSpPr>
        <p:grpSpPr>
          <a:xfrm rot="5400000">
            <a:off x="4628" y="1872082"/>
            <a:ext cx="197592" cy="206854"/>
            <a:chOff x="0" y="-38100"/>
            <a:chExt cx="812800" cy="850900"/>
          </a:xfrm>
        </p:grpSpPr>
        <p:sp>
          <p:nvSpPr>
            <p:cNvPr id="351" name="Google Shape;351;p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</p:sp>
        <p:sp>
          <p:nvSpPr>
            <p:cNvPr id="352" name="Google Shape;352;p38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38"/>
          <p:cNvGrpSpPr/>
          <p:nvPr/>
        </p:nvGrpSpPr>
        <p:grpSpPr>
          <a:xfrm rot="5400000">
            <a:off x="4628" y="3864778"/>
            <a:ext cx="197592" cy="206854"/>
            <a:chOff x="0" y="-38100"/>
            <a:chExt cx="812800" cy="850900"/>
          </a:xfrm>
        </p:grpSpPr>
        <p:sp>
          <p:nvSpPr>
            <p:cNvPr id="354" name="Google Shape;354;p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</p:sp>
        <p:sp>
          <p:nvSpPr>
            <p:cNvPr id="355" name="Google Shape;355;p38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38"/>
          <p:cNvGrpSpPr/>
          <p:nvPr/>
        </p:nvGrpSpPr>
        <p:grpSpPr>
          <a:xfrm rot="5400000">
            <a:off x="4628" y="3067700"/>
            <a:ext cx="197592" cy="206854"/>
            <a:chOff x="0" y="-38100"/>
            <a:chExt cx="812800" cy="850900"/>
          </a:xfrm>
        </p:grpSpPr>
        <p:sp>
          <p:nvSpPr>
            <p:cNvPr id="357" name="Google Shape;357;p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D9B9B"/>
            </a:solidFill>
            <a:ln>
              <a:noFill/>
            </a:ln>
          </p:spPr>
        </p:sp>
        <p:sp>
          <p:nvSpPr>
            <p:cNvPr id="358" name="Google Shape;358;p38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 txBox="1"/>
          <p:nvPr/>
        </p:nvSpPr>
        <p:spPr>
          <a:xfrm>
            <a:off x="313800" y="989575"/>
            <a:ext cx="29880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171616"/>
                </a:solidFill>
                <a:latin typeface="Nunito"/>
                <a:ea typeface="Nunito"/>
                <a:cs typeface="Nunito"/>
                <a:sym typeface="Nunito"/>
              </a:rPr>
              <a:t>Perchè dovrebbe funzionare?</a:t>
            </a:r>
            <a:endParaRPr sz="1300" b="1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64" name="Google Shape;364;p39"/>
          <p:cNvGrpSpPr/>
          <p:nvPr/>
        </p:nvGrpSpPr>
        <p:grpSpPr>
          <a:xfrm>
            <a:off x="3676850" y="668350"/>
            <a:ext cx="4945726" cy="1566158"/>
            <a:chOff x="-593600" y="-1262335"/>
            <a:chExt cx="13188602" cy="5649922"/>
          </a:xfrm>
        </p:grpSpPr>
        <p:sp>
          <p:nvSpPr>
            <p:cNvPr id="365" name="Google Shape;365;p39"/>
            <p:cNvSpPr txBox="1"/>
            <p:nvPr/>
          </p:nvSpPr>
          <p:spPr>
            <a:xfrm>
              <a:off x="-593598" y="-498813"/>
              <a:ext cx="13188600" cy="48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chemeClr val="dk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L’impresa dovrebbe avere successo perché consente una notevole gamma di scelta e una possibilità di utilizzare prodotti senza l’obbligo e l’onere di conservarli e non utilizzarli più dopo che sono stati messi qualche volta. L’innovatività e l’efficacia sono le caratteristiche della nostra impresa che la rendono unica sul territorio  </a:t>
              </a:r>
              <a:endParaRPr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100">
                  <a:solidFill>
                    <a:schemeClr val="dk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Gli unici partner che abbiamo sono negozi al dettaglio più piccoli sparsi nel territorio che esercitano l’attività di rivendita delle nostre merci.</a:t>
              </a:r>
              <a:endParaRPr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  <a:p>
              <a:pPr marL="0" marR="0" lvl="1" indent="0" algn="l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6" name="Google Shape;366;p39"/>
            <p:cNvSpPr txBox="1"/>
            <p:nvPr/>
          </p:nvSpPr>
          <p:spPr>
            <a:xfrm>
              <a:off x="-593600" y="-1262335"/>
              <a:ext cx="4802400" cy="49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900" b="1">
                  <a:solidFill>
                    <a:srgbClr val="17161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I NOSTRI PUNTI DI FORZA</a:t>
              </a:r>
              <a:endParaRPr sz="600"/>
            </a:p>
          </p:txBody>
        </p:sp>
      </p:grpSp>
      <p:grpSp>
        <p:nvGrpSpPr>
          <p:cNvPr id="367" name="Google Shape;367;p39"/>
          <p:cNvGrpSpPr/>
          <p:nvPr/>
        </p:nvGrpSpPr>
        <p:grpSpPr>
          <a:xfrm>
            <a:off x="5" y="2657398"/>
            <a:ext cx="221160" cy="2486097"/>
            <a:chOff x="13" y="0"/>
            <a:chExt cx="589759" cy="6629592"/>
          </a:xfrm>
        </p:grpSpPr>
        <p:grpSp>
          <p:nvGrpSpPr>
            <p:cNvPr id="368" name="Google Shape;368;p39"/>
            <p:cNvGrpSpPr/>
            <p:nvPr/>
          </p:nvGrpSpPr>
          <p:grpSpPr>
            <a:xfrm rot="5400000">
              <a:off x="13217" y="1200044"/>
              <a:ext cx="563352" cy="589759"/>
              <a:chOff x="0" y="-38100"/>
              <a:chExt cx="812800" cy="850900"/>
            </a:xfrm>
          </p:grpSpPr>
          <p:sp>
            <p:nvSpPr>
              <p:cNvPr id="369" name="Google Shape;369;p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</p:sp>
          <p:sp>
            <p:nvSpPr>
              <p:cNvPr id="370" name="Google Shape;370;p39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150" tIns="27150" rIns="27150" bIns="2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6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" name="Google Shape;371;p39"/>
            <p:cNvGrpSpPr/>
            <p:nvPr/>
          </p:nvGrpSpPr>
          <p:grpSpPr>
            <a:xfrm rot="5400000">
              <a:off x="13217" y="-13204"/>
              <a:ext cx="563352" cy="589759"/>
              <a:chOff x="0" y="-38100"/>
              <a:chExt cx="812800" cy="850900"/>
            </a:xfrm>
          </p:grpSpPr>
          <p:sp>
            <p:nvSpPr>
              <p:cNvPr id="372" name="Google Shape;372;p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</p:spPr>
          </p:sp>
          <p:sp>
            <p:nvSpPr>
              <p:cNvPr id="373" name="Google Shape;373;p39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150" tIns="27150" rIns="27150" bIns="2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6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39"/>
            <p:cNvGrpSpPr/>
            <p:nvPr/>
          </p:nvGrpSpPr>
          <p:grpSpPr>
            <a:xfrm rot="5400000">
              <a:off x="13217" y="4839788"/>
              <a:ext cx="563352" cy="589759"/>
              <a:chOff x="0" y="-38100"/>
              <a:chExt cx="812800" cy="850900"/>
            </a:xfrm>
          </p:grpSpPr>
          <p:sp>
            <p:nvSpPr>
              <p:cNvPr id="375" name="Google Shape;375;p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</p:sp>
          <p:sp>
            <p:nvSpPr>
              <p:cNvPr id="376" name="Google Shape;376;p39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150" tIns="27150" rIns="27150" bIns="2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6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39"/>
            <p:cNvGrpSpPr/>
            <p:nvPr/>
          </p:nvGrpSpPr>
          <p:grpSpPr>
            <a:xfrm rot="5400000">
              <a:off x="13217" y="2413292"/>
              <a:ext cx="563352" cy="589759"/>
              <a:chOff x="0" y="-38100"/>
              <a:chExt cx="812800" cy="850900"/>
            </a:xfrm>
          </p:grpSpPr>
          <p:sp>
            <p:nvSpPr>
              <p:cNvPr id="378" name="Google Shape;378;p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</p:spPr>
          </p:sp>
          <p:sp>
            <p:nvSpPr>
              <p:cNvPr id="379" name="Google Shape;379;p39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150" tIns="27150" rIns="27150" bIns="2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6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39"/>
            <p:cNvGrpSpPr/>
            <p:nvPr/>
          </p:nvGrpSpPr>
          <p:grpSpPr>
            <a:xfrm rot="5400000">
              <a:off x="13217" y="6053036"/>
              <a:ext cx="563352" cy="589759"/>
              <a:chOff x="0" y="-38100"/>
              <a:chExt cx="812800" cy="850900"/>
            </a:xfrm>
          </p:grpSpPr>
          <p:sp>
            <p:nvSpPr>
              <p:cNvPr id="381" name="Google Shape;381;p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70707"/>
              </a:solidFill>
              <a:ln>
                <a:noFill/>
              </a:ln>
            </p:spPr>
          </p:sp>
          <p:sp>
            <p:nvSpPr>
              <p:cNvPr id="382" name="Google Shape;382;p39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150" tIns="27150" rIns="27150" bIns="2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6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p39"/>
            <p:cNvGrpSpPr/>
            <p:nvPr/>
          </p:nvGrpSpPr>
          <p:grpSpPr>
            <a:xfrm rot="5400000">
              <a:off x="13217" y="3626540"/>
              <a:ext cx="563352" cy="589759"/>
              <a:chOff x="0" y="-38100"/>
              <a:chExt cx="812800" cy="850900"/>
            </a:xfrm>
          </p:grpSpPr>
          <p:sp>
            <p:nvSpPr>
              <p:cNvPr id="384" name="Google Shape;384;p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8B8A8A"/>
              </a:solidFill>
              <a:ln>
                <a:noFill/>
              </a:ln>
            </p:spPr>
          </p:sp>
          <p:sp>
            <p:nvSpPr>
              <p:cNvPr id="385" name="Google Shape;385;p39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150" tIns="27150" rIns="27150" bIns="2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6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86" name="Google Shape;386;p39"/>
          <p:cNvPicPr preferRelativeResize="0"/>
          <p:nvPr/>
        </p:nvPicPr>
        <p:blipFill rotWithShape="1">
          <a:blip r:embed="rId3">
            <a:alphaModFix/>
          </a:blip>
          <a:srcRect l="3393" r="3383"/>
          <a:stretch/>
        </p:blipFill>
        <p:spPr>
          <a:xfrm>
            <a:off x="1068675" y="2691000"/>
            <a:ext cx="4064325" cy="245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9"/>
          <p:cNvPicPr preferRelativeResize="0"/>
          <p:nvPr/>
        </p:nvPicPr>
        <p:blipFill rotWithShape="1">
          <a:blip r:embed="rId4">
            <a:alphaModFix/>
          </a:blip>
          <a:srcRect l="6048" r="6039"/>
          <a:stretch/>
        </p:blipFill>
        <p:spPr>
          <a:xfrm>
            <a:off x="5370976" y="2691001"/>
            <a:ext cx="3773026" cy="24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2" name="Google Shape;392;p40"/>
          <p:cNvGraphicFramePr/>
          <p:nvPr/>
        </p:nvGraphicFramePr>
        <p:xfrm>
          <a:off x="497028" y="570104"/>
          <a:ext cx="8137725" cy="1546425"/>
        </p:xfrm>
        <a:graphic>
          <a:graphicData uri="http://schemas.openxmlformats.org/drawingml/2006/table">
            <a:tbl>
              <a:tblPr>
                <a:noFill/>
                <a:tableStyleId>{25410006-73C9-462C-AC1D-DDD1A0A1F246}</a:tableStyleId>
              </a:tblPr>
              <a:tblGrid>
                <a:gridCol w="271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050">
                <a:tc>
                  <a:txBody>
                    <a:bodyPr/>
                    <a:lstStyle/>
                    <a:p>
                      <a:pPr marL="9144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300">
                          <a:latin typeface="Nunito Black"/>
                          <a:ea typeface="Nunito Black"/>
                          <a:cs typeface="Nunito Black"/>
                          <a:sym typeface="Nunito Black"/>
                        </a:rPr>
                        <a:t>RISCHIO</a:t>
                      </a:r>
                      <a:endParaRPr sz="1100">
                        <a:latin typeface="Nunito Black"/>
                        <a:ea typeface="Nunito Black"/>
                        <a:cs typeface="Nunito Black"/>
                        <a:sym typeface="Nunito Black"/>
                      </a:endParaRPr>
                    </a:p>
                  </a:txBody>
                  <a:tcPr marL="45725" marR="45725" marT="22875" marB="228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54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300">
                          <a:solidFill>
                            <a:srgbClr val="FFFFFF"/>
                          </a:solidFill>
                          <a:latin typeface="Nunito Black"/>
                          <a:ea typeface="Nunito Black"/>
                          <a:cs typeface="Nunito Black"/>
                          <a:sym typeface="Nunito Black"/>
                        </a:rPr>
                        <a:t>PREVENZIONE</a:t>
                      </a:r>
                      <a:endParaRPr sz="1000">
                        <a:latin typeface="Nunito Black"/>
                        <a:ea typeface="Nunito Black"/>
                        <a:cs typeface="Nunito Black"/>
                        <a:sym typeface="Nunito Black"/>
                      </a:endParaRPr>
                    </a:p>
                  </a:txBody>
                  <a:tcPr marL="45725" marR="45725" marT="22875" marB="228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300">
                          <a:latin typeface="Nunito Black"/>
                          <a:ea typeface="Nunito Black"/>
                          <a:cs typeface="Nunito Black"/>
                          <a:sym typeface="Nunito Black"/>
                        </a:rPr>
                        <a:t>ASSICURAZIONE</a:t>
                      </a:r>
                      <a:endParaRPr sz="1300">
                        <a:latin typeface="Nunito Black"/>
                        <a:ea typeface="Nunito Black"/>
                        <a:cs typeface="Nunito Black"/>
                        <a:sym typeface="Nunito Black"/>
                      </a:endParaRPr>
                    </a:p>
                  </a:txBody>
                  <a:tcPr marL="45725" marR="45725" marT="22875" marB="228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Furto da parte dei clienti che non restituiscono la merce</a:t>
                      </a:r>
                      <a:endParaRPr sz="10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45725" marR="45725" marT="22875" marB="22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Curanza e selezione della clientela</a:t>
                      </a:r>
                      <a:r>
                        <a:rPr lang="it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endParaRPr sz="10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45725" marR="45725" marT="22875" marB="22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Polizza assicurativa furto</a:t>
                      </a:r>
                      <a:endParaRPr sz="10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45725" marR="45725" marT="22875" marB="22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5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93" name="Google Shape;393;p40"/>
          <p:cNvGrpSpPr/>
          <p:nvPr/>
        </p:nvGrpSpPr>
        <p:grpSpPr>
          <a:xfrm rot="5400000">
            <a:off x="4628" y="2510435"/>
            <a:ext cx="197592" cy="206854"/>
            <a:chOff x="0" y="-38100"/>
            <a:chExt cx="812800" cy="850900"/>
          </a:xfrm>
        </p:grpSpPr>
        <p:sp>
          <p:nvSpPr>
            <p:cNvPr id="394" name="Google Shape;394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395" name="Google Shape;395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40"/>
          <p:cNvGrpSpPr/>
          <p:nvPr/>
        </p:nvGrpSpPr>
        <p:grpSpPr>
          <a:xfrm rot="5400000">
            <a:off x="8929553" y="2510435"/>
            <a:ext cx="197592" cy="206854"/>
            <a:chOff x="0" y="-38100"/>
            <a:chExt cx="812800" cy="850900"/>
          </a:xfrm>
        </p:grpSpPr>
        <p:sp>
          <p:nvSpPr>
            <p:cNvPr id="397" name="Google Shape;397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398" name="Google Shape;398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40"/>
          <p:cNvGrpSpPr/>
          <p:nvPr/>
        </p:nvGrpSpPr>
        <p:grpSpPr>
          <a:xfrm rot="5400000">
            <a:off x="4628" y="1713357"/>
            <a:ext cx="197592" cy="206854"/>
            <a:chOff x="0" y="-38100"/>
            <a:chExt cx="812800" cy="850900"/>
          </a:xfrm>
        </p:grpSpPr>
        <p:sp>
          <p:nvSpPr>
            <p:cNvPr id="400" name="Google Shape;400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</p:sp>
        <p:sp>
          <p:nvSpPr>
            <p:cNvPr id="401" name="Google Shape;401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40"/>
          <p:cNvGrpSpPr/>
          <p:nvPr/>
        </p:nvGrpSpPr>
        <p:grpSpPr>
          <a:xfrm rot="5400000">
            <a:off x="8929553" y="1713357"/>
            <a:ext cx="197592" cy="206854"/>
            <a:chOff x="0" y="-38100"/>
            <a:chExt cx="812800" cy="850900"/>
          </a:xfrm>
        </p:grpSpPr>
        <p:sp>
          <p:nvSpPr>
            <p:cNvPr id="403" name="Google Shape;403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</p:sp>
        <p:sp>
          <p:nvSpPr>
            <p:cNvPr id="404" name="Google Shape;404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40"/>
          <p:cNvGrpSpPr/>
          <p:nvPr/>
        </p:nvGrpSpPr>
        <p:grpSpPr>
          <a:xfrm rot="5400000">
            <a:off x="4628" y="3706052"/>
            <a:ext cx="197592" cy="206854"/>
            <a:chOff x="0" y="-38100"/>
            <a:chExt cx="812800" cy="850900"/>
          </a:xfrm>
        </p:grpSpPr>
        <p:sp>
          <p:nvSpPr>
            <p:cNvPr id="406" name="Google Shape;406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</p:sp>
        <p:sp>
          <p:nvSpPr>
            <p:cNvPr id="407" name="Google Shape;407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40"/>
          <p:cNvGrpSpPr/>
          <p:nvPr/>
        </p:nvGrpSpPr>
        <p:grpSpPr>
          <a:xfrm rot="5400000">
            <a:off x="8929553" y="3706052"/>
            <a:ext cx="197592" cy="206854"/>
            <a:chOff x="0" y="-38100"/>
            <a:chExt cx="812800" cy="850900"/>
          </a:xfrm>
        </p:grpSpPr>
        <p:sp>
          <p:nvSpPr>
            <p:cNvPr id="409" name="Google Shape;409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</p:sp>
        <p:sp>
          <p:nvSpPr>
            <p:cNvPr id="410" name="Google Shape;410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40"/>
          <p:cNvGrpSpPr/>
          <p:nvPr/>
        </p:nvGrpSpPr>
        <p:grpSpPr>
          <a:xfrm rot="5400000">
            <a:off x="4628" y="2908974"/>
            <a:ext cx="197592" cy="206854"/>
            <a:chOff x="0" y="-38100"/>
            <a:chExt cx="812800" cy="850900"/>
          </a:xfrm>
        </p:grpSpPr>
        <p:sp>
          <p:nvSpPr>
            <p:cNvPr id="412" name="Google Shape;412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</p:sp>
        <p:sp>
          <p:nvSpPr>
            <p:cNvPr id="413" name="Google Shape;413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40"/>
          <p:cNvGrpSpPr/>
          <p:nvPr/>
        </p:nvGrpSpPr>
        <p:grpSpPr>
          <a:xfrm rot="5400000">
            <a:off x="8929553" y="2908974"/>
            <a:ext cx="197592" cy="206854"/>
            <a:chOff x="0" y="-38100"/>
            <a:chExt cx="812800" cy="850900"/>
          </a:xfrm>
        </p:grpSpPr>
        <p:sp>
          <p:nvSpPr>
            <p:cNvPr id="415" name="Google Shape;415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</p:sp>
        <p:sp>
          <p:nvSpPr>
            <p:cNvPr id="416" name="Google Shape;416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40"/>
          <p:cNvGrpSpPr/>
          <p:nvPr/>
        </p:nvGrpSpPr>
        <p:grpSpPr>
          <a:xfrm rot="5400000">
            <a:off x="4628" y="2111896"/>
            <a:ext cx="197592" cy="206854"/>
            <a:chOff x="0" y="-38100"/>
            <a:chExt cx="812800" cy="850900"/>
          </a:xfrm>
        </p:grpSpPr>
        <p:sp>
          <p:nvSpPr>
            <p:cNvPr id="418" name="Google Shape;418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</p:sp>
        <p:sp>
          <p:nvSpPr>
            <p:cNvPr id="419" name="Google Shape;419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40"/>
          <p:cNvGrpSpPr/>
          <p:nvPr/>
        </p:nvGrpSpPr>
        <p:grpSpPr>
          <a:xfrm rot="5400000">
            <a:off x="8929553" y="2111896"/>
            <a:ext cx="197592" cy="206854"/>
            <a:chOff x="0" y="-38100"/>
            <a:chExt cx="812800" cy="850900"/>
          </a:xfrm>
        </p:grpSpPr>
        <p:sp>
          <p:nvSpPr>
            <p:cNvPr id="421" name="Google Shape;421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</p:sp>
        <p:sp>
          <p:nvSpPr>
            <p:cNvPr id="422" name="Google Shape;422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40"/>
          <p:cNvGrpSpPr/>
          <p:nvPr/>
        </p:nvGrpSpPr>
        <p:grpSpPr>
          <a:xfrm rot="5400000">
            <a:off x="4628" y="4104591"/>
            <a:ext cx="197592" cy="206854"/>
            <a:chOff x="0" y="-38100"/>
            <a:chExt cx="812800" cy="850900"/>
          </a:xfrm>
        </p:grpSpPr>
        <p:sp>
          <p:nvSpPr>
            <p:cNvPr id="424" name="Google Shape;424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</p:sp>
        <p:sp>
          <p:nvSpPr>
            <p:cNvPr id="425" name="Google Shape;425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40"/>
          <p:cNvGrpSpPr/>
          <p:nvPr/>
        </p:nvGrpSpPr>
        <p:grpSpPr>
          <a:xfrm rot="5400000">
            <a:off x="8929553" y="4104591"/>
            <a:ext cx="197592" cy="206854"/>
            <a:chOff x="0" y="-38100"/>
            <a:chExt cx="812800" cy="850900"/>
          </a:xfrm>
        </p:grpSpPr>
        <p:sp>
          <p:nvSpPr>
            <p:cNvPr id="427" name="Google Shape;427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</p:sp>
        <p:sp>
          <p:nvSpPr>
            <p:cNvPr id="428" name="Google Shape;428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40"/>
          <p:cNvGrpSpPr/>
          <p:nvPr/>
        </p:nvGrpSpPr>
        <p:grpSpPr>
          <a:xfrm rot="5400000">
            <a:off x="4628" y="3307513"/>
            <a:ext cx="197592" cy="206854"/>
            <a:chOff x="0" y="-38100"/>
            <a:chExt cx="812800" cy="850900"/>
          </a:xfrm>
        </p:grpSpPr>
        <p:sp>
          <p:nvSpPr>
            <p:cNvPr id="430" name="Google Shape;430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D9B9B"/>
            </a:solidFill>
            <a:ln>
              <a:noFill/>
            </a:ln>
          </p:spPr>
        </p:sp>
        <p:sp>
          <p:nvSpPr>
            <p:cNvPr id="431" name="Google Shape;431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40"/>
          <p:cNvGrpSpPr/>
          <p:nvPr/>
        </p:nvGrpSpPr>
        <p:grpSpPr>
          <a:xfrm rot="5400000">
            <a:off x="8929553" y="3307513"/>
            <a:ext cx="197592" cy="206854"/>
            <a:chOff x="0" y="-38100"/>
            <a:chExt cx="812800" cy="850900"/>
          </a:xfrm>
        </p:grpSpPr>
        <p:sp>
          <p:nvSpPr>
            <p:cNvPr id="433" name="Google Shape;433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D9B9B"/>
            </a:solidFill>
            <a:ln>
              <a:noFill/>
            </a:ln>
          </p:spPr>
        </p:sp>
        <p:sp>
          <p:nvSpPr>
            <p:cNvPr id="434" name="Google Shape;434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40"/>
          <p:cNvGrpSpPr/>
          <p:nvPr/>
        </p:nvGrpSpPr>
        <p:grpSpPr>
          <a:xfrm rot="5400000">
            <a:off x="4628" y="4503130"/>
            <a:ext cx="197592" cy="206854"/>
            <a:chOff x="0" y="-38100"/>
            <a:chExt cx="812800" cy="850900"/>
          </a:xfrm>
        </p:grpSpPr>
        <p:sp>
          <p:nvSpPr>
            <p:cNvPr id="436" name="Google Shape;436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37" name="Google Shape;437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40"/>
          <p:cNvGrpSpPr/>
          <p:nvPr/>
        </p:nvGrpSpPr>
        <p:grpSpPr>
          <a:xfrm rot="5400000">
            <a:off x="8929553" y="4503130"/>
            <a:ext cx="197592" cy="206854"/>
            <a:chOff x="0" y="-38100"/>
            <a:chExt cx="812800" cy="850900"/>
          </a:xfrm>
        </p:grpSpPr>
        <p:sp>
          <p:nvSpPr>
            <p:cNvPr id="439" name="Google Shape;439;p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40" name="Google Shape;440;p4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441" name="Google Shape;441;p40"/>
          <p:cNvGraphicFramePr/>
          <p:nvPr/>
        </p:nvGraphicFramePr>
        <p:xfrm>
          <a:off x="497028" y="2116529"/>
          <a:ext cx="8137725" cy="713775"/>
        </p:xfrm>
        <a:graphic>
          <a:graphicData uri="http://schemas.openxmlformats.org/drawingml/2006/table">
            <a:tbl>
              <a:tblPr>
                <a:noFill/>
                <a:tableStyleId>{25410006-73C9-462C-AC1D-DDD1A0A1F246}</a:tableStyleId>
              </a:tblPr>
              <a:tblGrid>
                <a:gridCol w="271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10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Disservizi delle funzionalità online</a:t>
                      </a:r>
                      <a:r>
                        <a:rPr lang="it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endParaRPr sz="7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45725" marR="45725" marT="22875" marB="22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545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10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 b="1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Ingaggiare ottimi tecnici e ingegneri</a:t>
                      </a:r>
                      <a:endParaRPr sz="700" b="1" u="sng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45725" marR="45725" marT="22875" marB="22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rgbClr val="FFFFFF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.</a:t>
                      </a:r>
                      <a:r>
                        <a:rPr lang="it" sz="11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Cyber risk</a:t>
                      </a:r>
                      <a:endParaRPr sz="1100" b="1"/>
                    </a:p>
                  </a:txBody>
                  <a:tcPr marL="45725" marR="45725" marT="22875" marB="22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2" name="Google Shape;442;p40"/>
          <p:cNvGraphicFramePr/>
          <p:nvPr/>
        </p:nvGraphicFramePr>
        <p:xfrm>
          <a:off x="497028" y="2830304"/>
          <a:ext cx="8137725" cy="679425"/>
        </p:xfrm>
        <a:graphic>
          <a:graphicData uri="http://schemas.openxmlformats.org/drawingml/2006/table">
            <a:tbl>
              <a:tblPr>
                <a:noFill/>
                <a:tableStyleId>{25410006-73C9-462C-AC1D-DDD1A0A1F246}</a:tableStyleId>
              </a:tblPr>
              <a:tblGrid>
                <a:gridCol w="271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>
                          <a:solidFill>
                            <a:srgbClr val="FFFFFF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.</a:t>
                      </a:r>
                      <a:endParaRPr sz="1000">
                        <a:solidFill>
                          <a:srgbClr val="FFFFFF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Inadempienze varie dei clienti e fornitori</a:t>
                      </a:r>
                      <a:r>
                        <a:rPr lang="it" sz="1200" b="1">
                          <a:solidFill>
                            <a:schemeClr val="dk1"/>
                          </a:solidFill>
                        </a:rPr>
                        <a:t> </a:t>
                      </a:r>
                      <a:endParaRPr sz="1200" b="1"/>
                    </a:p>
                  </a:txBody>
                  <a:tcPr marL="45725" marR="45725" marT="22875" marB="22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Instaurare legami profondi e di fiducia </a:t>
                      </a:r>
                      <a:endParaRPr sz="10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45725" marR="45725" marT="22875" marB="22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.</a:t>
                      </a:r>
                      <a:r>
                        <a:rPr lang="it" sz="10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Tutela legale </a:t>
                      </a:r>
                      <a:endParaRPr sz="10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45725" marR="45725" marT="22875" marB="22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5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3" name="Google Shape;443;p40"/>
          <p:cNvGraphicFramePr/>
          <p:nvPr>
            <p:extLst>
              <p:ext uri="{D42A27DB-BD31-4B8C-83A1-F6EECF244321}">
                <p14:modId xmlns:p14="http://schemas.microsoft.com/office/powerpoint/2010/main" val="1954998867"/>
              </p:ext>
            </p:extLst>
          </p:nvPr>
        </p:nvGraphicFramePr>
        <p:xfrm>
          <a:off x="497028" y="3509729"/>
          <a:ext cx="8137725" cy="652400"/>
        </p:xfrm>
        <a:graphic>
          <a:graphicData uri="http://schemas.openxmlformats.org/drawingml/2006/table">
            <a:tbl>
              <a:tblPr>
                <a:noFill/>
                <a:tableStyleId>{25410006-73C9-462C-AC1D-DDD1A0A1F246}</a:tableStyleId>
              </a:tblPr>
              <a:tblGrid>
                <a:gridCol w="271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Prodotti rovinati con il tempo </a:t>
                      </a:r>
                      <a:endParaRPr sz="10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45725" marR="45725" marT="22875" marB="22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545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1000" b="1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000" b="1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Cauzioni sulla merce in prestito </a:t>
                      </a:r>
                      <a:endParaRPr sz="1000" b="1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45725" marR="45725" marT="22875" marB="22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Assicurazione sui beni (Contratti di Manutenzione)</a:t>
                      </a:r>
                      <a:endParaRPr sz="1000" b="1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45725" marR="45725" marT="22875" marB="22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41"/>
          <p:cNvPicPr preferRelativeResize="0"/>
          <p:nvPr/>
        </p:nvPicPr>
        <p:blipFill rotWithShape="1">
          <a:blip r:embed="rId3">
            <a:alphaModFix/>
          </a:blip>
          <a:srcRect l="10857" r="10864"/>
          <a:stretch/>
        </p:blipFill>
        <p:spPr>
          <a:xfrm>
            <a:off x="3733800" y="0"/>
            <a:ext cx="268253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1"/>
          <p:cNvPicPr preferRelativeResize="0"/>
          <p:nvPr/>
        </p:nvPicPr>
        <p:blipFill rotWithShape="1">
          <a:blip r:embed="rId4">
            <a:alphaModFix/>
          </a:blip>
          <a:srcRect t="18319" b="18313"/>
          <a:stretch/>
        </p:blipFill>
        <p:spPr>
          <a:xfrm>
            <a:off x="6461462" y="0"/>
            <a:ext cx="2682539" cy="255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1"/>
          <p:cNvPicPr preferRelativeResize="0"/>
          <p:nvPr/>
        </p:nvPicPr>
        <p:blipFill rotWithShape="1">
          <a:blip r:embed="rId5">
            <a:alphaModFix/>
          </a:blip>
          <a:srcRect t="18319" b="18313"/>
          <a:stretch/>
        </p:blipFill>
        <p:spPr>
          <a:xfrm>
            <a:off x="6461462" y="2592249"/>
            <a:ext cx="2682539" cy="25512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1" name="Google Shape;451;p41"/>
          <p:cNvGrpSpPr/>
          <p:nvPr/>
        </p:nvGrpSpPr>
        <p:grpSpPr>
          <a:xfrm>
            <a:off x="514350" y="-15136"/>
            <a:ext cx="2190297" cy="206864"/>
            <a:chOff x="0" y="-24700"/>
            <a:chExt cx="5840792" cy="551638"/>
          </a:xfrm>
        </p:grpSpPr>
        <p:grpSp>
          <p:nvGrpSpPr>
            <p:cNvPr id="452" name="Google Shape;452;p41"/>
            <p:cNvGrpSpPr/>
            <p:nvPr/>
          </p:nvGrpSpPr>
          <p:grpSpPr>
            <a:xfrm>
              <a:off x="2125542" y="-24700"/>
              <a:ext cx="526938" cy="551638"/>
              <a:chOff x="0" y="-38100"/>
              <a:chExt cx="812800" cy="850900"/>
            </a:xfrm>
          </p:grpSpPr>
          <p:sp>
            <p:nvSpPr>
              <p:cNvPr id="453" name="Google Shape;453;p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CF7FF"/>
              </a:solidFill>
              <a:ln>
                <a:noFill/>
              </a:ln>
            </p:spPr>
          </p:sp>
          <p:sp>
            <p:nvSpPr>
              <p:cNvPr id="454" name="Google Shape;454;p41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" name="Google Shape;455;p41"/>
            <p:cNvGrpSpPr/>
            <p:nvPr/>
          </p:nvGrpSpPr>
          <p:grpSpPr>
            <a:xfrm>
              <a:off x="0" y="-24700"/>
              <a:ext cx="526938" cy="551638"/>
              <a:chOff x="0" y="-38100"/>
              <a:chExt cx="812800" cy="850900"/>
            </a:xfrm>
          </p:grpSpPr>
          <p:sp>
            <p:nvSpPr>
              <p:cNvPr id="456" name="Google Shape;456;p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5B1C6"/>
              </a:solidFill>
              <a:ln>
                <a:noFill/>
              </a:ln>
            </p:spPr>
          </p:sp>
          <p:sp>
            <p:nvSpPr>
              <p:cNvPr id="457" name="Google Shape;457;p41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41"/>
            <p:cNvGrpSpPr/>
            <p:nvPr/>
          </p:nvGrpSpPr>
          <p:grpSpPr>
            <a:xfrm>
              <a:off x="5313854" y="-24700"/>
              <a:ext cx="526938" cy="551638"/>
              <a:chOff x="0" y="-38100"/>
              <a:chExt cx="812800" cy="850900"/>
            </a:xfrm>
          </p:grpSpPr>
          <p:sp>
            <p:nvSpPr>
              <p:cNvPr id="459" name="Google Shape;459;p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A874D"/>
              </a:solidFill>
              <a:ln>
                <a:noFill/>
              </a:ln>
            </p:spPr>
          </p:sp>
          <p:sp>
            <p:nvSpPr>
              <p:cNvPr id="460" name="Google Shape;460;p41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1" name="Google Shape;461;p41"/>
            <p:cNvGrpSpPr/>
            <p:nvPr/>
          </p:nvGrpSpPr>
          <p:grpSpPr>
            <a:xfrm>
              <a:off x="3188313" y="-24700"/>
              <a:ext cx="526938" cy="551638"/>
              <a:chOff x="0" y="-38100"/>
              <a:chExt cx="812800" cy="850900"/>
            </a:xfrm>
          </p:grpSpPr>
          <p:sp>
            <p:nvSpPr>
              <p:cNvPr id="462" name="Google Shape;462;p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AC8"/>
              </a:solidFill>
              <a:ln>
                <a:noFill/>
              </a:ln>
            </p:spPr>
          </p:sp>
          <p:sp>
            <p:nvSpPr>
              <p:cNvPr id="463" name="Google Shape;463;p41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4" name="Google Shape;464;p41"/>
            <p:cNvGrpSpPr/>
            <p:nvPr/>
          </p:nvGrpSpPr>
          <p:grpSpPr>
            <a:xfrm>
              <a:off x="1062771" y="-24700"/>
              <a:ext cx="526938" cy="551638"/>
              <a:chOff x="0" y="-38100"/>
              <a:chExt cx="812800" cy="850900"/>
            </a:xfrm>
          </p:grpSpPr>
          <p:sp>
            <p:nvSpPr>
              <p:cNvPr id="465" name="Google Shape;465;p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B4C9D9"/>
              </a:solidFill>
              <a:ln>
                <a:noFill/>
              </a:ln>
            </p:spPr>
          </p:sp>
          <p:sp>
            <p:nvSpPr>
              <p:cNvPr id="466" name="Google Shape;466;p41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7" name="Google Shape;467;p41"/>
            <p:cNvGrpSpPr/>
            <p:nvPr/>
          </p:nvGrpSpPr>
          <p:grpSpPr>
            <a:xfrm>
              <a:off x="4251083" y="-24700"/>
              <a:ext cx="526938" cy="551638"/>
              <a:chOff x="0" y="-38100"/>
              <a:chExt cx="812800" cy="850900"/>
            </a:xfrm>
          </p:grpSpPr>
          <p:sp>
            <p:nvSpPr>
              <p:cNvPr id="468" name="Google Shape;468;p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C9A79"/>
              </a:solidFill>
              <a:ln>
                <a:noFill/>
              </a:ln>
            </p:spPr>
          </p:sp>
          <p:sp>
            <p:nvSpPr>
              <p:cNvPr id="469" name="Google Shape;469;p41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0" name="Google Shape;470;p41"/>
          <p:cNvGrpSpPr/>
          <p:nvPr/>
        </p:nvGrpSpPr>
        <p:grpSpPr>
          <a:xfrm>
            <a:off x="514350" y="4944160"/>
            <a:ext cx="2190297" cy="206864"/>
            <a:chOff x="0" y="-24700"/>
            <a:chExt cx="5840792" cy="551638"/>
          </a:xfrm>
        </p:grpSpPr>
        <p:grpSp>
          <p:nvGrpSpPr>
            <p:cNvPr id="471" name="Google Shape;471;p41"/>
            <p:cNvGrpSpPr/>
            <p:nvPr/>
          </p:nvGrpSpPr>
          <p:grpSpPr>
            <a:xfrm>
              <a:off x="2125542" y="-24700"/>
              <a:ext cx="526938" cy="551638"/>
              <a:chOff x="0" y="-38100"/>
              <a:chExt cx="812800" cy="850900"/>
            </a:xfrm>
          </p:grpSpPr>
          <p:sp>
            <p:nvSpPr>
              <p:cNvPr id="472" name="Google Shape;472;p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CF7FF"/>
              </a:solidFill>
              <a:ln>
                <a:noFill/>
              </a:ln>
            </p:spPr>
          </p:sp>
          <p:sp>
            <p:nvSpPr>
              <p:cNvPr id="473" name="Google Shape;473;p41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4" name="Google Shape;474;p41"/>
            <p:cNvGrpSpPr/>
            <p:nvPr/>
          </p:nvGrpSpPr>
          <p:grpSpPr>
            <a:xfrm>
              <a:off x="0" y="-24700"/>
              <a:ext cx="526938" cy="551638"/>
              <a:chOff x="0" y="-38100"/>
              <a:chExt cx="812800" cy="850900"/>
            </a:xfrm>
          </p:grpSpPr>
          <p:sp>
            <p:nvSpPr>
              <p:cNvPr id="475" name="Google Shape;475;p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5B1C6"/>
              </a:solidFill>
              <a:ln>
                <a:noFill/>
              </a:ln>
            </p:spPr>
          </p:sp>
          <p:sp>
            <p:nvSpPr>
              <p:cNvPr id="476" name="Google Shape;476;p41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7" name="Google Shape;477;p41"/>
            <p:cNvGrpSpPr/>
            <p:nvPr/>
          </p:nvGrpSpPr>
          <p:grpSpPr>
            <a:xfrm>
              <a:off x="5313854" y="-24700"/>
              <a:ext cx="526938" cy="551638"/>
              <a:chOff x="0" y="-38100"/>
              <a:chExt cx="812800" cy="850900"/>
            </a:xfrm>
          </p:grpSpPr>
          <p:sp>
            <p:nvSpPr>
              <p:cNvPr id="478" name="Google Shape;478;p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A874D"/>
              </a:solidFill>
              <a:ln>
                <a:noFill/>
              </a:ln>
            </p:spPr>
          </p:sp>
          <p:sp>
            <p:nvSpPr>
              <p:cNvPr id="479" name="Google Shape;479;p41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" name="Google Shape;480;p41"/>
            <p:cNvGrpSpPr/>
            <p:nvPr/>
          </p:nvGrpSpPr>
          <p:grpSpPr>
            <a:xfrm>
              <a:off x="3188313" y="-24700"/>
              <a:ext cx="526938" cy="551638"/>
              <a:chOff x="0" y="-38100"/>
              <a:chExt cx="812800" cy="850900"/>
            </a:xfrm>
          </p:grpSpPr>
          <p:sp>
            <p:nvSpPr>
              <p:cNvPr id="481" name="Google Shape;481;p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AC8"/>
              </a:solidFill>
              <a:ln>
                <a:noFill/>
              </a:ln>
            </p:spPr>
          </p:sp>
          <p:sp>
            <p:nvSpPr>
              <p:cNvPr id="482" name="Google Shape;482;p41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3" name="Google Shape;483;p41"/>
            <p:cNvGrpSpPr/>
            <p:nvPr/>
          </p:nvGrpSpPr>
          <p:grpSpPr>
            <a:xfrm>
              <a:off x="1062771" y="-24700"/>
              <a:ext cx="526938" cy="551638"/>
              <a:chOff x="0" y="-38100"/>
              <a:chExt cx="812800" cy="850900"/>
            </a:xfrm>
          </p:grpSpPr>
          <p:sp>
            <p:nvSpPr>
              <p:cNvPr id="484" name="Google Shape;484;p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B4C9D9"/>
              </a:solidFill>
              <a:ln>
                <a:noFill/>
              </a:ln>
            </p:spPr>
          </p:sp>
          <p:sp>
            <p:nvSpPr>
              <p:cNvPr id="485" name="Google Shape;485;p41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" name="Google Shape;486;p41"/>
            <p:cNvGrpSpPr/>
            <p:nvPr/>
          </p:nvGrpSpPr>
          <p:grpSpPr>
            <a:xfrm>
              <a:off x="4251083" y="-24700"/>
              <a:ext cx="526938" cy="551638"/>
              <a:chOff x="0" y="-38100"/>
              <a:chExt cx="812800" cy="850900"/>
            </a:xfrm>
          </p:grpSpPr>
          <p:sp>
            <p:nvSpPr>
              <p:cNvPr id="487" name="Google Shape;487;p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C9A79"/>
              </a:solidFill>
              <a:ln>
                <a:noFill/>
              </a:ln>
            </p:spPr>
          </p:sp>
          <p:sp>
            <p:nvSpPr>
              <p:cNvPr id="488" name="Google Shape;488;p41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9" name="Google Shape;489;p41"/>
          <p:cNvSpPr txBox="1"/>
          <p:nvPr/>
        </p:nvSpPr>
        <p:spPr>
          <a:xfrm>
            <a:off x="354750" y="1044775"/>
            <a:ext cx="29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Evento Dannoso</a:t>
            </a:r>
            <a:endParaRPr sz="700" b="1">
              <a:solidFill>
                <a:schemeClr val="dk1"/>
              </a:solidFill>
            </a:endParaRPr>
          </a:p>
        </p:txBody>
      </p:sp>
      <p:sp>
        <p:nvSpPr>
          <p:cNvPr id="490" name="Google Shape;490;p41"/>
          <p:cNvSpPr txBox="1"/>
          <p:nvPr/>
        </p:nvSpPr>
        <p:spPr>
          <a:xfrm>
            <a:off x="434550" y="1506478"/>
            <a:ext cx="2781300" cy="27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0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0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it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Uno degli imprevisti più probabili per la nostra società è quello di ricevere la restituzione di capi troppo usati, eccessivamente rovinati oppure per motivi o cause accidentali irrecuperabili e di conseguenza andare a fornire alla scadenza del mese un altro cliente del capo rovinato o perduto.</a:t>
            </a:r>
            <a:endParaRPr sz="11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it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Essendo che il capo di abbigliamento può essere tenuto per minimo un mese o più,gli incidenti più comuni sono le macchie sui vestiti che il cliente non è riuscito a levare,alcuni capi potrebbero scolorirsi per uno sbagliato lavaggio e nei casi più estremi come la recisione dei capi o addirittura di furti, essendo comunque abbigliamenti di lusso.</a:t>
            </a:r>
            <a:endParaRPr sz="11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just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8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8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42"/>
          <p:cNvGrpSpPr/>
          <p:nvPr/>
        </p:nvGrpSpPr>
        <p:grpSpPr>
          <a:xfrm>
            <a:off x="389538" y="641075"/>
            <a:ext cx="2901924" cy="1219504"/>
            <a:chOff x="0" y="-28576"/>
            <a:chExt cx="5710200" cy="2369349"/>
          </a:xfrm>
        </p:grpSpPr>
        <p:sp>
          <p:nvSpPr>
            <p:cNvPr id="496" name="Google Shape;496;p42"/>
            <p:cNvSpPr txBox="1"/>
            <p:nvPr/>
          </p:nvSpPr>
          <p:spPr>
            <a:xfrm>
              <a:off x="0" y="844073"/>
              <a:ext cx="5710200" cy="149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it" sz="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Si dovranno rimborsare i costi per l’inconveniente, elargendo dei buoni per prendere dei nuovi capi oppure restituendo i punti spesi.</a:t>
              </a:r>
              <a:endParaRPr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rtl="0">
                <a:lnSpc>
                  <a:spcPct val="14002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7" name="Google Shape;497;p42"/>
            <p:cNvSpPr txBox="1"/>
            <p:nvPr/>
          </p:nvSpPr>
          <p:spPr>
            <a:xfrm>
              <a:off x="0" y="-28576"/>
              <a:ext cx="5710200" cy="3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b="1">
                  <a:solidFill>
                    <a:srgbClr val="17161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Perdita economica</a:t>
              </a:r>
              <a:endParaRPr sz="1200" b="1"/>
            </a:p>
          </p:txBody>
        </p:sp>
      </p:grpSp>
      <p:sp>
        <p:nvSpPr>
          <p:cNvPr id="498" name="Google Shape;498;p42"/>
          <p:cNvSpPr txBox="1"/>
          <p:nvPr/>
        </p:nvSpPr>
        <p:spPr>
          <a:xfrm>
            <a:off x="5887945" y="317983"/>
            <a:ext cx="2778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171616"/>
                </a:solidFill>
                <a:latin typeface="Nunito Sans"/>
                <a:ea typeface="Nunito Sans"/>
                <a:cs typeface="Nunito Sans"/>
                <a:sym typeface="Nunito Sans"/>
              </a:rPr>
              <a:t>DANNI INDIRETTI</a:t>
            </a:r>
            <a:endParaRPr sz="1600"/>
          </a:p>
        </p:txBody>
      </p:sp>
      <p:grpSp>
        <p:nvGrpSpPr>
          <p:cNvPr id="499" name="Google Shape;499;p42"/>
          <p:cNvGrpSpPr/>
          <p:nvPr/>
        </p:nvGrpSpPr>
        <p:grpSpPr>
          <a:xfrm>
            <a:off x="5938200" y="641075"/>
            <a:ext cx="2778832" cy="1662466"/>
            <a:chOff x="-8" y="-28549"/>
            <a:chExt cx="5371800" cy="3740922"/>
          </a:xfrm>
        </p:grpSpPr>
        <p:sp>
          <p:nvSpPr>
            <p:cNvPr id="500" name="Google Shape;500;p42"/>
            <p:cNvSpPr txBox="1"/>
            <p:nvPr/>
          </p:nvSpPr>
          <p:spPr>
            <a:xfrm>
              <a:off x="0" y="844073"/>
              <a:ext cx="5177700" cy="28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1" indent="0" algn="ctr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900">
                  <a:solidFill>
                    <a:schemeClr val="dk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Sicuramente ricevere un capo rovinato o non riceverlo proprio non è molto piacevole  da parte di un cliente, questo potrebbe portare esso a fare della cattiva pubblicità non invogliando altre persone ad usufruire del nostro servizio. </a:t>
              </a:r>
              <a:endParaRPr sz="9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  <a:p>
              <a:pPr marL="0" marR="0" lvl="1" indent="0" algn="l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  <a:p>
              <a:pPr marL="0" marR="0" lvl="1" indent="0" algn="l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1" name="Google Shape;501;p42"/>
            <p:cNvSpPr txBox="1"/>
            <p:nvPr/>
          </p:nvSpPr>
          <p:spPr>
            <a:xfrm>
              <a:off x="-8" y="-28549"/>
              <a:ext cx="53718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b="1">
                  <a:solidFill>
                    <a:srgbClr val="17161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Perdita della reputazione</a:t>
              </a:r>
              <a:endParaRPr sz="1200" b="1"/>
            </a:p>
          </p:txBody>
        </p:sp>
      </p:grpSp>
      <p:pic>
        <p:nvPicPr>
          <p:cNvPr id="502" name="Google Shape;502;p42"/>
          <p:cNvPicPr preferRelativeResize="0"/>
          <p:nvPr/>
        </p:nvPicPr>
        <p:blipFill rotWithShape="1">
          <a:blip r:embed="rId3">
            <a:alphaModFix/>
          </a:blip>
          <a:srcRect l="1371" r="1380"/>
          <a:stretch/>
        </p:blipFill>
        <p:spPr>
          <a:xfrm>
            <a:off x="501299" y="2940046"/>
            <a:ext cx="2678393" cy="183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2"/>
          <p:cNvPicPr preferRelativeResize="0"/>
          <p:nvPr/>
        </p:nvPicPr>
        <p:blipFill rotWithShape="1">
          <a:blip r:embed="rId4">
            <a:alphaModFix/>
          </a:blip>
          <a:srcRect l="1314" r="1314"/>
          <a:stretch/>
        </p:blipFill>
        <p:spPr>
          <a:xfrm>
            <a:off x="3219753" y="2940046"/>
            <a:ext cx="2678394" cy="183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42"/>
          <p:cNvPicPr preferRelativeResize="0"/>
          <p:nvPr/>
        </p:nvPicPr>
        <p:blipFill rotWithShape="1">
          <a:blip r:embed="rId5">
            <a:alphaModFix/>
          </a:blip>
          <a:srcRect l="1314" r="1314"/>
          <a:stretch/>
        </p:blipFill>
        <p:spPr>
          <a:xfrm>
            <a:off x="5938207" y="2940046"/>
            <a:ext cx="2678392" cy="18360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5" name="Google Shape;505;p42"/>
          <p:cNvGrpSpPr/>
          <p:nvPr/>
        </p:nvGrpSpPr>
        <p:grpSpPr>
          <a:xfrm>
            <a:off x="8932743" y="2917505"/>
            <a:ext cx="221160" cy="1858626"/>
            <a:chOff x="13" y="0"/>
            <a:chExt cx="589759" cy="4956336"/>
          </a:xfrm>
        </p:grpSpPr>
        <p:grpSp>
          <p:nvGrpSpPr>
            <p:cNvPr id="506" name="Google Shape;506;p42"/>
            <p:cNvGrpSpPr/>
            <p:nvPr/>
          </p:nvGrpSpPr>
          <p:grpSpPr>
            <a:xfrm rot="5400000">
              <a:off x="13217" y="-13204"/>
              <a:ext cx="563352" cy="589759"/>
              <a:chOff x="0" y="-38100"/>
              <a:chExt cx="812800" cy="850900"/>
            </a:xfrm>
          </p:grpSpPr>
          <p:sp>
            <p:nvSpPr>
              <p:cNvPr id="507" name="Google Shape;507;p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5D0D1"/>
              </a:solidFill>
              <a:ln>
                <a:noFill/>
              </a:ln>
            </p:spPr>
          </p:sp>
          <p:sp>
            <p:nvSpPr>
              <p:cNvPr id="508" name="Google Shape;508;p4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150" tIns="27150" rIns="27150" bIns="2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6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" name="Google Shape;509;p42"/>
            <p:cNvGrpSpPr/>
            <p:nvPr/>
          </p:nvGrpSpPr>
          <p:grpSpPr>
            <a:xfrm rot="5400000">
              <a:off x="13217" y="3281534"/>
              <a:ext cx="563352" cy="589759"/>
              <a:chOff x="0" y="-38100"/>
              <a:chExt cx="812800" cy="850900"/>
            </a:xfrm>
          </p:grpSpPr>
          <p:sp>
            <p:nvSpPr>
              <p:cNvPr id="510" name="Google Shape;510;p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26A4B"/>
              </a:solidFill>
              <a:ln>
                <a:noFill/>
              </a:ln>
            </p:spPr>
          </p:sp>
          <p:sp>
            <p:nvSpPr>
              <p:cNvPr id="511" name="Google Shape;511;p4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150" tIns="27150" rIns="27150" bIns="2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6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2" name="Google Shape;512;p42"/>
            <p:cNvGrpSpPr/>
            <p:nvPr/>
          </p:nvGrpSpPr>
          <p:grpSpPr>
            <a:xfrm rot="5400000">
              <a:off x="13217" y="1085042"/>
              <a:ext cx="563352" cy="589759"/>
              <a:chOff x="0" y="-38100"/>
              <a:chExt cx="812800" cy="850900"/>
            </a:xfrm>
          </p:grpSpPr>
          <p:sp>
            <p:nvSpPr>
              <p:cNvPr id="513" name="Google Shape;513;p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DBFB3"/>
              </a:solidFill>
              <a:ln>
                <a:noFill/>
              </a:ln>
            </p:spPr>
          </p:sp>
          <p:sp>
            <p:nvSpPr>
              <p:cNvPr id="514" name="Google Shape;514;p4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150" tIns="27150" rIns="27150" bIns="2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6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42"/>
            <p:cNvGrpSpPr/>
            <p:nvPr/>
          </p:nvGrpSpPr>
          <p:grpSpPr>
            <a:xfrm rot="5400000">
              <a:off x="13217" y="4379780"/>
              <a:ext cx="563352" cy="589759"/>
              <a:chOff x="0" y="-38100"/>
              <a:chExt cx="812800" cy="850900"/>
            </a:xfrm>
          </p:grpSpPr>
          <p:sp>
            <p:nvSpPr>
              <p:cNvPr id="516" name="Google Shape;516;p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A4F30"/>
              </a:solidFill>
              <a:ln>
                <a:noFill/>
              </a:ln>
            </p:spPr>
          </p:sp>
          <p:sp>
            <p:nvSpPr>
              <p:cNvPr id="517" name="Google Shape;517;p4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150" tIns="27150" rIns="27150" bIns="2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6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8" name="Google Shape;518;p42"/>
            <p:cNvGrpSpPr/>
            <p:nvPr/>
          </p:nvGrpSpPr>
          <p:grpSpPr>
            <a:xfrm rot="5400000">
              <a:off x="13217" y="2183288"/>
              <a:ext cx="563352" cy="589759"/>
              <a:chOff x="0" y="-38100"/>
              <a:chExt cx="812800" cy="850900"/>
            </a:xfrm>
          </p:grpSpPr>
          <p:sp>
            <p:nvSpPr>
              <p:cNvPr id="519" name="Google Shape;519;p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B4A190"/>
              </a:solidFill>
              <a:ln>
                <a:noFill/>
              </a:ln>
            </p:spPr>
          </p:sp>
          <p:sp>
            <p:nvSpPr>
              <p:cNvPr id="520" name="Google Shape;520;p4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150" tIns="27150" rIns="27150" bIns="2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6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1" name="Google Shape;521;p42"/>
          <p:cNvSpPr txBox="1"/>
          <p:nvPr/>
        </p:nvSpPr>
        <p:spPr>
          <a:xfrm>
            <a:off x="726897" y="317975"/>
            <a:ext cx="2227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171616"/>
                </a:solidFill>
                <a:latin typeface="Nunito Sans"/>
                <a:ea typeface="Nunito Sans"/>
                <a:cs typeface="Nunito Sans"/>
                <a:sym typeface="Nunito Sans"/>
              </a:rPr>
              <a:t>DANNI DIRETTI</a:t>
            </a:r>
            <a:endParaRPr sz="1300" b="1"/>
          </a:p>
        </p:txBody>
      </p:sp>
      <p:sp>
        <p:nvSpPr>
          <p:cNvPr id="522" name="Google Shape;522;p42"/>
          <p:cNvSpPr txBox="1"/>
          <p:nvPr/>
        </p:nvSpPr>
        <p:spPr>
          <a:xfrm>
            <a:off x="3462600" y="1703375"/>
            <a:ext cx="21927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latin typeface="Nunito Sans"/>
                <a:ea typeface="Nunito Sans"/>
                <a:cs typeface="Nunito Sans"/>
                <a:sym typeface="Nunito Sans"/>
              </a:rPr>
              <a:t>MISURE DI PREVENZIONE</a:t>
            </a:r>
            <a:endParaRPr sz="1200" b="1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285750" algn="ctr" rtl="0"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●"/>
            </a:pPr>
            <a:r>
              <a:rPr lang="it" sz="900">
                <a:latin typeface="Nunito Light"/>
                <a:ea typeface="Nunito Light"/>
                <a:cs typeface="Nunito Light"/>
                <a:sym typeface="Nunito Light"/>
              </a:rPr>
              <a:t>Attenzione alla consegna del capo</a:t>
            </a:r>
            <a:endParaRPr sz="90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285750" algn="ctr" rtl="0"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●"/>
            </a:pPr>
            <a:r>
              <a:rPr lang="it" sz="900">
                <a:latin typeface="Nunito Light"/>
                <a:ea typeface="Nunito Light"/>
                <a:cs typeface="Nunito Light"/>
                <a:sym typeface="Nunito Light"/>
              </a:rPr>
              <a:t>Affidarsi soprattutto ai clienti fidati</a:t>
            </a:r>
            <a:endParaRPr sz="90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523" name="Google Shape;523;p42"/>
          <p:cNvSpPr txBox="1"/>
          <p:nvPr/>
        </p:nvSpPr>
        <p:spPr>
          <a:xfrm>
            <a:off x="3390750" y="317963"/>
            <a:ext cx="2336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latin typeface="Nunito Sans"/>
                <a:ea typeface="Nunito Sans"/>
                <a:cs typeface="Nunito Sans"/>
                <a:sym typeface="Nunito Sans"/>
              </a:rPr>
              <a:t>PROTEZIONE ASSICURATIVA</a:t>
            </a:r>
            <a:endParaRPr sz="1200" b="1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●"/>
            </a:pPr>
            <a:r>
              <a:rPr lang="it" sz="900">
                <a:latin typeface="Nunito Light"/>
                <a:ea typeface="Nunito Light"/>
                <a:cs typeface="Nunito Light"/>
                <a:sym typeface="Nunito Light"/>
              </a:rPr>
              <a:t>Assicurazione per danneggiamenti sui capi d’abbigliamento</a:t>
            </a:r>
            <a:endParaRPr sz="90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●"/>
            </a:pPr>
            <a:r>
              <a:rPr lang="it" sz="900">
                <a:latin typeface="Nunito Light"/>
                <a:ea typeface="Nunito Light"/>
                <a:cs typeface="Nunito Light"/>
                <a:sym typeface="Nunito Light"/>
              </a:rPr>
              <a:t>Polizza assicurativa furto sui capi d’abbigliamento</a:t>
            </a:r>
            <a:endParaRPr sz="90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43"/>
          <p:cNvPicPr preferRelativeResize="0"/>
          <p:nvPr/>
        </p:nvPicPr>
        <p:blipFill rotWithShape="1">
          <a:blip r:embed="rId3">
            <a:alphaModFix/>
          </a:blip>
          <a:srcRect l="12080" r="12081"/>
          <a:stretch/>
        </p:blipFill>
        <p:spPr>
          <a:xfrm>
            <a:off x="0" y="0"/>
            <a:ext cx="2964205" cy="2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3"/>
          <p:cNvPicPr preferRelativeResize="0"/>
          <p:nvPr/>
        </p:nvPicPr>
        <p:blipFill rotWithShape="1">
          <a:blip r:embed="rId4">
            <a:alphaModFix/>
          </a:blip>
          <a:srcRect l="12103" r="12110"/>
          <a:stretch/>
        </p:blipFill>
        <p:spPr>
          <a:xfrm>
            <a:off x="3089898" y="0"/>
            <a:ext cx="2964206" cy="2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3"/>
          <p:cNvPicPr preferRelativeResize="0"/>
          <p:nvPr/>
        </p:nvPicPr>
        <p:blipFill rotWithShape="1">
          <a:blip r:embed="rId5">
            <a:alphaModFix/>
          </a:blip>
          <a:srcRect l="12103" r="12110"/>
          <a:stretch/>
        </p:blipFill>
        <p:spPr>
          <a:xfrm>
            <a:off x="6179797" y="0"/>
            <a:ext cx="2964204" cy="2605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1" name="Google Shape;531;p43"/>
          <p:cNvGrpSpPr/>
          <p:nvPr/>
        </p:nvGrpSpPr>
        <p:grpSpPr>
          <a:xfrm>
            <a:off x="777641" y="4936649"/>
            <a:ext cx="197592" cy="206854"/>
            <a:chOff x="0" y="-38100"/>
            <a:chExt cx="812800" cy="850900"/>
          </a:xfrm>
        </p:grpSpPr>
        <p:sp>
          <p:nvSpPr>
            <p:cNvPr id="532" name="Google Shape;532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5B1C6"/>
            </a:solidFill>
            <a:ln>
              <a:noFill/>
            </a:ln>
          </p:spPr>
        </p:sp>
        <p:sp>
          <p:nvSpPr>
            <p:cNvPr id="533" name="Google Shape;533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43"/>
          <p:cNvGrpSpPr/>
          <p:nvPr/>
        </p:nvGrpSpPr>
        <p:grpSpPr>
          <a:xfrm>
            <a:off x="2721743" y="4936649"/>
            <a:ext cx="197592" cy="206854"/>
            <a:chOff x="0" y="-38100"/>
            <a:chExt cx="812800" cy="850900"/>
          </a:xfrm>
        </p:grpSpPr>
        <p:sp>
          <p:nvSpPr>
            <p:cNvPr id="535" name="Google Shape;535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5B1C6"/>
            </a:solidFill>
            <a:ln>
              <a:noFill/>
            </a:ln>
          </p:spPr>
        </p:sp>
        <p:sp>
          <p:nvSpPr>
            <p:cNvPr id="536" name="Google Shape;536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43"/>
          <p:cNvGrpSpPr/>
          <p:nvPr/>
        </p:nvGrpSpPr>
        <p:grpSpPr>
          <a:xfrm>
            <a:off x="4665844" y="4936649"/>
            <a:ext cx="197592" cy="206854"/>
            <a:chOff x="0" y="-38100"/>
            <a:chExt cx="812800" cy="850900"/>
          </a:xfrm>
        </p:grpSpPr>
        <p:sp>
          <p:nvSpPr>
            <p:cNvPr id="538" name="Google Shape;538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5B1C6"/>
            </a:solidFill>
            <a:ln>
              <a:noFill/>
            </a:ln>
          </p:spPr>
        </p:sp>
        <p:sp>
          <p:nvSpPr>
            <p:cNvPr id="539" name="Google Shape;539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43"/>
          <p:cNvGrpSpPr/>
          <p:nvPr/>
        </p:nvGrpSpPr>
        <p:grpSpPr>
          <a:xfrm>
            <a:off x="6609946" y="4936649"/>
            <a:ext cx="197592" cy="206854"/>
            <a:chOff x="0" y="-38100"/>
            <a:chExt cx="812800" cy="850900"/>
          </a:xfrm>
        </p:grpSpPr>
        <p:sp>
          <p:nvSpPr>
            <p:cNvPr id="541" name="Google Shape;541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5B1C6"/>
            </a:solidFill>
            <a:ln>
              <a:noFill/>
            </a:ln>
          </p:spPr>
        </p:sp>
        <p:sp>
          <p:nvSpPr>
            <p:cNvPr id="542" name="Google Shape;542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43"/>
          <p:cNvGrpSpPr/>
          <p:nvPr/>
        </p:nvGrpSpPr>
        <p:grpSpPr>
          <a:xfrm>
            <a:off x="8554048" y="4936649"/>
            <a:ext cx="197592" cy="206854"/>
            <a:chOff x="0" y="-38100"/>
            <a:chExt cx="812800" cy="850900"/>
          </a:xfrm>
        </p:grpSpPr>
        <p:sp>
          <p:nvSpPr>
            <p:cNvPr id="544" name="Google Shape;544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5B1C6"/>
            </a:solidFill>
            <a:ln>
              <a:noFill/>
            </a:ln>
          </p:spPr>
        </p:sp>
        <p:sp>
          <p:nvSpPr>
            <p:cNvPr id="545" name="Google Shape;545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6" name="Google Shape;546;p43"/>
          <p:cNvGrpSpPr/>
          <p:nvPr/>
        </p:nvGrpSpPr>
        <p:grpSpPr>
          <a:xfrm>
            <a:off x="0" y="4936649"/>
            <a:ext cx="197592" cy="206854"/>
            <a:chOff x="0" y="-38100"/>
            <a:chExt cx="812800" cy="850900"/>
          </a:xfrm>
        </p:grpSpPr>
        <p:sp>
          <p:nvSpPr>
            <p:cNvPr id="547" name="Google Shape;547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7FF"/>
            </a:solidFill>
            <a:ln>
              <a:noFill/>
            </a:ln>
          </p:spPr>
        </p:sp>
        <p:sp>
          <p:nvSpPr>
            <p:cNvPr id="548" name="Google Shape;548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43"/>
          <p:cNvGrpSpPr/>
          <p:nvPr/>
        </p:nvGrpSpPr>
        <p:grpSpPr>
          <a:xfrm>
            <a:off x="1944102" y="4936649"/>
            <a:ext cx="197592" cy="206854"/>
            <a:chOff x="0" y="-38100"/>
            <a:chExt cx="812800" cy="850900"/>
          </a:xfrm>
        </p:grpSpPr>
        <p:sp>
          <p:nvSpPr>
            <p:cNvPr id="550" name="Google Shape;550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7FF"/>
            </a:solidFill>
            <a:ln>
              <a:noFill/>
            </a:ln>
          </p:spPr>
        </p:sp>
        <p:sp>
          <p:nvSpPr>
            <p:cNvPr id="551" name="Google Shape;551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43"/>
          <p:cNvGrpSpPr/>
          <p:nvPr/>
        </p:nvGrpSpPr>
        <p:grpSpPr>
          <a:xfrm>
            <a:off x="3888204" y="4936649"/>
            <a:ext cx="197592" cy="206854"/>
            <a:chOff x="0" y="-38100"/>
            <a:chExt cx="812800" cy="850900"/>
          </a:xfrm>
        </p:grpSpPr>
        <p:sp>
          <p:nvSpPr>
            <p:cNvPr id="553" name="Google Shape;553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7FF"/>
            </a:solidFill>
            <a:ln>
              <a:noFill/>
            </a:ln>
          </p:spPr>
        </p:sp>
        <p:sp>
          <p:nvSpPr>
            <p:cNvPr id="554" name="Google Shape;554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5" name="Google Shape;555;p43"/>
          <p:cNvGrpSpPr/>
          <p:nvPr/>
        </p:nvGrpSpPr>
        <p:grpSpPr>
          <a:xfrm>
            <a:off x="5832305" y="4936649"/>
            <a:ext cx="197592" cy="206854"/>
            <a:chOff x="0" y="-38100"/>
            <a:chExt cx="812800" cy="850900"/>
          </a:xfrm>
        </p:grpSpPr>
        <p:sp>
          <p:nvSpPr>
            <p:cNvPr id="556" name="Google Shape;556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7FF"/>
            </a:solidFill>
            <a:ln>
              <a:noFill/>
            </a:ln>
          </p:spPr>
        </p:sp>
        <p:sp>
          <p:nvSpPr>
            <p:cNvPr id="557" name="Google Shape;557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8" name="Google Shape;558;p43"/>
          <p:cNvGrpSpPr/>
          <p:nvPr/>
        </p:nvGrpSpPr>
        <p:grpSpPr>
          <a:xfrm>
            <a:off x="7776407" y="4936649"/>
            <a:ext cx="197592" cy="206854"/>
            <a:chOff x="0" y="-38100"/>
            <a:chExt cx="812800" cy="850900"/>
          </a:xfrm>
        </p:grpSpPr>
        <p:sp>
          <p:nvSpPr>
            <p:cNvPr id="559" name="Google Shape;559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CF7FF"/>
            </a:solidFill>
            <a:ln>
              <a:noFill/>
            </a:ln>
          </p:spPr>
        </p:sp>
        <p:sp>
          <p:nvSpPr>
            <p:cNvPr id="560" name="Google Shape;560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561;p43"/>
          <p:cNvGrpSpPr/>
          <p:nvPr/>
        </p:nvGrpSpPr>
        <p:grpSpPr>
          <a:xfrm>
            <a:off x="1166461" y="4936649"/>
            <a:ext cx="197592" cy="206854"/>
            <a:chOff x="0" y="-38100"/>
            <a:chExt cx="812800" cy="850900"/>
          </a:xfrm>
        </p:grpSpPr>
        <p:sp>
          <p:nvSpPr>
            <p:cNvPr id="562" name="Google Shape;562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AA0BF"/>
            </a:solidFill>
            <a:ln>
              <a:noFill/>
            </a:ln>
          </p:spPr>
        </p:sp>
        <p:sp>
          <p:nvSpPr>
            <p:cNvPr id="563" name="Google Shape;563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4" name="Google Shape;564;p43"/>
          <p:cNvGrpSpPr/>
          <p:nvPr/>
        </p:nvGrpSpPr>
        <p:grpSpPr>
          <a:xfrm>
            <a:off x="3110563" y="4936649"/>
            <a:ext cx="197592" cy="206854"/>
            <a:chOff x="0" y="-38100"/>
            <a:chExt cx="812800" cy="850900"/>
          </a:xfrm>
        </p:grpSpPr>
        <p:sp>
          <p:nvSpPr>
            <p:cNvPr id="565" name="Google Shape;565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AA0BF"/>
            </a:solidFill>
            <a:ln>
              <a:noFill/>
            </a:ln>
          </p:spPr>
        </p:sp>
        <p:sp>
          <p:nvSpPr>
            <p:cNvPr id="566" name="Google Shape;566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43"/>
          <p:cNvGrpSpPr/>
          <p:nvPr/>
        </p:nvGrpSpPr>
        <p:grpSpPr>
          <a:xfrm>
            <a:off x="5054665" y="4936649"/>
            <a:ext cx="197592" cy="206854"/>
            <a:chOff x="0" y="-38100"/>
            <a:chExt cx="812800" cy="850900"/>
          </a:xfrm>
        </p:grpSpPr>
        <p:sp>
          <p:nvSpPr>
            <p:cNvPr id="568" name="Google Shape;568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AA0BF"/>
            </a:solidFill>
            <a:ln>
              <a:noFill/>
            </a:ln>
          </p:spPr>
        </p:sp>
        <p:sp>
          <p:nvSpPr>
            <p:cNvPr id="569" name="Google Shape;569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43"/>
          <p:cNvGrpSpPr/>
          <p:nvPr/>
        </p:nvGrpSpPr>
        <p:grpSpPr>
          <a:xfrm>
            <a:off x="6998766" y="4936649"/>
            <a:ext cx="197592" cy="206854"/>
            <a:chOff x="0" y="-38100"/>
            <a:chExt cx="812800" cy="850900"/>
          </a:xfrm>
        </p:grpSpPr>
        <p:sp>
          <p:nvSpPr>
            <p:cNvPr id="571" name="Google Shape;571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AA0BF"/>
            </a:solidFill>
            <a:ln>
              <a:noFill/>
            </a:ln>
          </p:spPr>
        </p:sp>
        <p:sp>
          <p:nvSpPr>
            <p:cNvPr id="572" name="Google Shape;572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43"/>
          <p:cNvGrpSpPr/>
          <p:nvPr/>
        </p:nvGrpSpPr>
        <p:grpSpPr>
          <a:xfrm>
            <a:off x="8942868" y="4936649"/>
            <a:ext cx="197592" cy="206854"/>
            <a:chOff x="0" y="-38100"/>
            <a:chExt cx="812800" cy="850900"/>
          </a:xfrm>
        </p:grpSpPr>
        <p:sp>
          <p:nvSpPr>
            <p:cNvPr id="574" name="Google Shape;574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AA0BF"/>
            </a:solidFill>
            <a:ln>
              <a:noFill/>
            </a:ln>
          </p:spPr>
        </p:sp>
        <p:sp>
          <p:nvSpPr>
            <p:cNvPr id="575" name="Google Shape;575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43"/>
          <p:cNvGrpSpPr/>
          <p:nvPr/>
        </p:nvGrpSpPr>
        <p:grpSpPr>
          <a:xfrm>
            <a:off x="388821" y="4936649"/>
            <a:ext cx="197592" cy="206854"/>
            <a:chOff x="0" y="-38100"/>
            <a:chExt cx="812800" cy="850900"/>
          </a:xfrm>
        </p:grpSpPr>
        <p:sp>
          <p:nvSpPr>
            <p:cNvPr id="577" name="Google Shape;577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C9D9"/>
            </a:solidFill>
            <a:ln>
              <a:noFill/>
            </a:ln>
          </p:spPr>
        </p:sp>
        <p:sp>
          <p:nvSpPr>
            <p:cNvPr id="578" name="Google Shape;578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9" name="Google Shape;579;p43"/>
          <p:cNvGrpSpPr/>
          <p:nvPr/>
        </p:nvGrpSpPr>
        <p:grpSpPr>
          <a:xfrm>
            <a:off x="2332922" y="4936649"/>
            <a:ext cx="197592" cy="206854"/>
            <a:chOff x="0" y="-38100"/>
            <a:chExt cx="812800" cy="850900"/>
          </a:xfrm>
        </p:grpSpPr>
        <p:sp>
          <p:nvSpPr>
            <p:cNvPr id="580" name="Google Shape;580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C9D9"/>
            </a:solidFill>
            <a:ln>
              <a:noFill/>
            </a:ln>
          </p:spPr>
        </p:sp>
        <p:sp>
          <p:nvSpPr>
            <p:cNvPr id="581" name="Google Shape;581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43"/>
          <p:cNvGrpSpPr/>
          <p:nvPr/>
        </p:nvGrpSpPr>
        <p:grpSpPr>
          <a:xfrm>
            <a:off x="4277024" y="4936649"/>
            <a:ext cx="197592" cy="206854"/>
            <a:chOff x="0" y="-38100"/>
            <a:chExt cx="812800" cy="850900"/>
          </a:xfrm>
        </p:grpSpPr>
        <p:sp>
          <p:nvSpPr>
            <p:cNvPr id="583" name="Google Shape;583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C9D9"/>
            </a:solidFill>
            <a:ln>
              <a:noFill/>
            </a:ln>
          </p:spPr>
        </p:sp>
        <p:sp>
          <p:nvSpPr>
            <p:cNvPr id="584" name="Google Shape;584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43"/>
          <p:cNvGrpSpPr/>
          <p:nvPr/>
        </p:nvGrpSpPr>
        <p:grpSpPr>
          <a:xfrm>
            <a:off x="6221126" y="4936649"/>
            <a:ext cx="197592" cy="206854"/>
            <a:chOff x="0" y="-38100"/>
            <a:chExt cx="812800" cy="850900"/>
          </a:xfrm>
        </p:grpSpPr>
        <p:sp>
          <p:nvSpPr>
            <p:cNvPr id="586" name="Google Shape;586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C9D9"/>
            </a:solidFill>
            <a:ln>
              <a:noFill/>
            </a:ln>
          </p:spPr>
        </p:sp>
        <p:sp>
          <p:nvSpPr>
            <p:cNvPr id="587" name="Google Shape;587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43"/>
          <p:cNvGrpSpPr/>
          <p:nvPr/>
        </p:nvGrpSpPr>
        <p:grpSpPr>
          <a:xfrm>
            <a:off x="8165227" y="4936649"/>
            <a:ext cx="197592" cy="206854"/>
            <a:chOff x="0" y="-38100"/>
            <a:chExt cx="812800" cy="850900"/>
          </a:xfrm>
        </p:grpSpPr>
        <p:sp>
          <p:nvSpPr>
            <p:cNvPr id="589" name="Google Shape;589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4C9D9"/>
            </a:solidFill>
            <a:ln>
              <a:noFill/>
            </a:ln>
          </p:spPr>
        </p:sp>
        <p:sp>
          <p:nvSpPr>
            <p:cNvPr id="590" name="Google Shape;590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43"/>
          <p:cNvGrpSpPr/>
          <p:nvPr/>
        </p:nvGrpSpPr>
        <p:grpSpPr>
          <a:xfrm>
            <a:off x="1555282" y="4936649"/>
            <a:ext cx="197592" cy="206854"/>
            <a:chOff x="0" y="-38100"/>
            <a:chExt cx="812800" cy="850900"/>
          </a:xfrm>
        </p:grpSpPr>
        <p:sp>
          <p:nvSpPr>
            <p:cNvPr id="592" name="Google Shape;592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64A65"/>
            </a:solidFill>
            <a:ln>
              <a:noFill/>
            </a:ln>
          </p:spPr>
        </p:sp>
        <p:sp>
          <p:nvSpPr>
            <p:cNvPr id="593" name="Google Shape;593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" name="Google Shape;594;p43"/>
          <p:cNvGrpSpPr/>
          <p:nvPr/>
        </p:nvGrpSpPr>
        <p:grpSpPr>
          <a:xfrm>
            <a:off x="3499383" y="4936649"/>
            <a:ext cx="197592" cy="206854"/>
            <a:chOff x="0" y="-38100"/>
            <a:chExt cx="812800" cy="850900"/>
          </a:xfrm>
        </p:grpSpPr>
        <p:sp>
          <p:nvSpPr>
            <p:cNvPr id="595" name="Google Shape;595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64A65"/>
            </a:solidFill>
            <a:ln>
              <a:noFill/>
            </a:ln>
          </p:spPr>
        </p:sp>
        <p:sp>
          <p:nvSpPr>
            <p:cNvPr id="596" name="Google Shape;596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43"/>
          <p:cNvGrpSpPr/>
          <p:nvPr/>
        </p:nvGrpSpPr>
        <p:grpSpPr>
          <a:xfrm>
            <a:off x="5443485" y="4936649"/>
            <a:ext cx="197592" cy="206854"/>
            <a:chOff x="0" y="-38100"/>
            <a:chExt cx="812800" cy="850900"/>
          </a:xfrm>
        </p:grpSpPr>
        <p:sp>
          <p:nvSpPr>
            <p:cNvPr id="598" name="Google Shape;598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64A65"/>
            </a:solidFill>
            <a:ln>
              <a:noFill/>
            </a:ln>
          </p:spPr>
        </p:sp>
        <p:sp>
          <p:nvSpPr>
            <p:cNvPr id="599" name="Google Shape;599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0" name="Google Shape;600;p43"/>
          <p:cNvGrpSpPr/>
          <p:nvPr/>
        </p:nvGrpSpPr>
        <p:grpSpPr>
          <a:xfrm>
            <a:off x="7387587" y="4936649"/>
            <a:ext cx="197592" cy="206854"/>
            <a:chOff x="0" y="-38100"/>
            <a:chExt cx="812800" cy="850900"/>
          </a:xfrm>
        </p:grpSpPr>
        <p:sp>
          <p:nvSpPr>
            <p:cNvPr id="601" name="Google Shape;601;p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64A65"/>
            </a:solidFill>
            <a:ln>
              <a:noFill/>
            </a:ln>
          </p:spPr>
        </p:sp>
        <p:sp>
          <p:nvSpPr>
            <p:cNvPr id="602" name="Google Shape;602;p4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3" name="Google Shape;603;p43"/>
          <p:cNvSpPr txBox="1"/>
          <p:nvPr/>
        </p:nvSpPr>
        <p:spPr>
          <a:xfrm>
            <a:off x="3089900" y="2737025"/>
            <a:ext cx="296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latin typeface="Nunito"/>
                <a:ea typeface="Nunito"/>
                <a:cs typeface="Nunito"/>
                <a:sym typeface="Nunito"/>
              </a:rPr>
              <a:t>VALUTAZIONE DI CIO’ CHE E’ RISULTATO MANCARE PER LIMITARE I DANNI DELL’EVENTO DANNOSO</a:t>
            </a:r>
            <a:endParaRPr sz="10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4" name="Google Shape;604;p43"/>
          <p:cNvSpPr txBox="1"/>
          <p:nvPr/>
        </p:nvSpPr>
        <p:spPr>
          <a:xfrm>
            <a:off x="-50" y="2737025"/>
            <a:ext cx="296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latin typeface="Nunito"/>
                <a:ea typeface="Nunito"/>
                <a:cs typeface="Nunito"/>
                <a:sym typeface="Nunito"/>
              </a:rPr>
              <a:t>VALUTAZIONE DI CIO’ CHE HA FUNZIONATO PER LIMITARE I DANNI DELL’EVENTO DANNOSO</a:t>
            </a:r>
            <a:endParaRPr sz="10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5" name="Google Shape;605;p43"/>
          <p:cNvSpPr txBox="1"/>
          <p:nvPr/>
        </p:nvSpPr>
        <p:spPr>
          <a:xfrm>
            <a:off x="6179850" y="2737025"/>
            <a:ext cx="296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>
                <a:latin typeface="Nunito"/>
                <a:ea typeface="Nunito"/>
                <a:cs typeface="Nunito"/>
                <a:sym typeface="Nunito"/>
              </a:rPr>
              <a:t>AZIONI RIPARATORIE PER RIDURRE L’ENTITA’ DEL DANNO O LA DURATA DEL DANNO INDIRETTO</a:t>
            </a:r>
            <a:endParaRPr sz="10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6" name="Google Shape;606;p43"/>
          <p:cNvSpPr txBox="1"/>
          <p:nvPr/>
        </p:nvSpPr>
        <p:spPr>
          <a:xfrm>
            <a:off x="112450" y="3383525"/>
            <a:ext cx="2851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Nunito Light"/>
                <a:ea typeface="Nunito Light"/>
                <a:cs typeface="Nunito Light"/>
                <a:sym typeface="Nunito Light"/>
              </a:rPr>
              <a:t>Non appena il capo rientra in nostro possesso, viene subito valutata la condizione in cui è stato restituito. Nel momento in cui ci si accorge dei vari problemi presenti, si agisce subito, sostituendo o rimettendo in sesto il capo incriminato.</a:t>
            </a:r>
            <a:endParaRPr sz="10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7" name="Google Shape;607;p43"/>
          <p:cNvSpPr txBox="1"/>
          <p:nvPr/>
        </p:nvSpPr>
        <p:spPr>
          <a:xfrm>
            <a:off x="3110575" y="3383525"/>
            <a:ext cx="2851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Nunito Light"/>
                <a:ea typeface="Nunito Light"/>
                <a:cs typeface="Nunito Light"/>
                <a:sym typeface="Nunito Light"/>
              </a:rPr>
              <a:t>La possibilità di aver già consegnato al cliente un capo non in condizione ottimale e facilmente danneggiabile.</a:t>
            </a:r>
            <a:endParaRPr sz="1000"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608" name="Google Shape;608;p43"/>
          <p:cNvSpPr txBox="1"/>
          <p:nvPr/>
        </p:nvSpPr>
        <p:spPr>
          <a:xfrm>
            <a:off x="6236000" y="3383525"/>
            <a:ext cx="2851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Nunito Light"/>
                <a:ea typeface="Nunito Light"/>
                <a:cs typeface="Nunito Light"/>
                <a:sym typeface="Nunito Light"/>
              </a:rPr>
              <a:t>Maggiore attenzione sia al momento di consegna del capo sia a quello di restituzione.</a:t>
            </a:r>
            <a:endParaRPr sz="1000"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Nunito Light"/>
                <a:ea typeface="Nunito Light"/>
                <a:cs typeface="Nunito Light"/>
                <a:sym typeface="Nunito Light"/>
              </a:rPr>
              <a:t>Scuse al cliente per il problema causato dal danno del capo, con l’aggiunta di un possibile buono regalo valido per un futuro ordine presso la nostra attività.</a:t>
            </a:r>
            <a:endParaRPr sz="1000"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8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8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44"/>
          <p:cNvPicPr preferRelativeResize="0"/>
          <p:nvPr/>
        </p:nvPicPr>
        <p:blipFill rotWithShape="1">
          <a:blip r:embed="rId3">
            <a:alphaModFix/>
          </a:blip>
          <a:srcRect t="9618" b="9618"/>
          <a:stretch/>
        </p:blipFill>
        <p:spPr>
          <a:xfrm>
            <a:off x="4900795" y="0"/>
            <a:ext cx="4243207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4" name="Google Shape;614;p44"/>
          <p:cNvGrpSpPr/>
          <p:nvPr/>
        </p:nvGrpSpPr>
        <p:grpSpPr>
          <a:xfrm rot="5400000">
            <a:off x="4628" y="2069940"/>
            <a:ext cx="197592" cy="206854"/>
            <a:chOff x="0" y="-38100"/>
            <a:chExt cx="812800" cy="850900"/>
          </a:xfrm>
        </p:grpSpPr>
        <p:sp>
          <p:nvSpPr>
            <p:cNvPr id="615" name="Google Shape;615;p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9775D"/>
            </a:solidFill>
            <a:ln>
              <a:noFill/>
            </a:ln>
          </p:spPr>
        </p:sp>
        <p:sp>
          <p:nvSpPr>
            <p:cNvPr id="616" name="Google Shape;616;p44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7" name="Google Shape;617;p44"/>
          <p:cNvGrpSpPr/>
          <p:nvPr/>
        </p:nvGrpSpPr>
        <p:grpSpPr>
          <a:xfrm rot="-5400000">
            <a:off x="-4631" y="2866706"/>
            <a:ext cx="197592" cy="206854"/>
            <a:chOff x="0" y="-38100"/>
            <a:chExt cx="812800" cy="850900"/>
          </a:xfrm>
        </p:grpSpPr>
        <p:sp>
          <p:nvSpPr>
            <p:cNvPr id="618" name="Google Shape;618;p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9775D"/>
            </a:solidFill>
            <a:ln>
              <a:noFill/>
            </a:ln>
          </p:spPr>
        </p:sp>
        <p:sp>
          <p:nvSpPr>
            <p:cNvPr id="619" name="Google Shape;619;p44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44"/>
          <p:cNvGrpSpPr/>
          <p:nvPr/>
        </p:nvGrpSpPr>
        <p:grpSpPr>
          <a:xfrm rot="5400000">
            <a:off x="4628" y="1273170"/>
            <a:ext cx="197592" cy="206854"/>
            <a:chOff x="0" y="-38100"/>
            <a:chExt cx="812800" cy="850900"/>
          </a:xfrm>
        </p:grpSpPr>
        <p:sp>
          <p:nvSpPr>
            <p:cNvPr id="621" name="Google Shape;621;p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BBBBA"/>
            </a:solidFill>
            <a:ln>
              <a:noFill/>
            </a:ln>
          </p:spPr>
        </p:sp>
        <p:sp>
          <p:nvSpPr>
            <p:cNvPr id="622" name="Google Shape;622;p44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44"/>
          <p:cNvGrpSpPr/>
          <p:nvPr/>
        </p:nvGrpSpPr>
        <p:grpSpPr>
          <a:xfrm rot="-5400000">
            <a:off x="-4631" y="3663476"/>
            <a:ext cx="197592" cy="206854"/>
            <a:chOff x="0" y="-38100"/>
            <a:chExt cx="812800" cy="850900"/>
          </a:xfrm>
        </p:grpSpPr>
        <p:sp>
          <p:nvSpPr>
            <p:cNvPr id="624" name="Google Shape;624;p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BBBBA"/>
            </a:solidFill>
            <a:ln>
              <a:noFill/>
            </a:ln>
          </p:spPr>
        </p:sp>
        <p:sp>
          <p:nvSpPr>
            <p:cNvPr id="625" name="Google Shape;625;p44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44"/>
          <p:cNvGrpSpPr/>
          <p:nvPr/>
        </p:nvGrpSpPr>
        <p:grpSpPr>
          <a:xfrm rot="5400000">
            <a:off x="4628" y="2468325"/>
            <a:ext cx="197592" cy="206854"/>
            <a:chOff x="0" y="-38100"/>
            <a:chExt cx="812800" cy="850900"/>
          </a:xfrm>
        </p:grpSpPr>
        <p:sp>
          <p:nvSpPr>
            <p:cNvPr id="627" name="Google Shape;627;p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4A7D"/>
            </a:solidFill>
            <a:ln>
              <a:noFill/>
            </a:ln>
          </p:spPr>
        </p:sp>
        <p:sp>
          <p:nvSpPr>
            <p:cNvPr id="628" name="Google Shape;628;p44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44"/>
          <p:cNvGrpSpPr/>
          <p:nvPr/>
        </p:nvGrpSpPr>
        <p:grpSpPr>
          <a:xfrm rot="5400000">
            <a:off x="4628" y="1671555"/>
            <a:ext cx="197592" cy="206854"/>
            <a:chOff x="0" y="-38100"/>
            <a:chExt cx="812800" cy="850900"/>
          </a:xfrm>
        </p:grpSpPr>
        <p:sp>
          <p:nvSpPr>
            <p:cNvPr id="630" name="Google Shape;630;p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9B9A"/>
            </a:solidFill>
            <a:ln>
              <a:noFill/>
            </a:ln>
          </p:spPr>
        </p:sp>
        <p:sp>
          <p:nvSpPr>
            <p:cNvPr id="631" name="Google Shape;631;p44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p44"/>
          <p:cNvGrpSpPr/>
          <p:nvPr/>
        </p:nvGrpSpPr>
        <p:grpSpPr>
          <a:xfrm rot="-5400000">
            <a:off x="-4631" y="3265091"/>
            <a:ext cx="197592" cy="206854"/>
            <a:chOff x="0" y="-38100"/>
            <a:chExt cx="812800" cy="850900"/>
          </a:xfrm>
        </p:grpSpPr>
        <p:sp>
          <p:nvSpPr>
            <p:cNvPr id="633" name="Google Shape;633;p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9B9A"/>
            </a:solidFill>
            <a:ln>
              <a:noFill/>
            </a:ln>
          </p:spPr>
        </p:sp>
        <p:sp>
          <p:nvSpPr>
            <p:cNvPr id="634" name="Google Shape;634;p44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5" name="Google Shape;635;p44"/>
          <p:cNvSpPr txBox="1"/>
          <p:nvPr/>
        </p:nvSpPr>
        <p:spPr>
          <a:xfrm>
            <a:off x="289441" y="1421242"/>
            <a:ext cx="4519500" cy="30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Nunito Light"/>
                <a:ea typeface="Nunito Light"/>
                <a:cs typeface="Nunito Light"/>
                <a:sym typeface="Nunito Light"/>
              </a:rPr>
              <a:t>I rischi maggiori dovuti a fatti esterni in un’impresa come la nostra risiedono nella mal curanza dei prodotti da parte dei clienti senza escludere furti e ulteriori sinistri causati proprio da questi ultimi.</a:t>
            </a:r>
            <a:endParaRPr sz="1300"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Nunito Light"/>
                <a:ea typeface="Nunito Light"/>
                <a:cs typeface="Nunito Light"/>
                <a:sym typeface="Nunito Light"/>
              </a:rPr>
              <a:t>Per quanto concerne il rischio imprenditoriale, gli elementi di maggior rischio risiedono nella mancanza di liquidità per acquistare nuovi capi a causa di inadempienze da parte dei clienti o di manutenzione ai capi di vestiario.</a:t>
            </a:r>
            <a:endParaRPr sz="1300"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Nunito Light"/>
                <a:ea typeface="Nunito Light"/>
                <a:cs typeface="Nunito Light"/>
                <a:sym typeface="Nunito Light"/>
              </a:rPr>
              <a:t>Inoltre essendo un’impresa innovativa, poco presente e conosciuta sul mercato il rischio imprenditoriale è notevolmente elevato (non trovare il proprio spazio all’interno del mercato) ma come abbiamo imparato non ci si può assicurare contro tali eventi! </a:t>
            </a:r>
            <a:endParaRPr sz="130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636" name="Google Shape;636;p44"/>
          <p:cNvSpPr txBox="1"/>
          <p:nvPr/>
        </p:nvSpPr>
        <p:spPr>
          <a:xfrm>
            <a:off x="1375900" y="723700"/>
            <a:ext cx="234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Nunito"/>
                <a:ea typeface="Nunito"/>
                <a:cs typeface="Nunito"/>
                <a:sym typeface="Nunito"/>
              </a:rPr>
              <a:t>CONCLUSIONI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Office PowerPoint</Application>
  <PresentationFormat>Presentazione su schermo (16:9)</PresentationFormat>
  <Paragraphs>68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8</vt:i4>
      </vt:variant>
    </vt:vector>
  </HeadingPairs>
  <TitlesOfParts>
    <vt:vector size="18" baseType="lpstr">
      <vt:lpstr>Calibri</vt:lpstr>
      <vt:lpstr>Nunito Black</vt:lpstr>
      <vt:lpstr>Nunito</vt:lpstr>
      <vt:lpstr>Nunito Sans</vt:lpstr>
      <vt:lpstr>Impact</vt:lpstr>
      <vt:lpstr>Arial</vt:lpstr>
      <vt:lpstr>Nunito Light</vt:lpstr>
      <vt:lpstr>Simple Light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Simona Bogani</cp:lastModifiedBy>
  <cp:revision>1</cp:revision>
  <dcterms:modified xsi:type="dcterms:W3CDTF">2023-05-16T12:58:16Z</dcterms:modified>
</cp:coreProperties>
</file>