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Great Vibes"/>
      <p:regular r:id="rId24"/>
    </p:embeddedFont>
    <p:embeddedFont>
      <p:font typeface="Indie Flower"/>
      <p:regular r:id="rId25"/>
    </p:embeddedFont>
    <p:embeddedFont>
      <p:font typeface="Pacifico"/>
      <p:regular r:id="rId26"/>
    </p:embeddedFont>
    <p:embeddedFont>
      <p:font typeface="Libre Baskerville"/>
      <p:regular r:id="rId27"/>
      <p:bold r:id="rId28"/>
      <p: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29E00E-F5E4-4207-88C3-C9E900C65659}">
  <a:tblStyle styleId="{0829E00E-F5E4-4207-88C3-C9E900C656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GreatVibes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Pacifico-regular.fntdata"/><Relationship Id="rId25" Type="http://schemas.openxmlformats.org/officeDocument/2006/relationships/font" Target="fonts/IndieFlower-regular.fntdata"/><Relationship Id="rId28" Type="http://schemas.openxmlformats.org/officeDocument/2006/relationships/font" Target="fonts/LibreBaskerville-bold.fntdata"/><Relationship Id="rId27" Type="http://schemas.openxmlformats.org/officeDocument/2006/relationships/font" Target="fonts/LibreBaskerville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LibreBaskerville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19" Type="http://schemas.openxmlformats.org/officeDocument/2006/relationships/font" Target="fonts/PlayfairDisplay-boldItalic.fntdata"/><Relationship Id="rId18" Type="http://schemas.openxmlformats.org/officeDocument/2006/relationships/font" Target="fonts/PlayfairDispl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b6babb3a1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3b6babb3a1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3b6babb3a1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3b6babb3a1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b6babb3a1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3b6babb3a1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b6babb3a1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3b6babb3a1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b6babb3a1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b6babb3a1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b6babb3a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3b6babb3a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b6babb3a1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3b6babb3a1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3b6babb3a1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3b6babb3a1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3.jpg"/><Relationship Id="rId7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175" y="1478225"/>
            <a:ext cx="2361425" cy="12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50" y="473425"/>
            <a:ext cx="2285350" cy="12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/>
          <p:nvPr/>
        </p:nvSpPr>
        <p:spPr>
          <a:xfrm>
            <a:off x="2904525" y="1096050"/>
            <a:ext cx="3329400" cy="2951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5"/>
          <p:cNvSpPr txBox="1"/>
          <p:nvPr>
            <p:ph type="title"/>
          </p:nvPr>
        </p:nvSpPr>
        <p:spPr>
          <a:xfrm>
            <a:off x="2904525" y="1672650"/>
            <a:ext cx="33294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200">
                <a:latin typeface="Libre Baskerville"/>
                <a:ea typeface="Libre Baskerville"/>
                <a:cs typeface="Libre Baskerville"/>
                <a:sym typeface="Libre Baskerville"/>
              </a:rPr>
              <a:t>WS</a:t>
            </a:r>
            <a:endParaRPr sz="7500"/>
          </a:p>
        </p:txBody>
      </p:sp>
      <p:sp>
        <p:nvSpPr>
          <p:cNvPr id="108" name="Google Shape;108;p25"/>
          <p:cNvSpPr txBox="1"/>
          <p:nvPr/>
        </p:nvSpPr>
        <p:spPr>
          <a:xfrm>
            <a:off x="2904525" y="2194650"/>
            <a:ext cx="3978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SzPts val="3700"/>
              <a:buFont typeface="Great Vibes"/>
              <a:buChar char="-"/>
            </a:pPr>
            <a:r>
              <a:rPr lang="it" sz="3700">
                <a:latin typeface="Great Vibes"/>
                <a:ea typeface="Great Vibes"/>
                <a:cs typeface="Great Vibes"/>
                <a:sym typeface="Great Vibes"/>
              </a:rPr>
              <a:t>Waffle Styles</a:t>
            </a:r>
            <a:r>
              <a:rPr b="1" lang="it" sz="3700">
                <a:latin typeface="Great Vibes"/>
                <a:ea typeface="Great Vibes"/>
                <a:cs typeface="Great Vibes"/>
                <a:sym typeface="Great Vibes"/>
              </a:rPr>
              <a:t> </a:t>
            </a:r>
            <a:r>
              <a:rPr lang="it" sz="3700">
                <a:latin typeface="Great Vibes"/>
                <a:ea typeface="Great Vibes"/>
                <a:cs typeface="Great Vibes"/>
                <a:sym typeface="Great Vibes"/>
              </a:rPr>
              <a:t>-</a:t>
            </a:r>
            <a:endParaRPr sz="2100"/>
          </a:p>
        </p:txBody>
      </p:sp>
      <p:sp>
        <p:nvSpPr>
          <p:cNvPr id="109" name="Google Shape;109;p25"/>
          <p:cNvSpPr txBox="1"/>
          <p:nvPr/>
        </p:nvSpPr>
        <p:spPr>
          <a:xfrm>
            <a:off x="3051250" y="33303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Waffleria</a:t>
            </a:r>
            <a:endParaRPr sz="1600"/>
          </a:p>
        </p:txBody>
      </p:sp>
      <p:sp>
        <p:nvSpPr>
          <p:cNvPr id="110" name="Google Shape;110;p25"/>
          <p:cNvSpPr/>
          <p:nvPr/>
        </p:nvSpPr>
        <p:spPr>
          <a:xfrm rot="646359">
            <a:off x="5196098" y="208530"/>
            <a:ext cx="1932456" cy="1322368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Se puoi sognarlo,   puoi mangiarlo!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1" name="Google Shape;11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850" y="208525"/>
            <a:ext cx="2361428" cy="13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25" y="3290550"/>
            <a:ext cx="2145900" cy="14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850" y="3474757"/>
            <a:ext cx="2232801" cy="149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5250" y="1626463"/>
            <a:ext cx="2438275" cy="13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1425" y="3127350"/>
            <a:ext cx="2145900" cy="166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9650" y="3290550"/>
            <a:ext cx="2232800" cy="16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265500" y="1819500"/>
            <a:ext cx="4045200" cy="150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it">
                <a:latin typeface="Pacifico"/>
                <a:ea typeface="Pacifico"/>
                <a:cs typeface="Pacifico"/>
                <a:sym typeface="Pacifico"/>
              </a:rPr>
              <a:t>Storia dell’impresa</a:t>
            </a:r>
            <a:endParaRPr b="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2" name="Google Shape;122;p26"/>
          <p:cNvSpPr txBox="1"/>
          <p:nvPr>
            <p:ph idx="1" type="subTitle"/>
          </p:nvPr>
        </p:nvSpPr>
        <p:spPr>
          <a:xfrm>
            <a:off x="0" y="4877975"/>
            <a:ext cx="265500" cy="2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kjhg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3" name="Google Shape;123;p26"/>
          <p:cNvSpPr txBox="1"/>
          <p:nvPr>
            <p:ph idx="2" type="body"/>
          </p:nvPr>
        </p:nvSpPr>
        <p:spPr>
          <a:xfrm>
            <a:off x="4930725" y="266450"/>
            <a:ext cx="3837000" cy="47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058">
                <a:latin typeface="Indie Flower"/>
                <a:ea typeface="Indie Flower"/>
                <a:cs typeface="Indie Flower"/>
                <a:sym typeface="Indie Flower"/>
              </a:rPr>
              <a:t>Sono Evelyn Miller, la fondatrice dell’impresa.</a:t>
            </a:r>
            <a:endParaRPr sz="2058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58">
                <a:latin typeface="Indie Flower"/>
                <a:ea typeface="Indie Flower"/>
                <a:cs typeface="Indie Flower"/>
                <a:sym typeface="Indie Flower"/>
              </a:rPr>
              <a:t>La Waffle Styles è nata dalla passione che ho fin da piccola per i waffle. </a:t>
            </a:r>
            <a:endParaRPr sz="2058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58">
                <a:latin typeface="Indie Flower"/>
                <a:ea typeface="Indie Flower"/>
                <a:cs typeface="Indie Flower"/>
                <a:sym typeface="Indie Flower"/>
              </a:rPr>
              <a:t>Ogni volta che andavo a dormire da mia zia, la mattina a svegliarmi era quel dolcissimo profumo di waffle che lei preparava appositamente per me.</a:t>
            </a:r>
            <a:endParaRPr sz="2058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58">
                <a:latin typeface="Indie Flower"/>
                <a:ea typeface="Indie Flower"/>
                <a:cs typeface="Indie Flower"/>
                <a:sym typeface="Indie Flower"/>
              </a:rPr>
              <a:t>Fin quando, mia zia mi ha proposto di prepararli insieme.</a:t>
            </a:r>
            <a:endParaRPr sz="2058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58">
                <a:latin typeface="Indie Flower"/>
                <a:ea typeface="Indie Flower"/>
                <a:cs typeface="Indie Flower"/>
                <a:sym typeface="Indie Flower"/>
              </a:rPr>
              <a:t>Da quel giorno, ci siamo sempre sbizzarrite con l’immaginazione inventando sempre più gusti, forme e colori diversi. </a:t>
            </a:r>
            <a:r>
              <a:rPr lang="it"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329300" y="1381275"/>
            <a:ext cx="3999900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800" u="sng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SEDE:</a:t>
            </a:r>
            <a:endParaRPr sz="18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La nostra waffleria si trova nella città di Siena in Toscana, più precisamente in Via dei </a:t>
            </a:r>
            <a:r>
              <a:rPr lang="it" sz="1800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Pompelmi,</a:t>
            </a:r>
            <a:r>
              <a:rPr lang="it" sz="1800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 5.</a:t>
            </a:r>
            <a:endParaRPr sz="1800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Noi</a:t>
            </a:r>
            <a:r>
              <a:rPr lang="it" sz="1800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 abbiamo solo una sede, dove all’interno sono presenti 10 dipendenti e 3 collaboratori.</a:t>
            </a:r>
            <a:endParaRPr sz="1800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29" name="Google Shape;129;p27"/>
          <p:cNvSpPr txBox="1"/>
          <p:nvPr>
            <p:ph idx="2" type="body"/>
          </p:nvPr>
        </p:nvSpPr>
        <p:spPr>
          <a:xfrm>
            <a:off x="4850000" y="1381275"/>
            <a:ext cx="3999900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800" u="sng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CONTATTI:</a:t>
            </a:r>
            <a:endParaRPr b="1" i="1" sz="1800" u="sng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  </a:t>
            </a:r>
            <a:endParaRPr sz="1800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die Flower"/>
              <a:buChar char="❏"/>
            </a:pPr>
            <a:r>
              <a:rPr lang="it" sz="1800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 Instagram: _WaffleStyle_</a:t>
            </a:r>
            <a:endParaRPr sz="1800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die Flower"/>
              <a:buChar char="❏"/>
            </a:pPr>
            <a:r>
              <a:rPr lang="it" sz="1800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  Whatsapp: 356 741 9523</a:t>
            </a:r>
            <a:endParaRPr sz="1800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die Flower"/>
              <a:buChar char="❏"/>
            </a:pPr>
            <a:r>
              <a:rPr lang="it" sz="1800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  Facebook: Waffle.Style_ </a:t>
            </a:r>
            <a:endParaRPr sz="1800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600" y="516325"/>
            <a:ext cx="4030800" cy="4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2337900" y="193600"/>
            <a:ext cx="4030800" cy="62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7"/>
          <p:cNvSpPr txBox="1"/>
          <p:nvPr/>
        </p:nvSpPr>
        <p:spPr>
          <a:xfrm>
            <a:off x="2337900" y="198850"/>
            <a:ext cx="403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Conclusioni</a:t>
            </a:r>
            <a:endParaRPr sz="28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4475" y="2329950"/>
            <a:ext cx="483575" cy="4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4485" y="3262122"/>
            <a:ext cx="483575" cy="4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4475" y="4178723"/>
            <a:ext cx="483575" cy="483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it">
                <a:latin typeface="Pacifico"/>
                <a:ea typeface="Pacifico"/>
                <a:cs typeface="Pacifico"/>
                <a:sym typeface="Pacifico"/>
              </a:rPr>
              <a:t>Punti di forza interni e sul settore</a:t>
            </a:r>
            <a:endParaRPr b="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83925"/>
            <a:ext cx="3948000" cy="25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8"/>
          <p:cNvSpPr txBox="1"/>
          <p:nvPr/>
        </p:nvSpPr>
        <p:spPr>
          <a:xfrm>
            <a:off x="441750" y="1929313"/>
            <a:ext cx="3687900" cy="2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die Flower"/>
              <a:buChar char="➢"/>
            </a:pPr>
            <a:r>
              <a:rPr lang="it" sz="15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Dare libertà di immaginazione ai clienti</a:t>
            </a:r>
            <a:endParaRPr sz="15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die Flower"/>
              <a:buChar char="➢"/>
            </a:pPr>
            <a:r>
              <a:rPr lang="it" sz="15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Ambiente armonioso  e tranquillo</a:t>
            </a:r>
            <a:endParaRPr sz="15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die Flower"/>
              <a:buChar char="➢"/>
            </a:pPr>
            <a:r>
              <a:rPr lang="it" sz="15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Qualità dei prodotti </a:t>
            </a:r>
            <a:endParaRPr sz="15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Indie Flower"/>
              <a:buChar char="➢"/>
            </a:pPr>
            <a:r>
              <a:rPr lang="it" sz="15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Qualità dei processi</a:t>
            </a:r>
            <a:endParaRPr sz="15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Indie Flower"/>
              <a:buChar char="➢"/>
            </a:pPr>
            <a:r>
              <a:rPr lang="it" sz="15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É molto presente l’organizzazione</a:t>
            </a:r>
            <a:endParaRPr sz="15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Indie Flower"/>
              <a:buChar char="➢"/>
            </a:pPr>
            <a:r>
              <a:rPr lang="it" sz="15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Dipendenti molto disciplinati e competenti</a:t>
            </a:r>
            <a:endParaRPr sz="15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924" y="1683938"/>
            <a:ext cx="3855601" cy="257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175" y="854950"/>
            <a:ext cx="5103425" cy="53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223850" y="1951475"/>
            <a:ext cx="8520600" cy="3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In questo locale ci si può sbizzarrire con l’immaginazione, si può scegliere il gusto, la forma e i colori a proprio piacimento.</a:t>
            </a:r>
            <a:endParaRPr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Basta entrare nel locale, accomodarsi e immaginare il waffle perfetto, secondo le tue golosità.</a:t>
            </a:r>
            <a:endParaRPr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I nostri waffle sono adatti anche a tutti i tipi di tolleranze, l’importante è farlo presente ed essere chiari nell’ordinazione.</a:t>
            </a:r>
            <a:endParaRPr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50" name="Google Shape;150;p29"/>
          <p:cNvSpPr/>
          <p:nvPr/>
        </p:nvSpPr>
        <p:spPr>
          <a:xfrm>
            <a:off x="1958850" y="536500"/>
            <a:ext cx="5226300" cy="62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9"/>
          <p:cNvSpPr txBox="1"/>
          <p:nvPr/>
        </p:nvSpPr>
        <p:spPr>
          <a:xfrm>
            <a:off x="2364475" y="541750"/>
            <a:ext cx="482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Settore di attività</a:t>
            </a:r>
            <a:endParaRPr sz="28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oogle Shape;156;p30"/>
          <p:cNvGraphicFramePr/>
          <p:nvPr/>
        </p:nvGraphicFramePr>
        <p:xfrm>
          <a:off x="762013" y="352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{0829E00E-F5E4-4207-88C3-C9E900C65659}</a:tableStyleId>
              </a:tblPr>
              <a:tblGrid>
                <a:gridCol w="1957650"/>
                <a:gridCol w="2066125"/>
                <a:gridCol w="2426425"/>
                <a:gridCol w="1169775"/>
              </a:tblGrid>
              <a:tr h="518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2200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RISCHIO</a:t>
                      </a:r>
                      <a:endParaRPr b="1" sz="220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2200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PREVENZIONE</a:t>
                      </a:r>
                      <a:endParaRPr b="1" sz="220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2200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ASSICURAZIONE</a:t>
                      </a:r>
                      <a:endParaRPr b="1" sz="220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2200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ALTRO</a:t>
                      </a:r>
                      <a:endParaRPr b="1" sz="2200"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Incendio e calamità</a:t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Presenza di estintori e installazione di allarme antincendio</a:t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Eventi catastrofali</a:t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Infortuni sul lavoro</a:t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Regolamento dettagliato</a:t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Assicurazioni sanitarie</a:t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Danni a terzi</a:t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Dipendenti con competenza</a:t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Responsabilità civile verso terzi</a:t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5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Furto in magazzino o negozio o durante il trasporto</a:t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Installazione di telecamere e dipendenti addetti al controllo</a:t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Furto</a:t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Blackout e interruzioni nella produzione</a:t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chemeClr val="lt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Fenomeno elettrico</a:t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/>
          <p:nvPr/>
        </p:nvSpPr>
        <p:spPr>
          <a:xfrm>
            <a:off x="303925" y="240100"/>
            <a:ext cx="3935700" cy="162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1"/>
          <p:cNvSpPr txBox="1"/>
          <p:nvPr/>
        </p:nvSpPr>
        <p:spPr>
          <a:xfrm>
            <a:off x="303925" y="361750"/>
            <a:ext cx="37215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die Flower"/>
              <a:buChar char="❏"/>
            </a:pPr>
            <a:r>
              <a:rPr b="1" lang="it" sz="1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C’è stato un terremoto ed è crollata la parte del bagno, distruggendosi completamente, essendo l’unica parte della struttura a non essere stata ristrutturata. “Rimasta vecchia”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190675" y="2406800"/>
            <a:ext cx="4138800" cy="2339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die Flower"/>
              <a:buChar char="●"/>
            </a:pPr>
            <a:r>
              <a:rPr b="1" lang="it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DANNO DIRETTO:</a:t>
            </a:r>
            <a:r>
              <a:rPr lang="it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 Si dovrà ricostruire da capo tutto il bagno e di conseguenza ci sarà una perdita di denaro.</a:t>
            </a:r>
            <a:endParaRPr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die Flower"/>
              <a:buChar char="●"/>
            </a:pPr>
            <a:r>
              <a:rPr b="1" lang="it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DANNO INDIRETTO: </a:t>
            </a:r>
            <a:r>
              <a:rPr lang="it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La perdita, anche di lunga durata nel tempo, dell’utilizzo del bagno creerà una delusione nei clienti, in quanto, non potranno soddisfare la propria esigenza</a:t>
            </a:r>
            <a:endParaRPr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die Flower"/>
              <a:buChar char="●"/>
            </a:pPr>
            <a:r>
              <a:rPr b="1" lang="it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PROTEZIONE ASSICURATIVA: </a:t>
            </a:r>
            <a:r>
              <a:rPr lang="it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Eventi catastrofali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4" name="Google Shape;164;p31"/>
          <p:cNvSpPr txBox="1"/>
          <p:nvPr/>
        </p:nvSpPr>
        <p:spPr>
          <a:xfrm>
            <a:off x="5085850" y="1094100"/>
            <a:ext cx="3721500" cy="2955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Sf</a:t>
            </a:r>
            <a:r>
              <a:rPr lang="it" sz="15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ortunatamente il bagno non era stato ristrutturato ed essendo vecchio è crollato.</a:t>
            </a:r>
            <a:endParaRPr sz="15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L’assicurazione, eventi catastrofali, ci ha fatto risparmiare ed è stata molto efficace.</a:t>
            </a:r>
            <a:endParaRPr sz="15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Abbiamo sollecitato gli operai ad essere veloci ma precisi durante i lavori e in poco tempo il nuovo bagno ha suscitato soddisfazione nei clienti.</a:t>
            </a:r>
            <a:endParaRPr sz="15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Fortunatamente nessuno si è fatto male. </a:t>
            </a:r>
            <a:endParaRPr sz="15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025" y="275241"/>
            <a:ext cx="2143125" cy="5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 txBox="1"/>
          <p:nvPr/>
        </p:nvSpPr>
        <p:spPr>
          <a:xfrm>
            <a:off x="5989150" y="299100"/>
            <a:ext cx="191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Caso di studio</a:t>
            </a:r>
            <a:endParaRPr sz="23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" type="body"/>
          </p:nvPr>
        </p:nvSpPr>
        <p:spPr>
          <a:xfrm>
            <a:off x="311700" y="1510775"/>
            <a:ext cx="8520600" cy="38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7033" u="sng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Profili di vulnerabilità dell’impresa al rischio puro</a:t>
            </a:r>
            <a:endParaRPr b="1" i="1" sz="7033" u="sng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7033">
                <a:solidFill>
                  <a:srgbClr val="202124"/>
                </a:solidFill>
                <a:latin typeface="Indie Flower"/>
                <a:ea typeface="Indie Flower"/>
                <a:cs typeface="Indie Flower"/>
                <a:sym typeface="Indie Flower"/>
              </a:rPr>
              <a:t>Danni a terzi, furto, fenomeno elettrico, infortuni sul lavoro</a:t>
            </a:r>
            <a:endParaRPr sz="7033">
              <a:solidFill>
                <a:srgbClr val="202124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it" sz="7033" u="sng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Vulnerabilità al rischio d’impresa</a:t>
            </a:r>
            <a:endParaRPr sz="7033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7033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Cambiamento nei gusti dei consumatori</a:t>
            </a:r>
            <a:endParaRPr sz="7033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it" sz="7033" u="sng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Eventuali cambiamenti strategici o di protezione dai rischi</a:t>
            </a:r>
            <a:endParaRPr b="1" i="1" sz="7033" u="sng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7386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Per sapere cosa ne pensano i clienti sui vari gusti dei waffle abbiamo messo, vicino alla porta dell’uscita, un quaderno dove i consumatori possono lasciare le loro critiche e opinioni su quanto mangiato. Così, se ce ne fosse bisogno, cambiare un pò le varie ricette basandoci su quelle più apprezzate.</a:t>
            </a:r>
            <a:endParaRPr sz="7386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202124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endParaRPr>
              <a:solidFill>
                <a:srgbClr val="202124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650" y="657125"/>
            <a:ext cx="4030800" cy="4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/>
          <p:nvPr/>
        </p:nvSpPr>
        <p:spPr>
          <a:xfrm>
            <a:off x="2267500" y="308025"/>
            <a:ext cx="4030800" cy="62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2"/>
          <p:cNvSpPr txBox="1"/>
          <p:nvPr/>
        </p:nvSpPr>
        <p:spPr>
          <a:xfrm>
            <a:off x="2267500" y="313275"/>
            <a:ext cx="403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Conclusioni</a:t>
            </a:r>
            <a:endParaRPr sz="280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