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pitchFamily="2" charset="-79"/>
      <p:regular r:id="rId12"/>
      <p:bold r:id="rId13"/>
    </p:embeddedFont>
    <p:embeddedFont>
      <p:font typeface="Economica" panose="02000506040000020004" pitchFamily="2" charset="77"/>
      <p:regular r:id="rId14"/>
      <p:bold r:id="rId15"/>
      <p:italic r:id="rId16"/>
      <p:boldItalic r:id="rId17"/>
    </p:embeddedFont>
    <p:embeddedFont>
      <p:font typeface="Merriweather" pitchFamily="2" charset="77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4F600B-87AB-4B4C-92BF-72FA68F8D41F}">
  <a:tblStyle styleId="{9C4F600B-87AB-4B4C-92BF-72FA68F8D4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>
      <p:cViewPr varScale="1">
        <p:scale>
          <a:sx n="145" d="100"/>
          <a:sy n="145" d="100"/>
        </p:scale>
        <p:origin x="6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d34fe7cc78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d34fe7cc78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253bde132d33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253bde132d33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d34fe7cc7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d34fe7cc78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34fe7cc78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d34fe7cc78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d34fe7cc78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d34fe7cc78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15a72b6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15a72b6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15a72b6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15a72b62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d34fe7cc78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d34fe7cc78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97169" y="781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255"/>
              <a:t>TASTE EAT,</a:t>
            </a:r>
            <a:endParaRPr sz="825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90650" y="20882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0FF00"/>
                </a:solidFill>
                <a:latin typeface="Merriweather"/>
                <a:ea typeface="Merriweather"/>
                <a:cs typeface="Merriweather"/>
                <a:sym typeface="Merriweather"/>
              </a:rPr>
              <a:t>wanna risk it?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100000" t="-14530" r="-100000" b="14530"/>
          <a:stretch/>
        </p:blipFill>
        <p:spPr>
          <a:xfrm>
            <a:off x="8035600" y="0"/>
            <a:ext cx="1108400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l="-9520" r="9520"/>
          <a:stretch/>
        </p:blipFill>
        <p:spPr>
          <a:xfrm>
            <a:off x="311688" y="262857"/>
            <a:ext cx="2087208" cy="15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0" y="-87250"/>
            <a:ext cx="46944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b="1">
                <a:latin typeface="Amatic SC"/>
                <a:ea typeface="Amatic SC"/>
                <a:cs typeface="Amatic SC"/>
                <a:sym typeface="Amatic SC"/>
              </a:rPr>
              <a:t>La nostra storia…</a:t>
            </a:r>
            <a:endParaRPr sz="37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0" y="-810375"/>
            <a:ext cx="8774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-30000" y="665150"/>
            <a:ext cx="5291100" cy="4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“Taste eat” dal 2014 è il primo ristorante vegetariano a Brescia,  guidato dallo Chef Paolo Bossini. Il nostro intento è divulgare i principi di una cucina sana, a base vegana e amica del pianeta e di tutti gli esseri viventi. Ogni piatto è frutto di esplorazioni ed esperimenti, ma non è mai un punto di arrivo, piuttosto una tappa di questo innovativo percorso.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Musica, impiattamento, colori e attenzione nel servizio del Ristorante contribuiscono a rendere la degustazione una vero e proprio viaggio sensoriale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L’impresa ha 3 sedi rispettivamente a Brescia, Milano e Roma con un personale complessivo di 98 dipendenti.Un aspetto fondamentale della nostra cucina è l’utilizzo di prodotti chilometro zero provenienti dal nostro magnifico orto.Inoltre per evitare lo spreco offriamo un servizio di mystery box  consistente nella distribuzione di scatole contenenti cibo a sorpresa</a:t>
            </a:r>
            <a:r>
              <a:rPr lang="it" sz="1600">
                <a:latin typeface="Economica"/>
                <a:ea typeface="Economica"/>
                <a:cs typeface="Economica"/>
                <a:sym typeface="Economica"/>
              </a:rPr>
              <a:t>. 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73142" y="2064125"/>
            <a:ext cx="2488475" cy="14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5537" y="260065"/>
            <a:ext cx="2585774" cy="172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t="8527" b="7204"/>
          <a:stretch/>
        </p:blipFill>
        <p:spPr>
          <a:xfrm>
            <a:off x="6465513" y="3594725"/>
            <a:ext cx="2585776" cy="145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NOSTRI PUNTI DI FORZA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116200" y="1176633"/>
            <a:ext cx="3999900" cy="19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</a:rPr>
              <a:t>L’orto magico</a:t>
            </a:r>
            <a:r>
              <a:rPr lang="it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solidFill>
                  <a:srgbClr val="000000"/>
                </a:solidFill>
              </a:rPr>
              <a:t>L’aspetto che ci differenzia dagli altri ristoranti è la presenza di un orto ecologico in cui coltiviamo i nostri prodotti senza  l’uso di pesticidi e sostanze chimiche.Inoltre noi rispettiamo la stagionalità del raccolto, adattando il menù al periodo dell’anno.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4832400" y="1245600"/>
            <a:ext cx="3999900" cy="2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</a:rPr>
              <a:t>Mistery box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se si è amanti dell’avventura o si è indecisi nello scegliere sul menù, vi proponiamo il servizio mistery.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Basterà indicare allergeni e preferenze e vi sarà consegnata una scatola contenente cibo a sorpresa.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solidFill>
                  <a:srgbClr val="000000"/>
                </a:solidFill>
              </a:rPr>
              <a:t>Non solo vi divertirete nello scoprire i vostri piatti ma farete anche un bel gesto per non far buttare i nostri alimenti freschi.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t="20914" b="9510"/>
          <a:stretch/>
        </p:blipFill>
        <p:spPr>
          <a:xfrm>
            <a:off x="311725" y="3170125"/>
            <a:ext cx="3695650" cy="171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7425" y="3975700"/>
            <a:ext cx="1192425" cy="972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Google Shape;82;p16"/>
          <p:cNvGraphicFramePr/>
          <p:nvPr/>
        </p:nvGraphicFramePr>
        <p:xfrm>
          <a:off x="14353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{9C4F600B-87AB-4B4C-92BF-72FA68F8D41F}</a:tableStyleId>
              </a:tblPr>
              <a:tblGrid>
                <a:gridCol w="201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/>
                        <a:t>Rischio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/>
                        <a:t>Prevenzione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/>
                        <a:t>Assicurazione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Incendio e Calamità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adozione delle misure antincendio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Incendio e calamità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Infortuni sul lavoro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dotare i dipendenti dei dispositivi di protezione individuali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Infortuni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Danni a terzi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Fornire lista allergeni ai clienti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RC professionale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Perdita quote di mercato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3" name="Google Shape;83;p16"/>
          <p:cNvGraphicFramePr/>
          <p:nvPr/>
        </p:nvGraphicFramePr>
        <p:xfrm>
          <a:off x="1435375" y="306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{9C4F600B-87AB-4B4C-92BF-72FA68F8D41F}</a:tableStyleId>
              </a:tblPr>
              <a:tblGrid>
                <a:gridCol w="199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6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Furto</a:t>
                      </a:r>
                      <a:r>
                        <a:rPr lang="it">
                          <a:solidFill>
                            <a:srgbClr val="4A86E8"/>
                          </a:solidFill>
                        </a:rPr>
                        <a:t> </a:t>
                      </a:r>
                      <a:endParaRPr>
                        <a:solidFill>
                          <a:srgbClr val="4A86E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uso di telecamere all’interno e all’esterno del ristorante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Furto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Cambiamento dei gusti dei consumatori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Danni ambientali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A86E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FFFF"/>
                          </a:solidFill>
                        </a:rPr>
                        <a:t>incendio e calamità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57450" y="0"/>
            <a:ext cx="37065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Caso di studio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4572000" y="1044902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-Un giorno la piastra in cucina prese fuoco e dovemmo chiamare i pompieri.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/>
              <a:t>-Un giorno un cameriere durante il servizio di una zuppa molto calda inciampò e fece cadere il piatto addosso a un bambino, causandogli delle lievi ustioni. 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/>
              <a:t>- un giorno durante il servizio un cliente ruba la cassa e di conseguenza i soldi presenti al suo interno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50" y="776400"/>
            <a:ext cx="1649901" cy="125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488" y="1450901"/>
            <a:ext cx="1972374" cy="1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453" y="2571750"/>
            <a:ext cx="1649900" cy="2411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97827" y="1448105"/>
            <a:ext cx="9360300" cy="25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Caso di studio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Danno diretto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Danno indiretto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270050" y="522450"/>
            <a:ext cx="4580100" cy="46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-Danno diretto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1)Distruzione di parte della cucina con conseguenti costi di ristrutturazione  e perdita di guadagni dovuti alla chiusura temporanea del ristorante dovuta ai lavori.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2)Rimborso delle spese mediche per il bambino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3)Acquisto di una nuova cassa in seguito al furto di quest’ultima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-Danno indiretto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1)Cattiva reputazione nei  confronti del ristorante poiché il personale è distrutto.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2)perdita di guadagni dopo l’incendio per il negativo passaparola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21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it" sz="1708"/>
              <a:t>Caso di studio</a:t>
            </a:r>
            <a:endParaRPr sz="1708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endParaRPr sz="1708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endParaRPr sz="1708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it" sz="1708"/>
              <a:t>Protezione assicurativa</a:t>
            </a:r>
            <a:endParaRPr sz="1708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endParaRPr sz="1708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endParaRPr sz="1708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it" sz="1708"/>
              <a:t>Utilità delle misure di prevenzione</a:t>
            </a:r>
            <a:endParaRPr sz="1708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4572000" y="312150"/>
            <a:ext cx="4572000" cy="48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assicurazione attivate per proteggere la nostra impresa da eventuali eventi dannosi sono: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- furto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 -incendio calamità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- rc professione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Grazie a queste polizze assicurative il nostro ristorante  è coperto da tutti i possibili eventi dannosi che possono accadere in qualsiasi momento e circostanza, come incendi, danni involontari ai clienti e furti.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Per prevenire eventi dannosi all’interno del nostro ristorante avevamo installato delle telecamere in più zone del ristorante soprattutto nell’area in cui si trova la cassa; per prevenire la nostra attività da incendi abbiamo installato un sistema antincendio; inoltre sul soffitto di ogni sala del ristorante sono stati installati degli irrigatori antincendio.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il nostro locale dispone anche di due estintori per eventuali incendi.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020"/>
              <a:t>Conclusioni e politiche di prevenzione</a:t>
            </a:r>
            <a:endParaRPr sz="20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020"/>
              <a:t> e di ripartizione dei danni</a:t>
            </a:r>
            <a:endParaRPr sz="2020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0" y="806700"/>
            <a:ext cx="91440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it" sz="1005"/>
              <a:t>Alcu</a:t>
            </a:r>
            <a:r>
              <a:rPr lang="it" sz="1200"/>
              <a:t>ne misure che abbiamo adottato sono state molto utili per limitare i danni di eventi dannosi che la nostra attività ha subito, per esempio, il sistema antincendio e gli irrigatori antincendio hanno fatto sì che il fuoco non si espandesse oltre la cucina </a:t>
            </a:r>
            <a:endParaRPr sz="12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1200"/>
              <a:t>Per nostra fortuna avevamo acquistato la polizza incendio-calamità e grazie ad essa l’assicurazione ha pagato tutti i danni riportati nella cucina del ristorante dopo l’incendio.</a:t>
            </a:r>
            <a:endParaRPr sz="12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1200"/>
              <a:t>Anche l’adozione di telecamere ci ha permesso, almeno, di rintracciare il ladro  che ha rubato la cassa e capire come rendere più sicura la zona in cui si trova</a:t>
            </a:r>
            <a:endParaRPr sz="12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1200"/>
              <a:t>Tuttavia, dopo questi eventi abbiamo notato la mancanza di alcune piccole attenzioni che sarebbero state molto utili per esempio l’installazione anche in cucina di irrigatori antincendio e di estintori in modo da agire sin da subito per spegnere il fuoco.</a:t>
            </a:r>
            <a:endParaRPr sz="12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1200"/>
              <a:t>Mentre per quanto riguarda il furto della cassa avremmo dovuto installare un sistema antifurto su questa  in modo tale da accorgerci subito che qualcuno la stesse portando via.</a:t>
            </a:r>
            <a:endParaRPr sz="12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1200"/>
              <a:t>Per limitare le conseguenze dei danni causati dagli eventi dannosi abbiamo subito intrapreso delle azioni per ridurre l’entità e la durata del danno indiretto; abbiamo raccontato ciò che ci è successo ad altri ristoratori affinché a loro non accada ciò che è successo a noi e inoltre abbiamo comunicato tramite le nostre pagine l’adozione di sistemi antincendio e la riapertura del ristorante</a:t>
            </a:r>
            <a:r>
              <a:rPr lang="it" sz="1005"/>
              <a:t>.</a:t>
            </a:r>
            <a:endParaRPr sz="100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00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00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005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193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Conclusioni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765925"/>
            <a:ext cx="8520600" cy="42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-Rischi puri: dato che siamo un ristorante i rischi più probabili sono: incendio, furto e danni a nostri clienti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-Rischi imprenditoriali: i rischi a cui andiamo incontro sono diversi, per esempio il cambio dei gusti dei consumatori, l’aumento dei prezzi dei piatti e delle mistery box ( con la seguente perdita dei clienti) e il mancato utilizzo dei prodotti da noi coltivati se avessimo problemi con l’orto e/o il raccolto.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In questo lavoro secondo noi è fondamentale distinguersi e dare una propria impronta al locale, ai piatti e in generale a tutto ciò che la nostra attività offre ed è proprio grazie ad alcune nostre scelte come l’uso dei prodotti del nostro orto, cucinare solo piatti vegetariani e  decidere di non sprecare ciò che cuciniamo che siamo arrivati ad ottenere un buon apprezzamento e una buona notorietà tra i consumatori.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Macintosh PowerPoint</Application>
  <PresentationFormat>Presentazione su schermo (16:9)</PresentationFormat>
  <Paragraphs>77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Economica</vt:lpstr>
      <vt:lpstr>Merriweather</vt:lpstr>
      <vt:lpstr>Roboto</vt:lpstr>
      <vt:lpstr>Arial</vt:lpstr>
      <vt:lpstr>Amatic SC</vt:lpstr>
      <vt:lpstr>Simple Light</vt:lpstr>
      <vt:lpstr>TASTE EAT, </vt:lpstr>
      <vt:lpstr>Presentazione standard di PowerPoint</vt:lpstr>
      <vt:lpstr>I NOSTRI PUNTI DI FORZA</vt:lpstr>
      <vt:lpstr>Presentazione standard di PowerPoint</vt:lpstr>
      <vt:lpstr>Caso di studio</vt:lpstr>
      <vt:lpstr>Caso di studio  Danno diretto  Danno indiretto</vt:lpstr>
      <vt:lpstr>Caso di studio   Protezione assicurativa   Utilità delle misure di prevenzione</vt:lpstr>
      <vt:lpstr>Conclusioni e politiche di prevenzione  e di ripartizione dei danni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TASTE EAT, </dc:title>
  <cp:lastModifiedBy>Federica Pini</cp:lastModifiedBy>
  <cp:revision>1</cp:revision>
  <dcterms:modified xsi:type="dcterms:W3CDTF">2023-05-24T08:14:35Z</dcterms:modified>
</cp:coreProperties>
</file>