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veat" panose="020B0604020202020204" charset="0"/>
      <p:regular r:id="rId18"/>
      <p:bold r:id="rId19"/>
    </p:embeddedFont>
    <p:embeddedFont>
      <p:font typeface="Comfortaa" panose="020B0604020202020204" charset="0"/>
      <p:regular r:id="rId20"/>
      <p:bold r:id="rId21"/>
    </p:embeddedFont>
    <p:embeddedFont>
      <p:font typeface="Economica" panose="020B0604020202020204" charset="0"/>
      <p:regular r:id="rId22"/>
      <p:bold r:id="rId23"/>
      <p:italic r:id="rId24"/>
      <p:boldItalic r:id="rId25"/>
    </p:embeddedFont>
    <p:embeddedFont>
      <p:font typeface="Lexend" panose="020B0604020202020204" charset="0"/>
      <p:regular r:id="rId26"/>
      <p:bold r:id="rId27"/>
    </p:embeddedFont>
    <p:embeddedFont>
      <p:font typeface="Lobster" panose="00000500000000000000" pitchFamily="2" charset="0"/>
      <p:regular r:id="rId28"/>
    </p:embeddedFont>
    <p:embeddedFont>
      <p:font typeface="Merriweather" panose="00000500000000000000" pitchFamily="2"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acifico" panose="00000500000000000000"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A4D9C6-0E9A-4FE6-B1F3-3A9DA8EC4E80}">
  <a:tblStyle styleId="{72A4D9C6-0E9A-4FE6-B1F3-3A9DA8EC4E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73a70ef0a_5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073a70ef0a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73a70ef0a_6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73a70ef0a_6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73a70ef0a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73a70ef0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06c60cdd8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6c60cdd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6c60cdd8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6c60cdd8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073a70ef0a_6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073a70ef0a_6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6c60cdd84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06c60cdd8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6c60cdd8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6c60cdd8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73a70ef0a_6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73a70ef0a_6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73a70ef0a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73a70ef0a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hyperlink" Target="http://www.sufar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subTitle" idx="1"/>
          </p:nvPr>
        </p:nvSpPr>
        <p:spPr>
          <a:xfrm>
            <a:off x="1891350" y="2637058"/>
            <a:ext cx="5361300" cy="522600"/>
          </a:xfrm>
          <a:prstGeom prst="rect">
            <a:avLst/>
          </a:prstGeom>
          <a:effectLst>
            <a:outerShdw algn="bl" rotWithShape="0">
              <a:srgbClr val="B33B3B">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it" sz="3300">
                <a:latin typeface="Caveat"/>
                <a:ea typeface="Caveat"/>
                <a:cs typeface="Caveat"/>
                <a:sym typeface="Caveat"/>
              </a:rPr>
              <a:t>l</a:t>
            </a:r>
            <a:r>
              <a:rPr lang="it" sz="3300" b="1">
                <a:latin typeface="Caveat"/>
                <a:ea typeface="Caveat"/>
                <a:cs typeface="Caveat"/>
                <a:sym typeface="Caveat"/>
              </a:rPr>
              <a:t>a nostra agenzia di arredi</a:t>
            </a:r>
            <a:endParaRPr sz="3300" b="1">
              <a:latin typeface="Caveat"/>
              <a:ea typeface="Caveat"/>
              <a:cs typeface="Caveat"/>
              <a:sym typeface="Caveat"/>
            </a:endParaRPr>
          </a:p>
        </p:txBody>
      </p:sp>
      <p:sp>
        <p:nvSpPr>
          <p:cNvPr id="63" name="Google Shape;63;p13"/>
          <p:cNvSpPr txBox="1"/>
          <p:nvPr/>
        </p:nvSpPr>
        <p:spPr>
          <a:xfrm>
            <a:off x="1099475" y="2300050"/>
            <a:ext cx="93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4" name="Google Shape;64;p13"/>
          <p:cNvSpPr txBox="1">
            <a:spLocks noGrp="1"/>
          </p:cNvSpPr>
          <p:nvPr>
            <p:ph type="ctrTitle"/>
          </p:nvPr>
        </p:nvSpPr>
        <p:spPr>
          <a:xfrm>
            <a:off x="1858703" y="1822833"/>
            <a:ext cx="5361300" cy="1011900"/>
          </a:xfrm>
          <a:prstGeom prst="rect">
            <a:avLst/>
          </a:prstGeom>
          <a:effectLst>
            <a:outerShdw blurRad="57150" dist="85725" dir="10980000" algn="bl" rotWithShape="0">
              <a:srgbClr val="000000"/>
            </a:outerShdw>
          </a:effectLst>
        </p:spPr>
        <p:txBody>
          <a:bodyPr spcFirstLastPara="1" wrap="square" lIns="91425" tIns="91425" rIns="91425" bIns="91425" anchor="b" anchorCtr="0">
            <a:spAutoFit/>
          </a:bodyPr>
          <a:lstStyle/>
          <a:p>
            <a:pPr marL="0" lvl="0" indent="0" algn="ctr" rtl="0">
              <a:spcBef>
                <a:spcPts val="0"/>
              </a:spcBef>
              <a:spcAft>
                <a:spcPts val="0"/>
              </a:spcAft>
              <a:buNone/>
            </a:pPr>
            <a:r>
              <a:rPr lang="it" sz="5400" b="1" i="1">
                <a:solidFill>
                  <a:schemeClr val="lt2"/>
                </a:solidFill>
                <a:latin typeface="Merriweather"/>
                <a:ea typeface="Merriweather"/>
                <a:cs typeface="Merriweather"/>
                <a:sym typeface="Merriweather"/>
              </a:rPr>
              <a:t>Sufara</a:t>
            </a:r>
            <a:endParaRPr sz="5400" b="1" i="1">
              <a:solidFill>
                <a:schemeClr val="lt2"/>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2"/>
          <p:cNvSpPr txBox="1"/>
          <p:nvPr/>
        </p:nvSpPr>
        <p:spPr>
          <a:xfrm>
            <a:off x="142075" y="0"/>
            <a:ext cx="5960400" cy="58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600" dirty="0">
                <a:solidFill>
                  <a:schemeClr val="lt2"/>
                </a:solidFill>
                <a:latin typeface="Montserrat"/>
                <a:ea typeface="Montserrat"/>
                <a:cs typeface="Montserrat"/>
                <a:sym typeface="Montserrat"/>
              </a:rPr>
              <a:t>CONCLUSIONI:</a:t>
            </a:r>
            <a:endParaRPr sz="2600" dirty="0">
              <a:solidFill>
                <a:schemeClr val="lt2"/>
              </a:solidFill>
              <a:latin typeface="Montserrat"/>
              <a:ea typeface="Montserrat"/>
              <a:cs typeface="Montserrat"/>
              <a:sym typeface="Montserrat"/>
            </a:endParaRPr>
          </a:p>
        </p:txBody>
      </p:sp>
      <p:sp>
        <p:nvSpPr>
          <p:cNvPr id="138" name="Google Shape;138;p22"/>
          <p:cNvSpPr txBox="1"/>
          <p:nvPr/>
        </p:nvSpPr>
        <p:spPr>
          <a:xfrm>
            <a:off x="0" y="391359"/>
            <a:ext cx="5878200" cy="4686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Lexend"/>
              <a:buChar char="●"/>
            </a:pPr>
            <a:r>
              <a:rPr lang="it" sz="1600" dirty="0">
                <a:latin typeface="Lexend"/>
                <a:ea typeface="Lexend"/>
                <a:cs typeface="Lexend"/>
                <a:sym typeface="Lexend"/>
              </a:rPr>
              <a:t>Grazie alle assicurazioni che avevamo fatto e ai  metodi di prevenzione applicati, per questa volta siamo riusciti a coprire i danni subiti e abbiamo conseguito al risarcimento dei danni, anche se comunque una perdita economica c’è stata ugualmente. </a:t>
            </a:r>
            <a:endParaRPr sz="1600" dirty="0">
              <a:latin typeface="Lexend"/>
              <a:ea typeface="Lexend"/>
              <a:cs typeface="Lexend"/>
              <a:sym typeface="Lexend"/>
            </a:endParaRPr>
          </a:p>
          <a:p>
            <a:pPr marL="0" lvl="0" indent="0" algn="l" rtl="0">
              <a:spcBef>
                <a:spcPts val="0"/>
              </a:spcBef>
              <a:spcAft>
                <a:spcPts val="0"/>
              </a:spcAft>
              <a:buNone/>
            </a:pPr>
            <a:endParaRPr sz="1600" dirty="0">
              <a:latin typeface="Lexend"/>
              <a:ea typeface="Lexend"/>
              <a:cs typeface="Lexend"/>
              <a:sym typeface="Lexend"/>
            </a:endParaRPr>
          </a:p>
          <a:p>
            <a:pPr marL="457200" lvl="0" indent="-330200" algn="l" rtl="0">
              <a:spcBef>
                <a:spcPts val="0"/>
              </a:spcBef>
              <a:spcAft>
                <a:spcPts val="0"/>
              </a:spcAft>
              <a:buSzPts val="1600"/>
              <a:buFont typeface="Lexend"/>
              <a:buChar char="●"/>
            </a:pPr>
            <a:r>
              <a:rPr lang="it" sz="1600" dirty="0">
                <a:latin typeface="Lexend"/>
                <a:ea typeface="Lexend"/>
                <a:cs typeface="Lexend"/>
                <a:sym typeface="Lexend"/>
              </a:rPr>
              <a:t>Abbiamo deciso di investire nella sicurezza per tutelare al meglio il luogo nella quale produciamo e teniamo la merce  aggiungendo un antifurto che ci fa ricevere una chiamata e dire un codice (deciso da noi)e che  fa intervenire immediatamente le forze dell’ordine in caso non siano i dipendenti o noi imprenditori ad averlo fatto scattare </a:t>
            </a:r>
            <a:endParaRPr sz="1600" dirty="0">
              <a:latin typeface="Lexend"/>
              <a:ea typeface="Lexend"/>
              <a:cs typeface="Lexend"/>
              <a:sym typeface="Lexend"/>
            </a:endParaRPr>
          </a:p>
          <a:p>
            <a:pPr marL="0" lvl="0" indent="0" algn="l" rtl="0">
              <a:spcBef>
                <a:spcPts val="0"/>
              </a:spcBef>
              <a:spcAft>
                <a:spcPts val="0"/>
              </a:spcAft>
              <a:buNone/>
            </a:pPr>
            <a:endParaRPr sz="1600" dirty="0">
              <a:latin typeface="Lexend"/>
              <a:ea typeface="Lexend"/>
              <a:cs typeface="Lexend"/>
              <a:sym typeface="Lexend"/>
            </a:endParaRPr>
          </a:p>
          <a:p>
            <a:pPr marL="457200" lvl="0" indent="-330200" algn="l" rtl="0">
              <a:spcBef>
                <a:spcPts val="0"/>
              </a:spcBef>
              <a:spcAft>
                <a:spcPts val="0"/>
              </a:spcAft>
              <a:buSzPts val="1600"/>
              <a:buFont typeface="Lexend"/>
              <a:buChar char="●"/>
            </a:pPr>
            <a:r>
              <a:rPr lang="it" sz="1600" dirty="0">
                <a:latin typeface="Lexend"/>
                <a:ea typeface="Lexend"/>
                <a:cs typeface="Lexend"/>
                <a:sym typeface="Lexend"/>
              </a:rPr>
              <a:t>Per risanare la nostra immagine faremo sconti e cercheremo collaborazioni e pubblicità sia sui social che in televisione.</a:t>
            </a:r>
            <a:endParaRPr sz="1600" dirty="0">
              <a:latin typeface="Lexend"/>
              <a:ea typeface="Lexend"/>
              <a:cs typeface="Lexend"/>
              <a:sym typeface="Lexend"/>
            </a:endParaRPr>
          </a:p>
        </p:txBody>
      </p:sp>
      <p:pic>
        <p:nvPicPr>
          <p:cNvPr id="139" name="Google Shape;139;p22"/>
          <p:cNvPicPr preferRelativeResize="0"/>
          <p:nvPr/>
        </p:nvPicPr>
        <p:blipFill>
          <a:blip r:embed="rId4">
            <a:alphaModFix/>
          </a:blip>
          <a:stretch>
            <a:fillRect/>
          </a:stretch>
        </p:blipFill>
        <p:spPr>
          <a:xfrm>
            <a:off x="6061375" y="708375"/>
            <a:ext cx="2881224" cy="1554600"/>
          </a:xfrm>
          <a:prstGeom prst="rect">
            <a:avLst/>
          </a:prstGeom>
          <a:noFill/>
          <a:ln w="38100" cap="flat" cmpd="sng">
            <a:solidFill>
              <a:srgbClr val="202124"/>
            </a:solidFill>
            <a:prstDash val="solid"/>
            <a:round/>
            <a:headEnd type="none" w="sm" len="sm"/>
            <a:tailEnd type="none" w="sm" len="sm"/>
          </a:ln>
          <a:effectLst>
            <a:outerShdw blurRad="57150" algn="bl" rotWithShape="0">
              <a:srgbClr val="000000">
                <a:alpha val="32000"/>
              </a:srgbClr>
            </a:outerShdw>
          </a:effectLst>
        </p:spPr>
      </p:pic>
      <p:pic>
        <p:nvPicPr>
          <p:cNvPr id="140" name="Google Shape;140;p22"/>
          <p:cNvPicPr preferRelativeResize="0"/>
          <p:nvPr/>
        </p:nvPicPr>
        <p:blipFill>
          <a:blip r:embed="rId5">
            <a:alphaModFix/>
          </a:blip>
          <a:stretch>
            <a:fillRect/>
          </a:stretch>
        </p:blipFill>
        <p:spPr>
          <a:xfrm>
            <a:off x="6061375" y="2791825"/>
            <a:ext cx="2822846" cy="1775151"/>
          </a:xfrm>
          <a:prstGeom prst="rect">
            <a:avLst/>
          </a:prstGeom>
          <a:noFill/>
          <a:ln w="38100" cap="flat" cmpd="sng">
            <a:solidFill>
              <a:srgbClr val="202124"/>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3"/>
          <p:cNvSpPr txBox="1">
            <a:spLocks noGrp="1"/>
          </p:cNvSpPr>
          <p:nvPr>
            <p:ph type="ctrTitle"/>
          </p:nvPr>
        </p:nvSpPr>
        <p:spPr>
          <a:xfrm>
            <a:off x="2901825" y="769530"/>
            <a:ext cx="3054600" cy="1537200"/>
          </a:xfrm>
          <a:prstGeom prst="rect">
            <a:avLst/>
          </a:prstGeom>
          <a:effectLst>
            <a:outerShdw blurRad="57150" dist="19050" dir="5400000" algn="bl" rotWithShape="0">
              <a:srgbClr val="000000">
                <a:alpha val="50000"/>
              </a:srgbClr>
            </a:outerShdw>
            <a:reflection stA="74000" endPos="1000" fadeDir="5400012" sy="-100000" algn="bl" rotWithShape="0"/>
          </a:effectLst>
        </p:spPr>
        <p:txBody>
          <a:bodyPr spcFirstLastPara="1" wrap="square" lIns="91425" tIns="91425" rIns="91425" bIns="91425" anchor="b" anchorCtr="0">
            <a:normAutofit/>
          </a:bodyPr>
          <a:lstStyle/>
          <a:p>
            <a:pPr marL="0" lvl="0" indent="0" algn="ctr" rtl="0">
              <a:spcBef>
                <a:spcPts val="0"/>
              </a:spcBef>
              <a:spcAft>
                <a:spcPts val="0"/>
              </a:spcAft>
              <a:buNone/>
            </a:pPr>
            <a:r>
              <a:rPr lang="it"/>
              <a:t>GRAZIE!</a:t>
            </a:r>
            <a:endParaRPr/>
          </a:p>
        </p:txBody>
      </p:sp>
      <p:sp>
        <p:nvSpPr>
          <p:cNvPr id="146" name="Google Shape;146;p23"/>
          <p:cNvSpPr txBox="1">
            <a:spLocks noGrp="1"/>
          </p:cNvSpPr>
          <p:nvPr>
            <p:ph type="subTitle" idx="1"/>
          </p:nvPr>
        </p:nvSpPr>
        <p:spPr>
          <a:xfrm>
            <a:off x="1680075" y="2571738"/>
            <a:ext cx="5498100" cy="1221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a:latin typeface="Economica"/>
                <a:ea typeface="Economica"/>
                <a:cs typeface="Economica"/>
                <a:sym typeface="Economica"/>
              </a:rPr>
              <a:t>POTETETE TROVARCI SU: </a:t>
            </a:r>
            <a:r>
              <a:rPr lang="it" u="sng">
                <a:solidFill>
                  <a:schemeClr val="hlink"/>
                </a:solidFill>
                <a:latin typeface="Economica"/>
                <a:ea typeface="Economica"/>
                <a:cs typeface="Economica"/>
                <a:sym typeface="Economica"/>
                <a:hlinkClick r:id="rId4"/>
              </a:rPr>
              <a:t>www.sufara.com</a:t>
            </a:r>
            <a:endParaRPr>
              <a:latin typeface="Economica"/>
              <a:ea typeface="Economica"/>
              <a:cs typeface="Economica"/>
              <a:sym typeface="Economica"/>
            </a:endParaRPr>
          </a:p>
          <a:p>
            <a:pPr marL="0" lvl="0" indent="0" algn="ctr" rtl="0">
              <a:spcBef>
                <a:spcPts val="0"/>
              </a:spcBef>
              <a:spcAft>
                <a:spcPts val="0"/>
              </a:spcAft>
              <a:buNone/>
            </a:pPr>
            <a:r>
              <a:rPr lang="it">
                <a:latin typeface="Economica"/>
                <a:ea typeface="Economica"/>
                <a:cs typeface="Economica"/>
                <a:sym typeface="Economica"/>
              </a:rPr>
              <a:t>                            contatto: 0114323456</a:t>
            </a:r>
            <a:endParaRPr>
              <a:latin typeface="Economica"/>
              <a:ea typeface="Economica"/>
              <a:cs typeface="Economica"/>
              <a:sym typeface="Economica"/>
            </a:endParaRPr>
          </a:p>
          <a:p>
            <a:pPr marL="0" lvl="0" indent="0" algn="ctr" rtl="0">
              <a:spcBef>
                <a:spcPts val="0"/>
              </a:spcBef>
              <a:spcAft>
                <a:spcPts val="0"/>
              </a:spcAft>
              <a:buNone/>
            </a:pPr>
            <a:r>
              <a:rPr lang="it">
                <a:latin typeface="Economica"/>
                <a:ea typeface="Economica"/>
                <a:cs typeface="Economica"/>
                <a:sym typeface="Economica"/>
              </a:rPr>
              <a:t>                               facebook SUFARA DIVANI</a:t>
            </a:r>
            <a:endParaRPr>
              <a:latin typeface="Economica"/>
              <a:ea typeface="Economica"/>
              <a:cs typeface="Economica"/>
              <a:sym typeface="Economica"/>
            </a:endParaRPr>
          </a:p>
        </p:txBody>
      </p:sp>
      <p:sp>
        <p:nvSpPr>
          <p:cNvPr id="147" name="Google Shape;147;p23"/>
          <p:cNvSpPr txBox="1"/>
          <p:nvPr/>
        </p:nvSpPr>
        <p:spPr>
          <a:xfrm>
            <a:off x="3312075" y="2696400"/>
            <a:ext cx="67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Pacifico"/>
                <a:ea typeface="Pacifico"/>
                <a:cs typeface="Pacifico"/>
                <a:sym typeface="Pacifico"/>
              </a:rPr>
              <a:t> </a:t>
            </a:r>
            <a:endParaRPr>
              <a:latin typeface="Pacifico"/>
              <a:ea typeface="Pacifico"/>
              <a:cs typeface="Pacifico"/>
              <a:sym typeface="Pacifico"/>
            </a:endParaRPr>
          </a:p>
        </p:txBody>
      </p:sp>
      <p:sp>
        <p:nvSpPr>
          <p:cNvPr id="148" name="Google Shape;148;p23"/>
          <p:cNvSpPr txBox="1"/>
          <p:nvPr/>
        </p:nvSpPr>
        <p:spPr>
          <a:xfrm>
            <a:off x="4948675" y="3926475"/>
            <a:ext cx="411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700">
                <a:latin typeface="Lobster"/>
                <a:ea typeface="Lobster"/>
                <a:cs typeface="Lobster"/>
                <a:sym typeface="Lobster"/>
              </a:rPr>
              <a:t>Vi aspettiamo</a:t>
            </a:r>
            <a:r>
              <a:rPr lang="it">
                <a:latin typeface="Open Sans"/>
                <a:ea typeface="Open Sans"/>
                <a:cs typeface="Open Sans"/>
                <a:sym typeface="Open Sans"/>
              </a:rPr>
              <a:t>!</a:t>
            </a:r>
            <a:endParaRPr>
              <a:latin typeface="Open Sans"/>
              <a:ea typeface="Open Sans"/>
              <a:cs typeface="Open Sans"/>
              <a:sym typeface="Open Sans"/>
            </a:endParaRPr>
          </a:p>
        </p:txBody>
      </p:sp>
      <p:pic>
        <p:nvPicPr>
          <p:cNvPr id="149" name="Google Shape;149;p23"/>
          <p:cNvPicPr preferRelativeResize="0"/>
          <p:nvPr/>
        </p:nvPicPr>
        <p:blipFill>
          <a:blip r:embed="rId5">
            <a:alphaModFix/>
          </a:blip>
          <a:stretch>
            <a:fillRect/>
          </a:stretch>
        </p:blipFill>
        <p:spPr>
          <a:xfrm>
            <a:off x="7091800" y="1018950"/>
            <a:ext cx="1841750" cy="1677449"/>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reflection stA="52999" endPos="85000" fadeDir="5400012" sy="-100000" algn="bl" rotWithShape="0"/>
          </a:effectLst>
        </p:spPr>
      </p:pic>
      <p:pic>
        <p:nvPicPr>
          <p:cNvPr id="150" name="Google Shape;150;p23"/>
          <p:cNvPicPr preferRelativeResize="0"/>
          <p:nvPr/>
        </p:nvPicPr>
        <p:blipFill>
          <a:blip r:embed="rId6">
            <a:alphaModFix/>
          </a:blip>
          <a:stretch>
            <a:fillRect/>
          </a:stretch>
        </p:blipFill>
        <p:spPr>
          <a:xfrm>
            <a:off x="198050" y="1180000"/>
            <a:ext cx="2178878" cy="1607324"/>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reflection stA="52999" endPos="85000" fadeDir="5400012"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2396327" y="838294"/>
            <a:ext cx="3054600" cy="75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2950">
                <a:solidFill>
                  <a:schemeClr val="lt2"/>
                </a:solidFill>
                <a:latin typeface="Montserrat"/>
                <a:ea typeface="Montserrat"/>
                <a:cs typeface="Montserrat"/>
                <a:sym typeface="Montserrat"/>
              </a:rPr>
              <a:t>IL LOGO:</a:t>
            </a:r>
            <a:endParaRPr sz="2950">
              <a:solidFill>
                <a:schemeClr val="lt2"/>
              </a:solidFill>
              <a:latin typeface="Montserrat"/>
              <a:ea typeface="Montserrat"/>
              <a:cs typeface="Montserrat"/>
              <a:sym typeface="Montserrat"/>
            </a:endParaRPr>
          </a:p>
        </p:txBody>
      </p:sp>
      <p:sp>
        <p:nvSpPr>
          <p:cNvPr id="70" name="Google Shape;70;p14"/>
          <p:cNvSpPr txBox="1"/>
          <p:nvPr/>
        </p:nvSpPr>
        <p:spPr>
          <a:xfrm>
            <a:off x="3687769" y="3988599"/>
            <a:ext cx="2849400" cy="396300"/>
          </a:xfrm>
          <a:prstGeom prst="rect">
            <a:avLst/>
          </a:prstGeom>
          <a:noFill/>
          <a:ln>
            <a:noFill/>
          </a:ln>
        </p:spPr>
        <p:txBody>
          <a:bodyPr spcFirstLastPara="1" wrap="square" lIns="91425" tIns="91425" rIns="61800" bIns="91425" anchor="t" anchorCtr="0">
            <a:spAutoFit/>
          </a:bodyPr>
          <a:lstStyle/>
          <a:p>
            <a:pPr marL="0" lvl="0" indent="0" algn="l" rtl="0">
              <a:spcBef>
                <a:spcPts val="0"/>
              </a:spcBef>
              <a:spcAft>
                <a:spcPts val="0"/>
              </a:spcAft>
              <a:buNone/>
            </a:pPr>
            <a:r>
              <a:rPr lang="it" i="1">
                <a:solidFill>
                  <a:schemeClr val="lt2"/>
                </a:solidFill>
                <a:latin typeface="Montserrat"/>
                <a:ea typeface="Montserrat"/>
                <a:cs typeface="Montserrat"/>
                <a:sym typeface="Montserrat"/>
              </a:rPr>
              <a:t>Feeling good  with SUFARA!</a:t>
            </a:r>
            <a:endParaRPr i="1">
              <a:solidFill>
                <a:schemeClr val="lt2"/>
              </a:solidFill>
              <a:latin typeface="Montserrat"/>
              <a:ea typeface="Montserrat"/>
              <a:cs typeface="Montserrat"/>
              <a:sym typeface="Montserrat"/>
            </a:endParaRPr>
          </a:p>
        </p:txBody>
      </p:sp>
      <p:pic>
        <p:nvPicPr>
          <p:cNvPr id="71" name="Google Shape;71;p14"/>
          <p:cNvPicPr preferRelativeResize="0"/>
          <p:nvPr/>
        </p:nvPicPr>
        <p:blipFill rotWithShape="1">
          <a:blip r:embed="rId4">
            <a:alphaModFix/>
          </a:blip>
          <a:srcRect t="7587" b="9397"/>
          <a:stretch/>
        </p:blipFill>
        <p:spPr>
          <a:xfrm>
            <a:off x="3261790" y="1595500"/>
            <a:ext cx="2449500" cy="2268900"/>
          </a:xfrm>
          <a:prstGeom prst="ellipse">
            <a:avLst/>
          </a:prstGeom>
          <a:noFill/>
          <a:ln w="19050" cap="flat" cmpd="sng">
            <a:solidFill>
              <a:schemeClr val="lt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153150" y="315925"/>
            <a:ext cx="8730600" cy="122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2850">
                <a:solidFill>
                  <a:schemeClr val="lt2"/>
                </a:solidFill>
                <a:latin typeface="Montserrat"/>
                <a:ea typeface="Montserrat"/>
                <a:cs typeface="Montserrat"/>
                <a:sym typeface="Montserrat"/>
              </a:rPr>
              <a:t>STORIA/FONDATORI DELL’IMPRESA E SETTORE DI ATTIVITÀ </a:t>
            </a:r>
            <a:endParaRPr sz="2850">
              <a:solidFill>
                <a:schemeClr val="lt2"/>
              </a:solidFill>
              <a:latin typeface="Montserrat"/>
              <a:ea typeface="Montserrat"/>
              <a:cs typeface="Montserrat"/>
              <a:sym typeface="Montserrat"/>
            </a:endParaRPr>
          </a:p>
        </p:txBody>
      </p:sp>
      <p:pic>
        <p:nvPicPr>
          <p:cNvPr id="77" name="Google Shape;77;p15"/>
          <p:cNvPicPr preferRelativeResize="0"/>
          <p:nvPr/>
        </p:nvPicPr>
        <p:blipFill>
          <a:blip r:embed="rId4">
            <a:alphaModFix/>
          </a:blip>
          <a:stretch>
            <a:fillRect/>
          </a:stretch>
        </p:blipFill>
        <p:spPr>
          <a:xfrm>
            <a:off x="5788045" y="1242031"/>
            <a:ext cx="2781101" cy="1674968"/>
          </a:xfrm>
          <a:prstGeom prst="rect">
            <a:avLst/>
          </a:prstGeom>
          <a:noFill/>
          <a:ln w="38100" cap="flat" cmpd="sng">
            <a:solidFill>
              <a:schemeClr val="dk1"/>
            </a:solidFill>
            <a:prstDash val="solid"/>
            <a:round/>
            <a:headEnd type="none" w="sm" len="sm"/>
            <a:tailEnd type="none" w="sm" len="sm"/>
          </a:ln>
        </p:spPr>
      </p:pic>
      <p:pic>
        <p:nvPicPr>
          <p:cNvPr id="78" name="Google Shape;78;p15"/>
          <p:cNvPicPr preferRelativeResize="0"/>
          <p:nvPr/>
        </p:nvPicPr>
        <p:blipFill>
          <a:blip r:embed="rId5">
            <a:alphaModFix/>
          </a:blip>
          <a:stretch>
            <a:fillRect/>
          </a:stretch>
        </p:blipFill>
        <p:spPr>
          <a:xfrm>
            <a:off x="5013310" y="2916991"/>
            <a:ext cx="3870438" cy="1674975"/>
          </a:xfrm>
          <a:prstGeom prst="rect">
            <a:avLst/>
          </a:prstGeom>
          <a:noFill/>
          <a:ln w="38100" cap="flat" cmpd="sng">
            <a:solidFill>
              <a:srgbClr val="000000"/>
            </a:solidFill>
            <a:prstDash val="solid"/>
            <a:round/>
            <a:headEnd type="none" w="sm" len="sm"/>
            <a:tailEnd type="none" w="sm" len="sm"/>
          </a:ln>
        </p:spPr>
      </p:pic>
      <p:sp>
        <p:nvSpPr>
          <p:cNvPr id="79" name="Google Shape;79;p15"/>
          <p:cNvSpPr txBox="1">
            <a:spLocks noGrp="1"/>
          </p:cNvSpPr>
          <p:nvPr>
            <p:ph type="body" idx="1"/>
          </p:nvPr>
        </p:nvSpPr>
        <p:spPr>
          <a:xfrm>
            <a:off x="153150" y="1670932"/>
            <a:ext cx="4622700" cy="3333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it" sz="1700" dirty="0">
                <a:latin typeface="Lexend"/>
                <a:ea typeface="Lexend"/>
                <a:cs typeface="Lexend"/>
                <a:sym typeface="Lexend"/>
              </a:rPr>
              <a:t>L’impresa è  stata fondata nel 2015 da Aisha, Elisa, Francesca ed Eduard si trova a Roma e ha sedi secondarie a Milano, Genova e Torino. É un'impresa medio-grande e ha dai 1000 ai 1500 dipendenti a sede. </a:t>
            </a:r>
          </a:p>
          <a:p>
            <a:pPr marL="0" lvl="0" indent="0" algn="l" rtl="0">
              <a:spcBef>
                <a:spcPts val="0"/>
              </a:spcBef>
              <a:spcAft>
                <a:spcPts val="0"/>
              </a:spcAft>
              <a:buNone/>
            </a:pPr>
            <a:endParaRPr lang="it" sz="1700" dirty="0">
              <a:latin typeface="Lexend"/>
              <a:ea typeface="Lexend"/>
              <a:cs typeface="Lexend"/>
              <a:sym typeface="Lexend"/>
            </a:endParaRPr>
          </a:p>
          <a:p>
            <a:pPr marL="0" lvl="0" indent="0" algn="l" rtl="0">
              <a:spcBef>
                <a:spcPts val="0"/>
              </a:spcBef>
              <a:spcAft>
                <a:spcPts val="0"/>
              </a:spcAft>
              <a:buNone/>
            </a:pPr>
            <a:r>
              <a:rPr lang="it" sz="1700" dirty="0">
                <a:latin typeface="Lexend"/>
                <a:ea typeface="Lexend"/>
                <a:cs typeface="Lexend"/>
                <a:sym typeface="Lexend"/>
              </a:rPr>
              <a:t>La nostra impresa offre tutto il necessario per garantire un riposo confortevole e all’avanguardia:offriamo divani, poltrone, letti e arredamento per salotti. </a:t>
            </a:r>
            <a:endParaRPr sz="1700" dirty="0">
              <a:latin typeface="Lexend"/>
              <a:ea typeface="Lexend"/>
              <a:cs typeface="Lexend"/>
              <a:sym typeface="Lexend"/>
            </a:endParaRPr>
          </a:p>
          <a:p>
            <a:pPr marL="0" lvl="0" indent="0" algn="l" rtl="0">
              <a:spcBef>
                <a:spcPts val="1200"/>
              </a:spcBef>
              <a:spcAft>
                <a:spcPts val="1200"/>
              </a:spcAft>
              <a:buNone/>
            </a:pPr>
            <a:r>
              <a:rPr lang="it" sz="1700" dirty="0">
                <a:latin typeface="Lexend"/>
                <a:ea typeface="Lexend"/>
                <a:cs typeface="Lexend"/>
                <a:sym typeface="Lexend"/>
              </a:rPr>
              <a:t>Non c’è un target ben preciso perché ci riferiamo a tutti i soggetti che vogliono arredare un appartamento, uno studio ecc.</a:t>
            </a:r>
            <a:endParaRPr sz="1700" dirty="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2450" y="353725"/>
            <a:ext cx="7663500" cy="112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it" sz="2850">
                <a:solidFill>
                  <a:schemeClr val="lt2"/>
                </a:solidFill>
                <a:latin typeface="Montserrat"/>
                <a:ea typeface="Montserrat"/>
                <a:cs typeface="Montserrat"/>
                <a:sym typeface="Montserrat"/>
              </a:rPr>
              <a:t>PUNTI DI FORZA INTERNA SUL TERRITORIO (FATTORI DI COMPETITIVITÀ)</a:t>
            </a:r>
            <a:endParaRPr sz="2850">
              <a:solidFill>
                <a:schemeClr val="lt2"/>
              </a:solidFill>
              <a:latin typeface="Montserrat"/>
              <a:ea typeface="Montserrat"/>
              <a:cs typeface="Montserrat"/>
              <a:sym typeface="Montserrat"/>
            </a:endParaRPr>
          </a:p>
        </p:txBody>
      </p:sp>
      <p:pic>
        <p:nvPicPr>
          <p:cNvPr id="85" name="Google Shape;85;p16"/>
          <p:cNvPicPr preferRelativeResize="0"/>
          <p:nvPr/>
        </p:nvPicPr>
        <p:blipFill>
          <a:blip r:embed="rId4">
            <a:alphaModFix/>
          </a:blip>
          <a:stretch>
            <a:fillRect/>
          </a:stretch>
        </p:blipFill>
        <p:spPr>
          <a:xfrm>
            <a:off x="6339609" y="709927"/>
            <a:ext cx="2643501" cy="1982626"/>
          </a:xfrm>
          <a:prstGeom prst="rect">
            <a:avLst/>
          </a:prstGeom>
          <a:noFill/>
          <a:ln w="38100" cap="flat" cmpd="sng">
            <a:solidFill>
              <a:srgbClr val="000000"/>
            </a:solidFill>
            <a:prstDash val="solid"/>
            <a:round/>
            <a:headEnd type="none" w="sm" len="sm"/>
            <a:tailEnd type="none" w="sm" len="sm"/>
          </a:ln>
        </p:spPr>
      </p:pic>
      <p:pic>
        <p:nvPicPr>
          <p:cNvPr id="86" name="Google Shape;86;p16"/>
          <p:cNvPicPr preferRelativeResize="0"/>
          <p:nvPr/>
        </p:nvPicPr>
        <p:blipFill>
          <a:blip r:embed="rId5">
            <a:alphaModFix/>
          </a:blip>
          <a:stretch>
            <a:fillRect/>
          </a:stretch>
        </p:blipFill>
        <p:spPr>
          <a:xfrm>
            <a:off x="6028250" y="2833853"/>
            <a:ext cx="2876550" cy="1838325"/>
          </a:xfrm>
          <a:prstGeom prst="rect">
            <a:avLst/>
          </a:prstGeom>
          <a:noFill/>
          <a:ln w="38100" cap="flat" cmpd="sng">
            <a:solidFill>
              <a:srgbClr val="000000"/>
            </a:solidFill>
            <a:prstDash val="solid"/>
            <a:round/>
            <a:headEnd type="none" w="sm" len="sm"/>
            <a:tailEnd type="none" w="sm" len="sm"/>
          </a:ln>
        </p:spPr>
      </p:pic>
      <p:sp>
        <p:nvSpPr>
          <p:cNvPr id="87" name="Google Shape;87;p16"/>
          <p:cNvSpPr txBox="1"/>
          <p:nvPr/>
        </p:nvSpPr>
        <p:spPr>
          <a:xfrm>
            <a:off x="176575" y="1335650"/>
            <a:ext cx="5173500" cy="357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500">
                <a:solidFill>
                  <a:schemeClr val="dk1"/>
                </a:solidFill>
                <a:latin typeface="Lexend"/>
                <a:ea typeface="Lexend"/>
                <a:cs typeface="Lexend"/>
                <a:sym typeface="Lexend"/>
              </a:rPr>
              <a:t>L’impresa offre una vasta gamma di prodotti,  il rapporto qualità prezzo è equo, i materiali utilizzati sono tutti di ottima gamma e soprattutto  eco-sostenibili. Diamo la possibilità a tutti di soddisfare le loro esigenze basandoci sulle loro richieste. </a:t>
            </a:r>
            <a:endParaRPr sz="1500">
              <a:solidFill>
                <a:schemeClr val="dk1"/>
              </a:solidFill>
              <a:latin typeface="Lexend"/>
              <a:ea typeface="Lexend"/>
              <a:cs typeface="Lexend"/>
              <a:sym typeface="Lexend"/>
            </a:endParaRPr>
          </a:p>
          <a:p>
            <a:pPr marL="0" lvl="0" indent="0" algn="l" rtl="0">
              <a:lnSpc>
                <a:spcPct val="115000"/>
              </a:lnSpc>
              <a:spcBef>
                <a:spcPts val="1200"/>
              </a:spcBef>
              <a:spcAft>
                <a:spcPts val="1200"/>
              </a:spcAft>
              <a:buNone/>
            </a:pPr>
            <a:r>
              <a:rPr lang="it" sz="1500">
                <a:solidFill>
                  <a:schemeClr val="dk1"/>
                </a:solidFill>
                <a:latin typeface="Lexend"/>
                <a:ea typeface="Lexend"/>
                <a:cs typeface="Lexend"/>
                <a:sym typeface="Lexend"/>
              </a:rPr>
              <a:t>Tutto ciò che viene confezionato è ricontrollato da noi,  e dopo che spediamo la merce ci assicuriamo personalmente che i nostri clienti siano rimasti soddisfatti e speriamo sempre che continueranno a collaborare con noi. C’è sempre uno di noi disponibile all’interno della sede principale (Roma) per parlare delle condizioni di vendita.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76775"/>
            <a:ext cx="8512500" cy="129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3050">
                <a:solidFill>
                  <a:schemeClr val="lt2"/>
                </a:solidFill>
                <a:latin typeface="Comfortaa"/>
                <a:ea typeface="Comfortaa"/>
                <a:cs typeface="Comfortaa"/>
                <a:sym typeface="Comfortaa"/>
              </a:rPr>
              <a:t>PUNTI DI FORZA INTERNA SUL TERRITORIO (FATTORI DI COMPETITIVITÀ)</a:t>
            </a:r>
            <a:endParaRPr sz="3050">
              <a:solidFill>
                <a:schemeClr val="lt2"/>
              </a:solidFill>
              <a:latin typeface="Comfortaa"/>
              <a:ea typeface="Comfortaa"/>
              <a:cs typeface="Comfortaa"/>
              <a:sym typeface="Comfortaa"/>
            </a:endParaRPr>
          </a:p>
        </p:txBody>
      </p:sp>
      <p:sp>
        <p:nvSpPr>
          <p:cNvPr id="93" name="Google Shape;93;p17"/>
          <p:cNvSpPr txBox="1">
            <a:spLocks noGrp="1"/>
          </p:cNvSpPr>
          <p:nvPr>
            <p:ph type="body" idx="1"/>
          </p:nvPr>
        </p:nvSpPr>
        <p:spPr>
          <a:xfrm>
            <a:off x="311700" y="1394000"/>
            <a:ext cx="4512300" cy="337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770"/>
              <a:buFont typeface="Arial"/>
              <a:buNone/>
            </a:pPr>
            <a:r>
              <a:rPr lang="it" sz="1400">
                <a:latin typeface="Lexend"/>
                <a:ea typeface="Lexend"/>
                <a:cs typeface="Lexend"/>
                <a:sym typeface="Lexend"/>
              </a:rPr>
              <a:t>Non è l’unica nella zona, anzi, abbiamo una grande concorrenza che, però, riusciamo a controllare grazie ai prodotti che offriamo ed è meglio non essere gli unici perché in questo modo siamo più spronati a fare sempre meglio.  Abbiamo anche altri soci e soprattutto fornitori fidati ,che ci aiutano e sostengono nel progetto.I partner rendicontano il costo reale sostenuto per realizzare le proprie attività, mentre i fornitori non rendicontano i loro costi ma semplicemente si fanno pagare il prezzo concordato comprensivo di margine di guadagno, che è ignoto al committente / acquirente. </a:t>
            </a:r>
            <a:endParaRPr sz="1400"/>
          </a:p>
        </p:txBody>
      </p:sp>
      <p:pic>
        <p:nvPicPr>
          <p:cNvPr id="94" name="Google Shape;94;p17"/>
          <p:cNvPicPr preferRelativeResize="0"/>
          <p:nvPr/>
        </p:nvPicPr>
        <p:blipFill>
          <a:blip r:embed="rId4">
            <a:alphaModFix/>
          </a:blip>
          <a:stretch>
            <a:fillRect/>
          </a:stretch>
        </p:blipFill>
        <p:spPr>
          <a:xfrm>
            <a:off x="4886945" y="1716153"/>
            <a:ext cx="4100301" cy="1984875"/>
          </a:xfrm>
          <a:prstGeom prst="rect">
            <a:avLst/>
          </a:prstGeom>
          <a:noFill/>
          <a:ln w="28575" cap="flat" cmpd="sng">
            <a:solidFill>
              <a:schemeClr val="dk1"/>
            </a:solidFill>
            <a:prstDash val="solid"/>
            <a:round/>
            <a:headEnd type="none" w="sm" len="sm"/>
            <a:tailEnd type="none" w="sm" len="sm"/>
          </a:ln>
        </p:spPr>
      </p:pic>
      <p:sp>
        <p:nvSpPr>
          <p:cNvPr id="95" name="Google Shape;95;p17"/>
          <p:cNvSpPr txBox="1"/>
          <p:nvPr/>
        </p:nvSpPr>
        <p:spPr>
          <a:xfrm>
            <a:off x="4886950" y="3701025"/>
            <a:ext cx="425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latin typeface="Lexend"/>
                <a:ea typeface="Lexend"/>
                <a:cs typeface="Lexend"/>
                <a:sym typeface="Lexend"/>
              </a:rPr>
              <a:t>Il punto </a:t>
            </a:r>
            <a:r>
              <a:rPr lang="it" sz="1000" b="1">
                <a:solidFill>
                  <a:srgbClr val="FF0000"/>
                </a:solidFill>
                <a:latin typeface="Lexend"/>
                <a:ea typeface="Lexend"/>
                <a:cs typeface="Lexend"/>
                <a:sym typeface="Lexend"/>
              </a:rPr>
              <a:t>rosso</a:t>
            </a:r>
            <a:r>
              <a:rPr lang="it" sz="1000">
                <a:latin typeface="Lexend"/>
                <a:ea typeface="Lexend"/>
                <a:cs typeface="Lexend"/>
                <a:sym typeface="Lexend"/>
              </a:rPr>
              <a:t> sulla mappa rappresenta l’impresa</a:t>
            </a:r>
            <a:endParaRPr sz="100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1775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sz="2900">
                <a:solidFill>
                  <a:schemeClr val="lt2"/>
                </a:solidFill>
                <a:latin typeface="Comfortaa"/>
                <a:ea typeface="Comfortaa"/>
                <a:cs typeface="Comfortaa"/>
                <a:sym typeface="Comfortaa"/>
              </a:rPr>
              <a:t>SETTORE DI ATTIVITÀ</a:t>
            </a:r>
            <a:endParaRPr sz="2900">
              <a:solidFill>
                <a:schemeClr val="lt2"/>
              </a:solidFill>
              <a:latin typeface="Comfortaa"/>
              <a:ea typeface="Comfortaa"/>
              <a:cs typeface="Comfortaa"/>
              <a:sym typeface="Comfortaa"/>
            </a:endParaRPr>
          </a:p>
        </p:txBody>
      </p:sp>
      <p:sp>
        <p:nvSpPr>
          <p:cNvPr id="101" name="Google Shape;101;p18"/>
          <p:cNvSpPr txBox="1">
            <a:spLocks noGrp="1"/>
          </p:cNvSpPr>
          <p:nvPr>
            <p:ph type="body" idx="1"/>
          </p:nvPr>
        </p:nvSpPr>
        <p:spPr>
          <a:xfrm>
            <a:off x="311700" y="1009500"/>
            <a:ext cx="4494000" cy="3412800"/>
          </a:xfrm>
          <a:prstGeom prst="rect">
            <a:avLst/>
          </a:prstGeom>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770"/>
              <a:buNone/>
            </a:pPr>
            <a:r>
              <a:rPr lang="it" sz="1452">
                <a:latin typeface="Lexend"/>
                <a:ea typeface="Lexend"/>
                <a:cs typeface="Lexend"/>
                <a:sym typeface="Lexend"/>
              </a:rPr>
              <a:t>I nostri prodotti sono innovativi, offriamo servizi di montaggio ed eventuali resi,insieme ad all’accompagnamento della scelta del prodotto più adatto effetuata dai dipendenti più specializzati del nostro team,che sapranno prendersi cura del cliente.</a:t>
            </a:r>
            <a:endParaRPr sz="1452">
              <a:latin typeface="Lexend"/>
              <a:ea typeface="Lexend"/>
              <a:cs typeface="Lexend"/>
              <a:sym typeface="Lexend"/>
            </a:endParaRPr>
          </a:p>
          <a:p>
            <a:pPr marL="0" lvl="0" indent="0" algn="l" rtl="0">
              <a:lnSpc>
                <a:spcPct val="105000"/>
              </a:lnSpc>
              <a:spcBef>
                <a:spcPts val="1200"/>
              </a:spcBef>
              <a:spcAft>
                <a:spcPts val="0"/>
              </a:spcAft>
              <a:buSzPts val="770"/>
              <a:buNone/>
            </a:pPr>
            <a:r>
              <a:rPr lang="it" sz="1452">
                <a:latin typeface="Lexend"/>
                <a:ea typeface="Lexend"/>
                <a:cs typeface="Lexend"/>
                <a:sym typeface="Lexend"/>
              </a:rPr>
              <a:t>Il nostro successo è dovuto alla passione e al duro lavoro impiegato,questo talento è stato riconosciuto dall’ impresa &lt;NATUZZI&gt; che ci ha chiesto una collaborazione all’incirca 3 mesi fa, non è facile reggere la concorrenza ed è proprio questo il motivo per cui cerchiamo sempre di investire per rimanere aggiornati.</a:t>
            </a:r>
            <a:endParaRPr sz="1452">
              <a:latin typeface="Lexend"/>
              <a:ea typeface="Lexend"/>
              <a:cs typeface="Lexend"/>
              <a:sym typeface="Lexend"/>
            </a:endParaRPr>
          </a:p>
          <a:p>
            <a:pPr marL="0" lvl="0" indent="0" algn="l" rtl="0">
              <a:lnSpc>
                <a:spcPct val="105000"/>
              </a:lnSpc>
              <a:spcBef>
                <a:spcPts val="1200"/>
              </a:spcBef>
              <a:spcAft>
                <a:spcPts val="0"/>
              </a:spcAft>
              <a:buSzPts val="770"/>
              <a:buNone/>
            </a:pPr>
            <a:endParaRPr sz="900"/>
          </a:p>
          <a:p>
            <a:pPr marL="0" lvl="0" indent="0" algn="l" rtl="0">
              <a:lnSpc>
                <a:spcPct val="105000"/>
              </a:lnSpc>
              <a:spcBef>
                <a:spcPts val="1200"/>
              </a:spcBef>
              <a:spcAft>
                <a:spcPts val="1200"/>
              </a:spcAft>
              <a:buSzPts val="770"/>
              <a:buNone/>
            </a:pPr>
            <a:endParaRPr sz="900"/>
          </a:p>
        </p:txBody>
      </p:sp>
      <p:pic>
        <p:nvPicPr>
          <p:cNvPr id="102" name="Google Shape;102;p18"/>
          <p:cNvPicPr preferRelativeResize="0"/>
          <p:nvPr/>
        </p:nvPicPr>
        <p:blipFill>
          <a:blip r:embed="rId4">
            <a:alphaModFix/>
          </a:blip>
          <a:stretch>
            <a:fillRect/>
          </a:stretch>
        </p:blipFill>
        <p:spPr>
          <a:xfrm>
            <a:off x="5173361" y="1329363"/>
            <a:ext cx="3725550" cy="2484774"/>
          </a:xfrm>
          <a:prstGeom prst="rect">
            <a:avLst/>
          </a:prstGeom>
          <a:noFill/>
          <a:ln w="38100" cap="flat" cmpd="sng">
            <a:solidFill>
              <a:srgbClr val="000000"/>
            </a:solidFill>
            <a:prstDash val="solid"/>
            <a:round/>
            <a:headEnd type="none" w="sm" len="sm"/>
            <a:tailEnd type="none" w="sm" len="sm"/>
          </a:ln>
        </p:spPr>
      </p:pic>
      <p:sp>
        <p:nvSpPr>
          <p:cNvPr id="103" name="Google Shape;103;p18"/>
          <p:cNvSpPr txBox="1"/>
          <p:nvPr/>
        </p:nvSpPr>
        <p:spPr>
          <a:xfrm>
            <a:off x="5173355" y="3814125"/>
            <a:ext cx="27495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Lexend"/>
                <a:ea typeface="Lexend"/>
                <a:cs typeface="Lexend"/>
                <a:sym typeface="Lexend"/>
              </a:rPr>
              <a:t>Pasquale Natuzzi, fondatore dell’impresa collaboratrice.</a:t>
            </a:r>
            <a:endParaRPr>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graphicFrame>
        <p:nvGraphicFramePr>
          <p:cNvPr id="108" name="Google Shape;108;p19"/>
          <p:cNvGraphicFramePr/>
          <p:nvPr>
            <p:extLst>
              <p:ext uri="{D42A27DB-BD31-4B8C-83A1-F6EECF244321}">
                <p14:modId xmlns:p14="http://schemas.microsoft.com/office/powerpoint/2010/main" val="211423028"/>
              </p:ext>
            </p:extLst>
          </p:nvPr>
        </p:nvGraphicFramePr>
        <p:xfrm>
          <a:off x="148112" y="33760"/>
          <a:ext cx="8847775" cy="5075980"/>
        </p:xfrm>
        <a:graphic>
          <a:graphicData uri="http://schemas.openxmlformats.org/drawingml/2006/table">
            <a:tbl>
              <a:tblPr>
                <a:noFill/>
                <a:tableStyleId>{72A4D9C6-0E9A-4FE6-B1F3-3A9DA8EC4E80}</a:tableStyleId>
              </a:tblPr>
              <a:tblGrid>
                <a:gridCol w="2787850">
                  <a:extLst>
                    <a:ext uri="{9D8B030D-6E8A-4147-A177-3AD203B41FA5}">
                      <a16:colId xmlns:a16="http://schemas.microsoft.com/office/drawing/2014/main" val="20000"/>
                    </a:ext>
                  </a:extLst>
                </a:gridCol>
                <a:gridCol w="3118900">
                  <a:extLst>
                    <a:ext uri="{9D8B030D-6E8A-4147-A177-3AD203B41FA5}">
                      <a16:colId xmlns:a16="http://schemas.microsoft.com/office/drawing/2014/main" val="20001"/>
                    </a:ext>
                  </a:extLst>
                </a:gridCol>
                <a:gridCol w="1497400">
                  <a:extLst>
                    <a:ext uri="{9D8B030D-6E8A-4147-A177-3AD203B41FA5}">
                      <a16:colId xmlns:a16="http://schemas.microsoft.com/office/drawing/2014/main" val="20002"/>
                    </a:ext>
                  </a:extLst>
                </a:gridCol>
                <a:gridCol w="1443625">
                  <a:extLst>
                    <a:ext uri="{9D8B030D-6E8A-4147-A177-3AD203B41FA5}">
                      <a16:colId xmlns:a16="http://schemas.microsoft.com/office/drawing/2014/main" val="20003"/>
                    </a:ext>
                  </a:extLst>
                </a:gridCol>
              </a:tblGrid>
              <a:tr h="374675">
                <a:tc>
                  <a:txBody>
                    <a:bodyPr/>
                    <a:lstStyle/>
                    <a:p>
                      <a:pPr marL="0" lvl="0" indent="0" algn="l" rtl="0">
                        <a:spcBef>
                          <a:spcPts val="0"/>
                        </a:spcBef>
                        <a:spcAft>
                          <a:spcPts val="0"/>
                        </a:spcAft>
                        <a:buNone/>
                      </a:pPr>
                      <a:r>
                        <a:rPr lang="it" sz="1200" b="1" u="sng" dirty="0">
                          <a:solidFill>
                            <a:schemeClr val="dk1"/>
                          </a:solidFill>
                          <a:highlight>
                            <a:schemeClr val="lt2"/>
                          </a:highlight>
                          <a:latin typeface="Open Sans"/>
                          <a:ea typeface="Open Sans"/>
                          <a:cs typeface="Open Sans"/>
                          <a:sym typeface="Open Sans"/>
                        </a:rPr>
                        <a:t>rischio</a:t>
                      </a:r>
                      <a:endParaRPr sz="1200" b="1" u="sng" dirty="0">
                        <a:solidFill>
                          <a:schemeClr val="dk1"/>
                        </a:solidFill>
                        <a:highlight>
                          <a:schemeClr val="lt2"/>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202124"/>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it" sz="1200" b="1" u="sng">
                          <a:highlight>
                            <a:schemeClr val="lt2"/>
                          </a:highlight>
                          <a:latin typeface="Open Sans"/>
                          <a:ea typeface="Open Sans"/>
                          <a:cs typeface="Open Sans"/>
                          <a:sym typeface="Open Sans"/>
                        </a:rPr>
                        <a:t>prevenzione</a:t>
                      </a:r>
                      <a:endParaRPr sz="1200" b="1" u="sng">
                        <a:highlight>
                          <a:schemeClr val="lt2"/>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it" sz="1200" b="1" u="sng">
                          <a:highlight>
                            <a:schemeClr val="lt2"/>
                          </a:highlight>
                          <a:latin typeface="Open Sans"/>
                          <a:ea typeface="Open Sans"/>
                          <a:cs typeface="Open Sans"/>
                          <a:sym typeface="Open Sans"/>
                        </a:rPr>
                        <a:t>assicurazione</a:t>
                      </a:r>
                      <a:endParaRPr sz="1200" b="1" u="sng">
                        <a:highlight>
                          <a:schemeClr val="lt2"/>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it" sz="1200" b="1" u="sng">
                          <a:highlight>
                            <a:schemeClr val="lt2"/>
                          </a:highlight>
                          <a:latin typeface="Open Sans"/>
                          <a:ea typeface="Open Sans"/>
                          <a:cs typeface="Open Sans"/>
                          <a:sym typeface="Open Sans"/>
                        </a:rPr>
                        <a:t>altre opzioni</a:t>
                      </a:r>
                      <a:endParaRPr sz="1200" b="1" u="sng">
                        <a:highlight>
                          <a:schemeClr val="lt2"/>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76425">
                <a:tc>
                  <a:txBody>
                    <a:bodyPr/>
                    <a:lstStyle/>
                    <a:p>
                      <a:pPr marL="0" lvl="0" indent="0" algn="l" rtl="0">
                        <a:spcBef>
                          <a:spcPts val="0"/>
                        </a:spcBef>
                        <a:spcAft>
                          <a:spcPts val="0"/>
                        </a:spcAft>
                        <a:buNone/>
                      </a:pPr>
                      <a:endParaRPr sz="1200" b="1" u="sng" dirty="0">
                        <a:highlight>
                          <a:srgbClr val="FFFFFF"/>
                        </a:highlight>
                        <a:latin typeface="Economica"/>
                        <a:ea typeface="Economica"/>
                        <a:cs typeface="Economica"/>
                        <a:sym typeface="Economica"/>
                      </a:endParaRPr>
                    </a:p>
                    <a:p>
                      <a:pPr marL="0" lvl="0" indent="0" algn="l" rtl="0">
                        <a:spcBef>
                          <a:spcPts val="0"/>
                        </a:spcBef>
                        <a:spcAft>
                          <a:spcPts val="0"/>
                        </a:spcAft>
                        <a:buNone/>
                      </a:pPr>
                      <a:r>
                        <a:rPr lang="it" sz="1200" b="1" dirty="0">
                          <a:highlight>
                            <a:srgbClr val="FFFFFF"/>
                          </a:highlight>
                          <a:latin typeface="Open Sans"/>
                          <a:ea typeface="Open Sans"/>
                          <a:cs typeface="Open Sans"/>
                          <a:sym typeface="Open Sans"/>
                        </a:rPr>
                        <a:t>Incendio</a:t>
                      </a:r>
                      <a:endParaRPr sz="1200" b="1" dirty="0">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Sistema anti incendio</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Assicurazione incendio</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76925">
                <a:tc>
                  <a:txBody>
                    <a:bodyPr/>
                    <a:lstStyle/>
                    <a:p>
                      <a:pPr marL="0" lvl="0" indent="0" algn="l" rtl="0">
                        <a:spcBef>
                          <a:spcPts val="0"/>
                        </a:spcBef>
                        <a:spcAft>
                          <a:spcPts val="0"/>
                        </a:spcAft>
                        <a:buNone/>
                      </a:pPr>
                      <a:r>
                        <a:rPr lang="it" sz="1200" b="1" dirty="0">
                          <a:solidFill>
                            <a:srgbClr val="202124"/>
                          </a:solidFill>
                          <a:highlight>
                            <a:srgbClr val="FFFFFF"/>
                          </a:highlight>
                          <a:latin typeface="Open Sans"/>
                          <a:ea typeface="Open Sans"/>
                          <a:cs typeface="Open Sans"/>
                          <a:sym typeface="Open Sans"/>
                        </a:rPr>
                        <a:t>Cyber risk</a:t>
                      </a:r>
                      <a:endParaRPr sz="1200" b="1" dirty="0">
                        <a:solidFill>
                          <a:srgbClr val="202124"/>
                        </a:solidFill>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a:highlight>
                            <a:srgbClr val="FFFFFF"/>
                          </a:highlight>
                        </a:rPr>
                        <a:t>Installazione di programmi anti malware</a:t>
                      </a: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a:highlight>
                            <a:srgbClr val="FFFFFF"/>
                          </a:highlight>
                        </a:rPr>
                        <a:t>Polize cyber-risk</a:t>
                      </a: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8200">
                <a:tc>
                  <a:txBody>
                    <a:bodyPr/>
                    <a:lstStyle/>
                    <a:p>
                      <a:pPr marL="0" lvl="0" indent="0" algn="l" rtl="0">
                        <a:spcBef>
                          <a:spcPts val="0"/>
                        </a:spcBef>
                        <a:spcAft>
                          <a:spcPts val="0"/>
                        </a:spcAft>
                        <a:buNone/>
                      </a:pPr>
                      <a:r>
                        <a:rPr lang="it" sz="1200" b="1" dirty="0">
                          <a:highlight>
                            <a:srgbClr val="FFFFFF"/>
                          </a:highlight>
                          <a:latin typeface="Open Sans"/>
                          <a:ea typeface="Open Sans"/>
                          <a:cs typeface="Open Sans"/>
                          <a:sym typeface="Open Sans"/>
                        </a:rPr>
                        <a:t>Cambiamento nei gusti dei consumatori</a:t>
                      </a:r>
                      <a:endParaRPr sz="1200" b="1" dirty="0">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Vasta ampia di prodotti sempre in aggiornamento,proposte di nuovi modelli.</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a:highlight>
                            <a:srgbClr val="FFFFFF"/>
                          </a:highlight>
                        </a:rPr>
                        <a:t>//</a:t>
                      </a: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06775">
                <a:tc>
                  <a:txBody>
                    <a:bodyPr/>
                    <a:lstStyle/>
                    <a:p>
                      <a:pPr marL="0" lvl="0" indent="0" algn="l" rtl="0">
                        <a:spcBef>
                          <a:spcPts val="0"/>
                        </a:spcBef>
                        <a:spcAft>
                          <a:spcPts val="0"/>
                        </a:spcAft>
                        <a:buNone/>
                      </a:pPr>
                      <a:r>
                        <a:rPr lang="it" sz="1200" b="1">
                          <a:highlight>
                            <a:srgbClr val="FFFFFF"/>
                          </a:highlight>
                          <a:latin typeface="Open Sans"/>
                          <a:ea typeface="Open Sans"/>
                          <a:cs typeface="Open Sans"/>
                          <a:sym typeface="Open Sans"/>
                        </a:rPr>
                        <a:t>Furto in magazzino o durante il trasporto</a:t>
                      </a:r>
                      <a:endParaRPr sz="1200" b="1">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Sistema di allarme,telecamere e controllo dipendenti</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Assicurazione su furto di merce e ,macchinari </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a:highlight>
                            <a:srgbClr val="FFFFFF"/>
                          </a:highlight>
                        </a:rPr>
                        <a:t>Rimborso fino al 50% per danneggio,100% distruzione. </a:t>
                      </a: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1650">
                <a:tc>
                  <a:txBody>
                    <a:bodyPr/>
                    <a:lstStyle/>
                    <a:p>
                      <a:pPr marL="0" lvl="0" indent="0" algn="l" rtl="0">
                        <a:spcBef>
                          <a:spcPts val="0"/>
                        </a:spcBef>
                        <a:spcAft>
                          <a:spcPts val="0"/>
                        </a:spcAft>
                        <a:buNone/>
                      </a:pPr>
                      <a:r>
                        <a:rPr lang="it" sz="1200" b="1">
                          <a:highlight>
                            <a:srgbClr val="FFFFFF"/>
                          </a:highlight>
                          <a:latin typeface="Open Sans"/>
                          <a:ea typeface="Open Sans"/>
                          <a:cs typeface="Open Sans"/>
                          <a:sym typeface="Open Sans"/>
                        </a:rPr>
                        <a:t>Perdita quote di mercato a vantaggio della concorrenza</a:t>
                      </a:r>
                      <a:endParaRPr sz="1200" b="1">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a:highlight>
                            <a:srgbClr val="FFFFFF"/>
                          </a:highlight>
                        </a:rPr>
                        <a:t>Controllo offerte e andamento.</a:t>
                      </a: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53725">
                <a:tc>
                  <a:txBody>
                    <a:bodyPr/>
                    <a:lstStyle/>
                    <a:p>
                      <a:pPr marL="0" lvl="0" indent="0" algn="l" rtl="0">
                        <a:spcBef>
                          <a:spcPts val="0"/>
                        </a:spcBef>
                        <a:spcAft>
                          <a:spcPts val="0"/>
                        </a:spcAft>
                        <a:buNone/>
                      </a:pPr>
                      <a:r>
                        <a:rPr lang="it" sz="1200" b="1">
                          <a:highlight>
                            <a:srgbClr val="FFFFFF"/>
                          </a:highlight>
                          <a:latin typeface="Open Sans"/>
                          <a:ea typeface="Open Sans"/>
                          <a:cs typeface="Open Sans"/>
                          <a:sym typeface="Open Sans"/>
                        </a:rPr>
                        <a:t>Blackout e interruzioni nella produzione</a:t>
                      </a:r>
                      <a:endParaRPr sz="1200" b="1">
                        <a:highlight>
                          <a:srgbClr val="FFFFFF"/>
                        </a:highlight>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Magazzini sparsi e  sistemi fotovoltaici a disposizione.</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 sz="1200" dirty="0">
                          <a:highlight>
                            <a:srgbClr val="FFFFFF"/>
                          </a:highlight>
                        </a:rPr>
                        <a:t>Fenomeno elettrico(Risarcimento danni black out)</a:t>
                      </a: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highlight>
                          <a:srgbClr val="FFFFFF"/>
                        </a:highligh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0"/>
          <p:cNvSpPr txBox="1"/>
          <p:nvPr/>
        </p:nvSpPr>
        <p:spPr>
          <a:xfrm>
            <a:off x="195900" y="148950"/>
            <a:ext cx="58782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a:solidFill>
                  <a:schemeClr val="lt2"/>
                </a:solidFill>
                <a:latin typeface="Montserrat"/>
                <a:ea typeface="Montserrat"/>
                <a:cs typeface="Montserrat"/>
                <a:sym typeface="Montserrat"/>
              </a:rPr>
              <a:t>CASO DI STUDIO :</a:t>
            </a:r>
            <a:endParaRPr sz="2800">
              <a:solidFill>
                <a:schemeClr val="lt2"/>
              </a:solidFill>
              <a:latin typeface="Montserrat"/>
              <a:ea typeface="Montserrat"/>
              <a:cs typeface="Montserrat"/>
              <a:sym typeface="Montserrat"/>
            </a:endParaRPr>
          </a:p>
        </p:txBody>
      </p:sp>
      <p:sp>
        <p:nvSpPr>
          <p:cNvPr id="114" name="Google Shape;114;p20"/>
          <p:cNvSpPr txBox="1"/>
          <p:nvPr/>
        </p:nvSpPr>
        <p:spPr>
          <a:xfrm>
            <a:off x="247000" y="955225"/>
            <a:ext cx="58782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Lexend"/>
                <a:ea typeface="Lexend"/>
                <a:cs typeface="Lexend"/>
                <a:sym typeface="Lexend"/>
              </a:rPr>
              <a:t>Un camion carico di arredamenti è stato rubato dal magazzino nella quale era  custodito e successivamente è stato trovato distrutto . Conteneva 20mila euro  tra poltrone e divani.</a:t>
            </a:r>
            <a:endParaRPr>
              <a:latin typeface="Lexend"/>
              <a:ea typeface="Lexend"/>
              <a:cs typeface="Lexend"/>
              <a:sym typeface="Lexend"/>
            </a:endParaRPr>
          </a:p>
        </p:txBody>
      </p:sp>
      <p:sp>
        <p:nvSpPr>
          <p:cNvPr id="115" name="Google Shape;115;p20"/>
          <p:cNvSpPr txBox="1"/>
          <p:nvPr/>
        </p:nvSpPr>
        <p:spPr>
          <a:xfrm>
            <a:off x="195900" y="1865700"/>
            <a:ext cx="3920700" cy="107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700">
                <a:solidFill>
                  <a:schemeClr val="lt2"/>
                </a:solidFill>
                <a:latin typeface="Lexend"/>
                <a:ea typeface="Lexend"/>
                <a:cs typeface="Lexend"/>
                <a:sym typeface="Lexend"/>
              </a:rPr>
              <a:t>Danno diretto</a:t>
            </a:r>
            <a:r>
              <a:rPr lang="it" sz="1600">
                <a:solidFill>
                  <a:schemeClr val="lt2"/>
                </a:solidFill>
                <a:latin typeface="Lexend"/>
                <a:ea typeface="Lexend"/>
                <a:cs typeface="Lexend"/>
                <a:sym typeface="Lexend"/>
              </a:rPr>
              <a:t>:</a:t>
            </a:r>
            <a:r>
              <a:rPr lang="it">
                <a:solidFill>
                  <a:schemeClr val="lt2"/>
                </a:solidFill>
                <a:latin typeface="Lexend"/>
                <a:ea typeface="Lexend"/>
                <a:cs typeface="Lexend"/>
                <a:sym typeface="Lexend"/>
              </a:rPr>
              <a:t> </a:t>
            </a:r>
            <a:r>
              <a:rPr lang="it">
                <a:solidFill>
                  <a:schemeClr val="dk1"/>
                </a:solidFill>
                <a:latin typeface="Lexend"/>
                <a:ea typeface="Lexend"/>
                <a:cs typeface="Lexend"/>
                <a:sym typeface="Lexend"/>
              </a:rPr>
              <a:t>Perdita della merce quindi  il danno diretto è quello  della perdita del materiale che era già stato venduto ed era pronto per la spedizione. </a:t>
            </a:r>
            <a:endParaRPr>
              <a:solidFill>
                <a:schemeClr val="dk1"/>
              </a:solidFill>
              <a:latin typeface="Lexend"/>
              <a:ea typeface="Lexend"/>
              <a:cs typeface="Lexend"/>
              <a:sym typeface="Lexend"/>
            </a:endParaRPr>
          </a:p>
        </p:txBody>
      </p:sp>
      <p:sp>
        <p:nvSpPr>
          <p:cNvPr id="116" name="Google Shape;116;p20"/>
          <p:cNvSpPr txBox="1"/>
          <p:nvPr/>
        </p:nvSpPr>
        <p:spPr>
          <a:xfrm>
            <a:off x="247000" y="3068075"/>
            <a:ext cx="3602400" cy="128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solidFill>
                  <a:schemeClr val="lt2"/>
                </a:solidFill>
                <a:latin typeface="Lexend"/>
                <a:ea typeface="Lexend"/>
                <a:cs typeface="Lexend"/>
                <a:sym typeface="Lexend"/>
              </a:rPr>
              <a:t>Danno indiretto: </a:t>
            </a:r>
            <a:r>
              <a:rPr lang="it">
                <a:solidFill>
                  <a:schemeClr val="dk1"/>
                </a:solidFill>
                <a:latin typeface="Lexend"/>
                <a:ea typeface="Lexend"/>
                <a:cs typeface="Lexend"/>
                <a:sym typeface="Lexend"/>
              </a:rPr>
              <a:t>il danno indiretto è rappresentato dal mal contento dei nostri clienti che potrebbe fargli cambiare idea sulla nostra serietà come azienda </a:t>
            </a:r>
            <a:endParaRPr>
              <a:solidFill>
                <a:schemeClr val="dk1"/>
              </a:solidFill>
              <a:latin typeface="Lexend"/>
              <a:ea typeface="Lexend"/>
              <a:cs typeface="Lexend"/>
              <a:sym typeface="Lexend"/>
            </a:endParaRPr>
          </a:p>
        </p:txBody>
      </p:sp>
      <p:pic>
        <p:nvPicPr>
          <p:cNvPr id="117" name="Google Shape;117;p20"/>
          <p:cNvPicPr preferRelativeResize="0"/>
          <p:nvPr/>
        </p:nvPicPr>
        <p:blipFill>
          <a:blip r:embed="rId4">
            <a:alphaModFix/>
          </a:blip>
          <a:stretch>
            <a:fillRect/>
          </a:stretch>
        </p:blipFill>
        <p:spPr>
          <a:xfrm>
            <a:off x="6268150" y="1313300"/>
            <a:ext cx="2497974" cy="1531074"/>
          </a:xfrm>
          <a:prstGeom prst="rect">
            <a:avLst/>
          </a:prstGeom>
          <a:noFill/>
          <a:ln w="38100" cap="flat" cmpd="sng">
            <a:solidFill>
              <a:schemeClr val="dk1"/>
            </a:solidFill>
            <a:prstDash val="solid"/>
            <a:round/>
            <a:headEnd type="none" w="sm" len="sm"/>
            <a:tailEnd type="none" w="sm" len="sm"/>
          </a:ln>
        </p:spPr>
      </p:pic>
      <p:pic>
        <p:nvPicPr>
          <p:cNvPr id="118" name="Google Shape;118;p20"/>
          <p:cNvPicPr preferRelativeResize="0"/>
          <p:nvPr/>
        </p:nvPicPr>
        <p:blipFill>
          <a:blip r:embed="rId5">
            <a:alphaModFix/>
          </a:blip>
          <a:stretch>
            <a:fillRect/>
          </a:stretch>
        </p:blipFill>
        <p:spPr>
          <a:xfrm>
            <a:off x="6268150" y="3343250"/>
            <a:ext cx="2553376" cy="1309425"/>
          </a:xfrm>
          <a:prstGeom prst="rect">
            <a:avLst/>
          </a:prstGeom>
          <a:noFill/>
          <a:ln w="38100" cap="flat" cmpd="sng">
            <a:solidFill>
              <a:srgbClr val="000000"/>
            </a:solidFill>
            <a:prstDash val="solid"/>
            <a:round/>
            <a:headEnd type="none" w="sm" len="sm"/>
            <a:tailEnd type="none" w="sm" len="sm"/>
          </a:ln>
        </p:spPr>
      </p:pic>
      <p:sp>
        <p:nvSpPr>
          <p:cNvPr id="119" name="Google Shape;119;p20"/>
          <p:cNvSpPr/>
          <p:nvPr/>
        </p:nvSpPr>
        <p:spPr>
          <a:xfrm>
            <a:off x="4246663" y="3362825"/>
            <a:ext cx="1376100" cy="691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4246675" y="1879950"/>
            <a:ext cx="1376100" cy="691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1"/>
          <p:cNvSpPr txBox="1"/>
          <p:nvPr/>
        </p:nvSpPr>
        <p:spPr>
          <a:xfrm>
            <a:off x="1053200" y="506175"/>
            <a:ext cx="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26" name="Google Shape;126;p21"/>
          <p:cNvSpPr txBox="1"/>
          <p:nvPr/>
        </p:nvSpPr>
        <p:spPr>
          <a:xfrm>
            <a:off x="287775" y="271475"/>
            <a:ext cx="5878200" cy="62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900">
                <a:solidFill>
                  <a:schemeClr val="lt2"/>
                </a:solidFill>
                <a:latin typeface="Montserrat"/>
                <a:ea typeface="Montserrat"/>
                <a:cs typeface="Montserrat"/>
                <a:sym typeface="Montserrat"/>
              </a:rPr>
              <a:t>CASO DI STUDIO </a:t>
            </a:r>
            <a:endParaRPr sz="2900">
              <a:solidFill>
                <a:schemeClr val="lt2"/>
              </a:solidFill>
              <a:latin typeface="Montserrat"/>
              <a:ea typeface="Montserrat"/>
              <a:cs typeface="Montserrat"/>
              <a:sym typeface="Montserrat"/>
            </a:endParaRPr>
          </a:p>
        </p:txBody>
      </p:sp>
      <p:sp>
        <p:nvSpPr>
          <p:cNvPr id="127" name="Google Shape;127;p21"/>
          <p:cNvSpPr txBox="1"/>
          <p:nvPr/>
        </p:nvSpPr>
        <p:spPr>
          <a:xfrm>
            <a:off x="287775" y="1179150"/>
            <a:ext cx="4376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solidFill>
                  <a:schemeClr val="lt2"/>
                </a:solidFill>
                <a:latin typeface="Lexend"/>
                <a:ea typeface="Lexend"/>
                <a:cs typeface="Lexend"/>
                <a:sym typeface="Lexend"/>
              </a:rPr>
              <a:t>Protezione assicurativa : </a:t>
            </a:r>
            <a:r>
              <a:rPr lang="it">
                <a:solidFill>
                  <a:schemeClr val="dk1"/>
                </a:solidFill>
                <a:latin typeface="Lexend"/>
                <a:ea typeface="Lexend"/>
                <a:cs typeface="Lexend"/>
                <a:sym typeface="Lexend"/>
              </a:rPr>
              <a:t>Fortunatamente eravamo prevenuti e abbiamo fatto l’assicurazione sui furti che copre il 100% del valore che è stato perduto/ distrutto . </a:t>
            </a:r>
            <a:endParaRPr>
              <a:solidFill>
                <a:schemeClr val="dk1"/>
              </a:solidFill>
              <a:latin typeface="Lexend"/>
              <a:ea typeface="Lexend"/>
              <a:cs typeface="Lexend"/>
              <a:sym typeface="Lexend"/>
            </a:endParaRPr>
          </a:p>
        </p:txBody>
      </p:sp>
      <p:sp>
        <p:nvSpPr>
          <p:cNvPr id="128" name="Google Shape;128;p21"/>
          <p:cNvSpPr txBox="1"/>
          <p:nvPr/>
        </p:nvSpPr>
        <p:spPr>
          <a:xfrm>
            <a:off x="287775" y="2571750"/>
            <a:ext cx="37659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solidFill>
                  <a:schemeClr val="lt2"/>
                </a:solidFill>
                <a:latin typeface="Lexend"/>
                <a:ea typeface="Lexend"/>
                <a:cs typeface="Lexend"/>
                <a:sym typeface="Lexend"/>
              </a:rPr>
              <a:t>Utilità delle misure di prevenzione : </a:t>
            </a:r>
            <a:r>
              <a:rPr lang="it">
                <a:solidFill>
                  <a:schemeClr val="dk1"/>
                </a:solidFill>
                <a:latin typeface="Lexend"/>
                <a:ea typeface="Lexend"/>
                <a:cs typeface="Lexend"/>
                <a:sym typeface="Lexend"/>
              </a:rPr>
              <a:t>oltre all’assicurazione abbiamo anche installato un sistema di allarme con telecamere che fortunatamente puntava proprio dov’era posizionato il camion carico. </a:t>
            </a:r>
            <a:endParaRPr>
              <a:solidFill>
                <a:schemeClr val="dk1"/>
              </a:solidFill>
              <a:latin typeface="Lexend"/>
              <a:ea typeface="Lexend"/>
              <a:cs typeface="Lexend"/>
              <a:sym typeface="Lexend"/>
            </a:endParaRPr>
          </a:p>
        </p:txBody>
      </p:sp>
      <p:pic>
        <p:nvPicPr>
          <p:cNvPr id="129" name="Google Shape;129;p21"/>
          <p:cNvPicPr preferRelativeResize="0"/>
          <p:nvPr/>
        </p:nvPicPr>
        <p:blipFill>
          <a:blip r:embed="rId4">
            <a:alphaModFix/>
          </a:blip>
          <a:stretch>
            <a:fillRect/>
          </a:stretch>
        </p:blipFill>
        <p:spPr>
          <a:xfrm>
            <a:off x="5956668" y="976225"/>
            <a:ext cx="2562000" cy="1347125"/>
          </a:xfrm>
          <a:prstGeom prst="rect">
            <a:avLst/>
          </a:prstGeom>
          <a:noFill/>
          <a:ln w="38100" cap="flat" cmpd="sng">
            <a:solidFill>
              <a:srgbClr val="202124"/>
            </a:solidFill>
            <a:prstDash val="solid"/>
            <a:round/>
            <a:headEnd type="none" w="sm" len="sm"/>
            <a:tailEnd type="none" w="sm" len="sm"/>
          </a:ln>
        </p:spPr>
      </p:pic>
      <p:pic>
        <p:nvPicPr>
          <p:cNvPr id="130" name="Google Shape;130;p21"/>
          <p:cNvPicPr preferRelativeResize="0"/>
          <p:nvPr/>
        </p:nvPicPr>
        <p:blipFill>
          <a:blip r:embed="rId5">
            <a:alphaModFix/>
          </a:blip>
          <a:stretch>
            <a:fillRect/>
          </a:stretch>
        </p:blipFill>
        <p:spPr>
          <a:xfrm>
            <a:off x="5765100" y="2845125"/>
            <a:ext cx="2858325" cy="1291000"/>
          </a:xfrm>
          <a:prstGeom prst="rect">
            <a:avLst/>
          </a:prstGeom>
          <a:noFill/>
          <a:ln w="38100" cap="flat" cmpd="sng">
            <a:solidFill>
              <a:srgbClr val="000000"/>
            </a:solidFill>
            <a:prstDash val="solid"/>
            <a:round/>
            <a:headEnd type="none" w="sm" len="sm"/>
            <a:tailEnd type="none" w="sm" len="sm"/>
          </a:ln>
        </p:spPr>
      </p:pic>
      <p:sp>
        <p:nvSpPr>
          <p:cNvPr id="131" name="Google Shape;131;p21"/>
          <p:cNvSpPr/>
          <p:nvPr/>
        </p:nvSpPr>
        <p:spPr>
          <a:xfrm>
            <a:off x="4289450" y="1303875"/>
            <a:ext cx="1376100" cy="691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p:nvPr/>
        </p:nvSpPr>
        <p:spPr>
          <a:xfrm>
            <a:off x="4221327" y="2953212"/>
            <a:ext cx="1376100" cy="6918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Presentazione su schermo (16:9)</PresentationFormat>
  <Paragraphs>62</Paragraphs>
  <Slides>11</Slides>
  <Notes>11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11</vt:i4>
      </vt:variant>
    </vt:vector>
  </HeadingPairs>
  <TitlesOfParts>
    <vt:vector size="23" baseType="lpstr">
      <vt:lpstr>Pacifico</vt:lpstr>
      <vt:lpstr>Montserrat</vt:lpstr>
      <vt:lpstr>Calibri</vt:lpstr>
      <vt:lpstr>Lobster</vt:lpstr>
      <vt:lpstr>Open Sans</vt:lpstr>
      <vt:lpstr>Merriweather</vt:lpstr>
      <vt:lpstr>Comfortaa</vt:lpstr>
      <vt:lpstr>Caveat</vt:lpstr>
      <vt:lpstr>Arial</vt:lpstr>
      <vt:lpstr>Economica</vt:lpstr>
      <vt:lpstr>Lexend</vt:lpstr>
      <vt:lpstr>Luxe</vt:lpstr>
      <vt:lpstr>Sufara</vt:lpstr>
      <vt:lpstr>IL LOGO:</vt:lpstr>
      <vt:lpstr>STORIA/FONDATORI DELL’IMPRESA E SETTORE DI ATTIVITÀ </vt:lpstr>
      <vt:lpstr>PUNTI DI FORZA INTERNA SUL TERRITORIO (FATTORI DI COMPETITIVITÀ)</vt:lpstr>
      <vt:lpstr>PUNTI DI FORZA INTERNA SUL TERRITORIO (FATTORI DI COMPETITIVITÀ)</vt:lpstr>
      <vt:lpstr>SETTORE DI ATTIVITÀ</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Sufara</dc:title>
  <cp:lastModifiedBy>Simona Bogani</cp:lastModifiedBy>
  <cp:revision>1</cp:revision>
  <dcterms:modified xsi:type="dcterms:W3CDTF">2023-05-16T12:52:21Z</dcterms:modified>
</cp:coreProperties>
</file>