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iVP4X+Ry++cujH2h3GmVxrG494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9997E1-3BBF-485F-AC83-107A47E5706D}">
  <a:tblStyle styleId="{C19997E1-3BBF-485F-AC83-107A47E5706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15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1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2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mailto:sostenicasa@gmai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3100">
                <a:solidFill>
                  <a:srgbClr val="353535"/>
                </a:solidFill>
                <a:latin typeface="Georgia"/>
                <a:ea typeface="Georgia"/>
                <a:cs typeface="Georgia"/>
                <a:sym typeface="Georgia"/>
              </a:rPr>
              <a:t>Sostenicasa</a:t>
            </a:r>
            <a:endParaRPr sz="3100">
              <a:solidFill>
                <a:srgbClr val="3535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2371717" y="1565025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500">
                <a:latin typeface="Georgia"/>
                <a:ea typeface="Georgia"/>
                <a:cs typeface="Georgia"/>
                <a:sym typeface="Georgia"/>
              </a:rPr>
              <a:t>Arredamento per la casa ecosostenibile - 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500">
                <a:latin typeface="Georgia"/>
                <a:ea typeface="Georgia"/>
                <a:cs typeface="Georgia"/>
                <a:sym typeface="Georgia"/>
              </a:rPr>
              <a:t>vivi il futuro nella tua casa 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00" y="386850"/>
            <a:ext cx="1236375" cy="16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2371725" y="3229275"/>
            <a:ext cx="591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Dal 2010 aiutiamo te e la tua casa ad essere amici della Terra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769825" y="3917100"/>
            <a:ext cx="293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Via Galliera 7, BO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sostenicasa@gmail.com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+051 844 3240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Caso di studio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314100" y="1154625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it-IT" sz="1400" u="none" cap="none" strike="noStrik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Conclusioni e politiche di prevenzione e di riparazione del danno indiretto  </a:t>
            </a:r>
            <a:endParaRPr i="0" sz="1400" u="none" cap="none" strike="noStrike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➔"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Sono risultati efficienti gli insegnamenti impartiti ai dipendenti, che sapevano quindi come muoversi in una situazione del genere, senza entrare nel panico </a:t>
            </a:r>
            <a:endParaRPr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➔"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Sarebbe risultato tuttavia migliore avere più dispositivi di protezione individuali all’interno dell’azienda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➔"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Per limitare i danni indiretti l’azienda spiegherà ai clienti insoddisfatti il motivo del ritardo della produzione e della consegna della merce e provvederà a rimborsare in parte i clienti che sono stati maggiormente colpiti dall’accaduto (ad esempio, quelli in attesa da maggior tempo)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1606800" y="395875"/>
            <a:ext cx="74595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1389200" y="195075"/>
            <a:ext cx="73896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t-IT" sz="3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Conclusioni</a:t>
            </a:r>
            <a:r>
              <a:rPr b="1" i="0" lang="it-IT" sz="3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0" sz="3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it-IT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_ Profili di vulnerabilità dell’impresa al rischio puro</a:t>
            </a:r>
            <a:endParaRPr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Per l’impresa uno tra i rischi puri più probabili è il furto, considerando il gran numero di punti vendita e di consegne fatte giornalmente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 rischi causati da incendi e calamità poi sono molto dannosi, vista l’alta cifra di lavoratori e macchinari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-IT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_ Vulnerabilità al rischio d’impresa</a:t>
            </a:r>
            <a:endParaRPr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L’azienda potrebbe subire gravi danni se dovesse esserci mancanza di materia prima sostenibile, per la produzione  e questo potrebbe essere aggravato dal probabile aumento in commercio del costo delle materie prima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i="0" lang="it-IT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i="0" lang="it-IT" sz="1400" u="none" cap="none" strike="noStrike">
                <a:solidFill>
                  <a:srgbClr val="FF6B26"/>
                </a:solidFill>
                <a:latin typeface="Georgia"/>
                <a:ea typeface="Georgia"/>
                <a:cs typeface="Georgia"/>
                <a:sym typeface="Georgia"/>
              </a:rPr>
              <a:t>_ Eventuali cambiamenti strategici o di protezione dai rischi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E’ molto importante e necessario avere protezioni e tutelazioni, poiché un’azienda e chi la possiede sono esposti a numerosi rischi </a:t>
            </a:r>
            <a:endParaRPr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7" name="Google Shape;1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16" y="195075"/>
            <a:ext cx="1045251" cy="13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idx="4294967295" type="title"/>
          </p:nvPr>
        </p:nvSpPr>
        <p:spPr>
          <a:xfrm>
            <a:off x="1452725" y="322025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000"/>
              <a:buNone/>
            </a:pPr>
            <a:r>
              <a:rPr lang="it-IT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Storia della nostra attività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2"/>
          <p:cNvSpPr txBox="1"/>
          <p:nvPr>
            <p:ph idx="4294967295" type="title"/>
          </p:nvPr>
        </p:nvSpPr>
        <p:spPr>
          <a:xfrm>
            <a:off x="1403650" y="1336425"/>
            <a:ext cx="72333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L’azienda ha origine nel </a:t>
            </a:r>
            <a:r>
              <a:rPr lang="it-IT" sz="1500">
                <a:latin typeface="Georgia"/>
                <a:ea typeface="Georgia"/>
                <a:cs typeface="Georgia"/>
                <a:sym typeface="Georgia"/>
              </a:rPr>
              <a:t>2010</a:t>
            </a: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it-IT" sz="1500">
                <a:latin typeface="Georgia"/>
                <a:ea typeface="Georgia"/>
                <a:cs typeface="Georgia"/>
                <a:sym typeface="Georgia"/>
              </a:rPr>
              <a:t>Bologna</a:t>
            </a: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con gli anni si espande in tutta Italia fino a diventare </a:t>
            </a:r>
            <a:r>
              <a:rPr lang="it-IT" sz="1500">
                <a:latin typeface="Georgia"/>
                <a:ea typeface="Georgia"/>
                <a:cs typeface="Georgia"/>
                <a:sym typeface="Georgia"/>
              </a:rPr>
              <a:t>internazionale</a:t>
            </a: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 e ad ampliarsi alle capitali europee</a:t>
            </a:r>
            <a:endParaRPr b="0" sz="1500"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 Offre mobili, arredo ed accessori per avere una casa confortevole, accogliente e amica dell’ambiente</a:t>
            </a:r>
            <a:endParaRPr b="0" sz="1500"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Tutti i prodotti sono </a:t>
            </a:r>
            <a:r>
              <a:rPr lang="it-IT" sz="1500">
                <a:latin typeface="Georgia"/>
                <a:ea typeface="Georgia"/>
                <a:cs typeface="Georgia"/>
                <a:sym typeface="Georgia"/>
              </a:rPr>
              <a:t>100% made in Italy</a:t>
            </a: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, reperibili anche online, con trasporti </a:t>
            </a:r>
            <a:endParaRPr b="0" sz="1500"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L’azienda accoglie centinaia di dipendenti da tutta Europa, per avere sempre idee innovative e progressiste</a:t>
            </a:r>
            <a:endParaRPr b="0" sz="1500"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Collaboriamo con diverse imprese, tra cui Green House e Poltrona Frau</a:t>
            </a:r>
            <a:endParaRPr b="0" sz="15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b="0" lang="it-IT" sz="1500">
                <a:latin typeface="Georgia"/>
                <a:ea typeface="Georgia"/>
                <a:cs typeface="Georgia"/>
                <a:sym typeface="Georgia"/>
              </a:rPr>
              <a:t>Scegliendo il nostro ente si avranno sconti su altre aziende ecofriendly, come NaturaSì</a:t>
            </a:r>
            <a:r>
              <a:rPr b="0" lang="it-IT" sz="1400">
                <a:latin typeface="Georgia"/>
                <a:ea typeface="Georgia"/>
                <a:cs typeface="Georgia"/>
                <a:sym typeface="Georgia"/>
              </a:rPr>
              <a:t> </a:t>
            </a:r>
            <a:endParaRPr b="0"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b="0" lang="it-IT" sz="1400">
                <a:latin typeface="Georgia"/>
                <a:ea typeface="Georgia"/>
                <a:cs typeface="Georgia"/>
                <a:sym typeface="Georgia"/>
              </a:rPr>
              <a:t>Superando i 1000€ di spesa online sui mobili e i 500€ sugli accessori la consegna sarà gratuita</a:t>
            </a: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br>
              <a:rPr b="0" lang="it-IT" sz="1400">
                <a:latin typeface="Georgia"/>
                <a:ea typeface="Georgia"/>
                <a:cs typeface="Georgia"/>
                <a:sym typeface="Georgia"/>
              </a:rPr>
            </a:br>
            <a:endParaRPr b="0" sz="1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16" y="195075"/>
            <a:ext cx="1045251" cy="13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6203750" y="182675"/>
            <a:ext cx="2810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Aiello Gaetano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Hamoucheikh Rokaya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Minarini Angelica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Setola Bastian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212425" y="1689300"/>
            <a:ext cx="919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latin typeface="Georgia"/>
                <a:ea typeface="Georgia"/>
                <a:cs typeface="Georgia"/>
                <a:sym typeface="Georgia"/>
              </a:rPr>
              <a:t>100% made in</a:t>
            </a:r>
            <a:r>
              <a:rPr lang="it-IT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963" y="1928375"/>
            <a:ext cx="330325" cy="3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00" y="162725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1766800" y="-98926"/>
            <a:ext cx="5401200" cy="306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500" u="none" cap="none" strike="noStrike">
                <a:solidFill>
                  <a:srgbClr val="353535"/>
                </a:solidFill>
                <a:latin typeface="Georgia"/>
                <a:ea typeface="Georgia"/>
                <a:cs typeface="Georgia"/>
                <a:sym typeface="Georgia"/>
              </a:rPr>
              <a:t>Punti di forza interni e sul territorio</a:t>
            </a:r>
            <a:r>
              <a:rPr b="1" i="0" lang="it-IT" sz="2500" u="none" cap="none" strike="noStrike">
                <a:solidFill>
                  <a:srgbClr val="3535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rgbClr val="3535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3"/>
          <p:cNvSpPr txBox="1"/>
          <p:nvPr>
            <p:ph idx="4294967295" type="body"/>
          </p:nvPr>
        </p:nvSpPr>
        <p:spPr>
          <a:xfrm>
            <a:off x="1122025" y="1349375"/>
            <a:ext cx="7595700" cy="2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➔"/>
            </a:pPr>
            <a:r>
              <a:rPr lang="it-IT" sz="1400">
                <a:latin typeface="Georgia"/>
                <a:ea typeface="Georgia"/>
                <a:cs typeface="Georgia"/>
                <a:sym typeface="Georgia"/>
              </a:rPr>
              <a:t>L’azienda merita il successo che ha poiché propone prodotti di qualità che investono sul territorio e sono allo stesso tempo abbordabili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➔"/>
            </a:pPr>
            <a:r>
              <a:rPr lang="it-IT" sz="1400">
                <a:latin typeface="Georgia"/>
                <a:ea typeface="Georgia"/>
                <a:cs typeface="Georgia"/>
                <a:sym typeface="Georgia"/>
              </a:rPr>
              <a:t>Il team è sempre disposto all’innovazione, al dialogo e alla collaborazione e ad essere sempre presenti per i clienti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➔"/>
            </a:pPr>
            <a:r>
              <a:rPr lang="it-IT" sz="1400">
                <a:latin typeface="Georgia"/>
                <a:ea typeface="Georgia"/>
                <a:cs typeface="Georgia"/>
                <a:sym typeface="Georgia"/>
              </a:rPr>
              <a:t>Non siamo gli unici sul territorio, ma a noi va bene così!                                                           I competitor ci spingono a migliorarci sempre e offrono occasioni si partnership                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it-IT" sz="1400">
                <a:latin typeface="Georgia"/>
                <a:ea typeface="Georgia"/>
                <a:cs typeface="Georgia"/>
                <a:sym typeface="Georgia"/>
              </a:rPr>
              <a:t>       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None/>
            </a:pPr>
            <a:r>
              <a:t/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91" y="277200"/>
            <a:ext cx="1045251" cy="13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1466325" y="712150"/>
            <a:ext cx="75408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Settore di attività - prospettive di sviluppo - punti di forza del prodotto 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➔"/>
            </a:pPr>
            <a:r>
              <a:rPr b="0" lang="it-IT" sz="1800">
                <a:latin typeface="Georgia"/>
                <a:ea typeface="Georgia"/>
                <a:cs typeface="Georgia"/>
                <a:sym typeface="Georgia"/>
              </a:rPr>
              <a:t>Offriamo ogni tipo di prodotto, dai mobili, come letti e cassettiere, agli accessori, come utensili da cucina e lampade</a:t>
            </a:r>
            <a:endParaRPr b="0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➔"/>
            </a:pPr>
            <a:r>
              <a:rPr b="0" lang="it-IT" sz="1800">
                <a:latin typeface="Georgia"/>
                <a:ea typeface="Georgia"/>
                <a:cs typeface="Georgia"/>
                <a:sym typeface="Georgia"/>
              </a:rPr>
              <a:t>Usufruiamo di risorse che non danneggiano l’ambiente </a:t>
            </a:r>
            <a:endParaRPr b="0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➔"/>
            </a:pPr>
            <a:r>
              <a:rPr b="0" lang="it-IT" sz="1800">
                <a:latin typeface="Georgia"/>
                <a:ea typeface="Georgia"/>
                <a:cs typeface="Georgia"/>
                <a:sym typeface="Georgia"/>
              </a:rPr>
              <a:t>Per questo motivo, e poiché i nostri articoli sono accessibili e sempre richiesti, si prevede una lunga durata nel futuro, che permette di contare su di noi </a:t>
            </a:r>
            <a:endParaRPr b="0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16" y="195075"/>
            <a:ext cx="1045251" cy="13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5"/>
          <p:cNvGraphicFramePr/>
          <p:nvPr/>
        </p:nvGraphicFramePr>
        <p:xfrm>
          <a:off x="-5" y="-246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{C19997E1-3BBF-485F-AC83-107A47E5706D}</a:tableStyleId>
              </a:tblPr>
              <a:tblGrid>
                <a:gridCol w="1356450"/>
                <a:gridCol w="2015750"/>
                <a:gridCol w="2059375"/>
                <a:gridCol w="3712425"/>
              </a:tblGrid>
              <a:tr h="60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rischio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prevenzione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altre opzioni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84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Incendio e calamità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estintori</a:t>
                      </a:r>
                      <a:endParaRPr sz="12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piani di evacuazione</a:t>
                      </a:r>
                      <a:endParaRPr sz="12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guanti, occhiali, maschere di protezione </a:t>
                      </a:r>
                      <a:endParaRPr sz="12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2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caschi e imbragature</a:t>
                      </a:r>
                      <a:endParaRPr sz="12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 su incendi e calamità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corsi per i lavoratori su come comportarsi in questi casi 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150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Infortuni sul lavoro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kit di emergenza 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spazi sicuri  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controlli periodici dell’ambiente 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 su infortuni sul lavoro</a:t>
                      </a:r>
                      <a:r>
                        <a:rPr lang="it-IT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personale preparato ad aiutare in caso di infortuni 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103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Cyber risk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reti e sistemi protetti da accessi non autorizzati 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 sul cyber risk</a:t>
                      </a:r>
                      <a:r>
                        <a:rPr lang="it-IT"/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corsi di informatica per i dipendenti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92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Danni a terzi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prodotti di qualità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possibilità di rimborso 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 su danni a terzi</a:t>
                      </a:r>
                      <a:r>
                        <a:rPr lang="it-IT" sz="11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{C19997E1-3BBF-485F-AC83-107A47E5706D}</a:tableStyleId>
              </a:tblPr>
              <a:tblGrid>
                <a:gridCol w="2382075"/>
                <a:gridCol w="2189925"/>
                <a:gridCol w="2372100"/>
                <a:gridCol w="2199900"/>
              </a:tblGrid>
              <a:tr h="63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rischio</a:t>
                      </a:r>
                      <a:endParaRPr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prevenzione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altre opzioni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89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Furto in magazzino o negozio o durante il trasporto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accessi di sicurezze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telecamere 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guardie</a:t>
                      </a:r>
                      <a:endParaRPr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 sui furti</a:t>
                      </a:r>
                      <a:r>
                        <a:rPr lang="it-IT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3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Perdita quote di mercato a vantaggio della concorrenza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3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avere tante menti a disposizioni </a:t>
                      </a:r>
                      <a:endParaRPr sz="13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3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essere al passo con le tendenze</a:t>
                      </a:r>
                      <a:endParaRPr sz="13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spazio online aperto ai consigli dal pubblico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</a:tr>
              <a:tr h="240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u="none" cap="none" strike="noStrik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Blackout e interruzioni nella produzione</a:t>
                      </a:r>
                      <a:endParaRPr u="none" cap="none" strike="noStrik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3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impianti elettrici secondari </a:t>
                      </a:r>
                      <a:endParaRPr sz="1300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300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assicurazione interruzione di esercizio</a:t>
                      </a:r>
                      <a:r>
                        <a:rPr lang="it-IT" sz="13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11" name="Google Shape;111;p6"/>
          <p:cNvCxnSpPr/>
          <p:nvPr/>
        </p:nvCxnSpPr>
        <p:spPr>
          <a:xfrm flipH="1" rot="10800000">
            <a:off x="-17100" y="4019725"/>
            <a:ext cx="9178200" cy="309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6"/>
          <p:cNvSpPr txBox="1"/>
          <p:nvPr/>
        </p:nvSpPr>
        <p:spPr>
          <a:xfrm>
            <a:off x="0" y="3333200"/>
            <a:ext cx="246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Aumento del costo delle materie prime</a:t>
            </a:r>
            <a:r>
              <a:rPr lang="it-IT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2382075" y="3333200"/>
            <a:ext cx="180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cassa di fondo a cui contribuiscono tutti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4" name="Google Shape;114;p6"/>
          <p:cNvCxnSpPr/>
          <p:nvPr/>
        </p:nvCxnSpPr>
        <p:spPr>
          <a:xfrm>
            <a:off x="0" y="3333200"/>
            <a:ext cx="9165000" cy="12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6"/>
          <p:cNvSpPr txBox="1"/>
          <p:nvPr/>
        </p:nvSpPr>
        <p:spPr>
          <a:xfrm>
            <a:off x="-10500" y="4214825"/>
            <a:ext cx="205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Carenza delle materie prime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2382075" y="4121550"/>
            <a:ext cx="241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fornitori secondari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Caso di studio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304350" y="1006800"/>
            <a:ext cx="8383800" cy="3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Una nostra azienda a Napoli, durante una tempesta, viene colpita da un fulmine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fulmine colpisce un’area dell’impresa in cui sono concentrate diverse macchine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Il fulmine causa un incendio che in poco tempo si espande 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Varie macchine e prodotti vengono distrutti</a:t>
            </a:r>
            <a:endParaRPr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Caso di studio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314100" y="1154625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</a:t>
            </a:r>
            <a:r>
              <a:rPr i="0" lang="it-IT" sz="1400" u="none" cap="none" strike="noStrik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 danno diretto</a:t>
            </a:r>
            <a:endParaRPr i="0" sz="1400" u="none" cap="none" strike="noStrike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 dovranno ricomprare le macchine perse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 dovranno fare nuovamente i prodotti che si stavano realizzando 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 dovrà rallentare la produzione di tutti gli articoli 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</a:t>
            </a:r>
            <a:r>
              <a:rPr i="0" lang="it-IT" sz="1400" u="none" cap="none" strike="noStrik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 danno indiretto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 clienti che erano in attesa dei prodotti persi oppure dei prodotti generati dalle macchine perse dovranno aspettare più tempo del previsto 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304349" y="285943"/>
            <a:ext cx="8535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Caso di studio</a:t>
            </a:r>
            <a:endParaRPr sz="2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304349" y="1140770"/>
            <a:ext cx="8535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_ </a:t>
            </a:r>
            <a:r>
              <a:rPr i="0" lang="it-IT" sz="1400" u="none" cap="none" strike="noStrik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protezione assicurativa</a:t>
            </a:r>
            <a:endParaRPr i="0" sz="1400" u="none" cap="none" strike="noStrike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Viene avviata l’assicurazione su incendi e calamità e l’assicurazione su interruzione di esercizio</a:t>
            </a:r>
            <a:endParaRPr i="0" sz="15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it-IT" sz="1400" u="none" cap="none" strike="noStrik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_ utilità delle misure di prevenzione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Quando il persone si accorge dell’evento vengono attuati gli insegnamenti a loro impartiti in precedenza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Dopo essersi messi le protezioni e l’abbigliamento adeguato vengono seguiti i percorsi di evacuazione e chiamati immediatamente i soccorsi </a:t>
            </a:r>
            <a:endParaRPr sz="1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