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2" r:id="rId6"/>
    <p:sldId id="264" r:id="rId7"/>
    <p:sldId id="266" r:id="rId8"/>
    <p:sldId id="267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E20BE3-D347-42D1-B4E5-970E55EE7A42}" v="402" dt="2023-02-09T20:59:12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424" autoAdjust="0"/>
  </p:normalViewPr>
  <p:slideViewPr>
    <p:cSldViewPr snapToGrid="0">
      <p:cViewPr varScale="1">
        <p:scale>
          <a:sx n="102" d="100"/>
          <a:sy n="102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24E14-1C60-4E8E-8643-58070A3785C2}" type="datetimeFigureOut">
              <a:rPr lang="it-IT" smtClean="0"/>
              <a:t>16/05/2023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29E85-73FC-4F38-A6F9-5351C1E88A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073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29E85-73FC-4F38-A6F9-5351C1E88A1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19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FD39DF-0785-70B2-47CF-542479EEF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5A7FD25-8053-7C49-0DD4-FDAF14C95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3B37E0-4CFD-CD87-07ED-88D63CAB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59F3-8553-4DC7-ACF5-6B4A0C2557F1}" type="datetimeFigureOut">
              <a:rPr lang="it-IT" smtClean="0"/>
              <a:t>16/05/2023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788ACA-8A30-5264-65E9-49397FA57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DAD8D0-93CD-5EF7-28A1-2502F515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0110-3C82-41C7-8C33-F485163153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01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19AC79-FD39-013F-E93C-8B92D9CC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5D94A56-E906-188B-626D-278C41E75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195542-E420-EFE1-53E5-7AFFB08E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59F3-8553-4DC7-ACF5-6B4A0C2557F1}" type="datetimeFigureOut">
              <a:rPr lang="it-IT" smtClean="0"/>
              <a:t>16/05/2023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854826-B4B4-7862-7CFB-392E44C40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1680D0-D402-48AD-3930-46BFCC135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0110-3C82-41C7-8C33-F485163153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94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5D150BA-E7CA-DBE4-54FF-E0619208A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C4C6E71-04D6-E605-45C7-E1F4B9D58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A64846-130B-C4C5-A166-9B9BD457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59F3-8553-4DC7-ACF5-6B4A0C2557F1}" type="datetimeFigureOut">
              <a:rPr lang="it-IT" smtClean="0"/>
              <a:t>16/05/2023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6149CF-ABF8-F703-41DA-5261C7F66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0F1032-D12C-4836-0B06-E08F2E048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0110-3C82-41C7-8C33-F485163153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04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E52805-4D10-9DDC-876E-10132ED9B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BFCD8C-D0D5-8215-C2A2-247641A3D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FDDC22-835F-BE2C-0D64-43A9DE44C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59F3-8553-4DC7-ACF5-6B4A0C2557F1}" type="datetimeFigureOut">
              <a:rPr lang="it-IT" smtClean="0"/>
              <a:t>16/05/2023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362CE4-7646-6FA3-DF00-EC0C63D4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FDB51A-5561-CE07-9828-15066BFE8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0110-3C82-41C7-8C33-F485163153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09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8A8455-938E-DDF3-2829-18AC6B57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EB6C20-B2D4-4CE0-7C5E-EA4B19C71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C08838-96A1-E9F9-D377-ACD89E951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59F3-8553-4DC7-ACF5-6B4A0C2557F1}" type="datetimeFigureOut">
              <a:rPr lang="it-IT" smtClean="0"/>
              <a:t>16/05/2023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D594CD-87E9-16FC-CD1B-E05D9251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044ED3-6D7F-A68C-6920-4AECD7CE6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0110-3C82-41C7-8C33-F485163153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42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4F5A3A-C5A0-21D9-6668-BC825E06A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450C5E-49E5-D525-331B-D08CD1643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6EA982-DF41-D073-FA7B-A2414EEBD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72634E7-9FAD-47D4-032F-54C221824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59F3-8553-4DC7-ACF5-6B4A0C2557F1}" type="datetimeFigureOut">
              <a:rPr lang="it-IT" smtClean="0"/>
              <a:t>16/05/2023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1D20DD2-17EE-6451-AC1C-321EB7D8E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BFC20A-CF30-85ED-D186-63A7FBBD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0110-3C82-41C7-8C33-F485163153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966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4BD404-AC9F-D0EA-2676-4668FAB05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4F8E6A-5A77-CFAE-8C1A-4858DFCB0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6CDBF23-2357-D6AB-C5D3-0167A8BC4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EF333F6-3600-2B4F-5337-50E182DAB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81E40CF-4576-FE9F-0B06-737C4A8A00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D3D4FC3-BD74-F2E5-78EC-37344009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59F3-8553-4DC7-ACF5-6B4A0C2557F1}" type="datetimeFigureOut">
              <a:rPr lang="it-IT" smtClean="0"/>
              <a:t>16/05/2023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C233C74-1842-F88D-E3DD-58BA5C62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C0E5B50-B361-8DB9-67EA-B1F07CFD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0110-3C82-41C7-8C33-F485163153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12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B26E67-8451-75C6-DC88-1B0B2413E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B7CFBC7-B4AA-4807-AD5D-28E868AFF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59F3-8553-4DC7-ACF5-6B4A0C2557F1}" type="datetimeFigureOut">
              <a:rPr lang="it-IT" smtClean="0"/>
              <a:t>16/05/2023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93803B6-159E-4CAC-56C7-E405E0D66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A9F05B6-4695-1A77-BE6B-8BF6E05F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0110-3C82-41C7-8C33-F485163153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151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B7EBC02-599B-CF2A-F63E-BB975D126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59F3-8553-4DC7-ACF5-6B4A0C2557F1}" type="datetimeFigureOut">
              <a:rPr lang="it-IT" smtClean="0"/>
              <a:t>16/05/2023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86D6D97-67FF-703F-BFFC-A1264DE5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FD43B0-6F23-3D14-E72D-1BF0AFF5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0110-3C82-41C7-8C33-F485163153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07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5B4D7-4E83-9B1E-A369-E00725A61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32841B-609C-E9B5-2A9F-31936C403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229380D-0360-91CB-B7A4-2C2A1911F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D2AC7B-0021-4B15-4E6A-304AA0DAD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59F3-8553-4DC7-ACF5-6B4A0C2557F1}" type="datetimeFigureOut">
              <a:rPr lang="it-IT" smtClean="0"/>
              <a:t>16/05/2023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FDCE5B-190B-368D-9370-5FB0D74E8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A9A3CF-C7C0-BDF1-2892-88B5C81D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0110-3C82-41C7-8C33-F485163153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66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0C3BF4-1127-ED71-8E02-6E7C132B7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D3516DD-24BA-71F1-4063-FF2BB3E74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E153846-470E-587A-488F-8110AFEA3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C0D4FD-769A-6F95-DCE2-0C15FC778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59F3-8553-4DC7-ACF5-6B4A0C2557F1}" type="datetimeFigureOut">
              <a:rPr lang="it-IT" smtClean="0"/>
              <a:t>16/05/2023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A1FBA1-F7D8-E508-35C6-7528DDB3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CE8540-C9F7-58E8-8B37-01BFA801A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0110-3C82-41C7-8C33-F485163153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25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6855ECF-296A-1AB4-497B-2DB232EAD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60E7FB-5ECA-0CA7-5848-EFB4D7138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DF1253-CE65-610F-C661-7A1854398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59F3-8553-4DC7-ACF5-6B4A0C2557F1}" type="datetimeFigureOut">
              <a:rPr lang="it-IT" smtClean="0"/>
              <a:t>16/05/2023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F1EE5E-EE22-0551-7689-C5C4F2C13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7DEFE3-C21E-7EAB-8860-F07DD7ED8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70110-3C82-41C7-8C33-F485163153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594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93B96A0-C971-2877-A826-70899ABBD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nettore 3">
            <a:extLst>
              <a:ext uri="{FF2B5EF4-FFF2-40B4-BE49-F238E27FC236}">
                <a16:creationId xmlns:a16="http://schemas.microsoft.com/office/drawing/2014/main" id="{2C98FDE3-480F-E911-DBC9-377891B12F74}"/>
              </a:ext>
            </a:extLst>
          </p:cNvPr>
          <p:cNvSpPr/>
          <p:nvPr/>
        </p:nvSpPr>
        <p:spPr>
          <a:xfrm>
            <a:off x="-5004274" y="-6619875"/>
            <a:ext cx="21850350" cy="20097750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63385D-C85D-A3A1-27D9-273159875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751" y="1800225"/>
            <a:ext cx="10370498" cy="1438275"/>
          </a:xfrm>
        </p:spPr>
        <p:txBody>
          <a:bodyPr>
            <a:noAutofit/>
          </a:bodyPr>
          <a:lstStyle/>
          <a:p>
            <a:r>
              <a:rPr lang="it-IT" sz="8000" b="1" dirty="0"/>
              <a:t>SBANCA INFORMATICA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E430D2F-9BE7-8A90-049F-DA0E6BB30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3610" y="3670055"/>
            <a:ext cx="7137873" cy="676072"/>
          </a:xfrm>
        </p:spPr>
        <p:txBody>
          <a:bodyPr>
            <a:noAutofit/>
          </a:bodyPr>
          <a:lstStyle/>
          <a:p>
            <a:r>
              <a:rPr lang="it-IT" sz="4000" dirty="0"/>
              <a:t>Vieni e divertiti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1177EFBA-CE62-4897-CE3F-F869CEC80B72}"/>
              </a:ext>
            </a:extLst>
          </p:cNvPr>
          <p:cNvCxnSpPr/>
          <p:nvPr/>
        </p:nvCxnSpPr>
        <p:spPr>
          <a:xfrm>
            <a:off x="17021175" y="3238500"/>
            <a:ext cx="126111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7E6F9B32-62D0-27EA-4181-B9CE938E9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51" y="3505201"/>
            <a:ext cx="2116957" cy="100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39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088E04-365F-0237-5433-A4E366766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57A7EE7-79EA-3295-6F41-EB2ACEDC49C7}"/>
              </a:ext>
            </a:extLst>
          </p:cNvPr>
          <p:cNvCxnSpPr>
            <a:cxnSpLocks/>
          </p:cNvCxnSpPr>
          <p:nvPr/>
        </p:nvCxnSpPr>
        <p:spPr>
          <a:xfrm flipV="1">
            <a:off x="-16075742" y="3409950"/>
            <a:ext cx="44366897" cy="13944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nettore 3">
            <a:extLst>
              <a:ext uri="{FF2B5EF4-FFF2-40B4-BE49-F238E27FC236}">
                <a16:creationId xmlns:a16="http://schemas.microsoft.com/office/drawing/2014/main" id="{9CAF1C38-21F4-8985-E23A-D6EEB11A1DD5}"/>
              </a:ext>
            </a:extLst>
          </p:cNvPr>
          <p:cNvSpPr/>
          <p:nvPr/>
        </p:nvSpPr>
        <p:spPr>
          <a:xfrm>
            <a:off x="-4829175" y="-6569204"/>
            <a:ext cx="21850350" cy="20097750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1FF6212-83AC-8DED-EA27-23AA200C4BAD}"/>
              </a:ext>
            </a:extLst>
          </p:cNvPr>
          <p:cNvSpPr txBox="1"/>
          <p:nvPr/>
        </p:nvSpPr>
        <p:spPr>
          <a:xfrm>
            <a:off x="3225302" y="653695"/>
            <a:ext cx="6198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Essere attenti all’ambiente è importante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BAE14E0-1C39-BFC0-5C9D-7088B374BE96}"/>
              </a:ext>
            </a:extLst>
          </p:cNvPr>
          <p:cNvSpPr txBox="1"/>
          <p:nvPr/>
        </p:nvSpPr>
        <p:spPr>
          <a:xfrm>
            <a:off x="1586897" y="1420418"/>
            <a:ext cx="3308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Sul tetto </a:t>
            </a:r>
            <a:r>
              <a:rPr lang="it-IT" sz="2000" dirty="0" err="1"/>
              <a:t>ono</a:t>
            </a:r>
            <a:r>
              <a:rPr lang="it-IT" sz="2000" dirty="0"/>
              <a:t>  presenti  dei pannelli fotovoltaici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B54EE5-94D2-8EA8-36E7-2F2B123DF1D3}"/>
              </a:ext>
            </a:extLst>
          </p:cNvPr>
          <p:cNvSpPr txBox="1"/>
          <p:nvPr/>
        </p:nvSpPr>
        <p:spPr>
          <a:xfrm>
            <a:off x="7573098" y="1428520"/>
            <a:ext cx="3032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/>
              <a:t>I pc nella sala LAN vengono sempre aggiornati   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DD078E2-CDC2-910D-D197-86CFC12AFE75}"/>
              </a:ext>
            </a:extLst>
          </p:cNvPr>
          <p:cNvSpPr txBox="1"/>
          <p:nvPr/>
        </p:nvSpPr>
        <p:spPr>
          <a:xfrm>
            <a:off x="7234781" y="5064253"/>
            <a:ext cx="3508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/>
              <a:t>I pc che  vengono cambiati nella sala non vengono buttati, ma vengono venduti come usati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6BD6302-39C4-4DE1-76E8-11463D063103}"/>
              </a:ext>
            </a:extLst>
          </p:cNvPr>
          <p:cNvSpPr txBox="1"/>
          <p:nvPr/>
        </p:nvSpPr>
        <p:spPr>
          <a:xfrm>
            <a:off x="1520577" y="5064254"/>
            <a:ext cx="3956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La corrente generata viene sfruttata dal negozio e carica un generatore di emergenza</a:t>
            </a:r>
          </a:p>
        </p:txBody>
      </p:sp>
      <p:pic>
        <p:nvPicPr>
          <p:cNvPr id="6146" name="Picture 2" descr="Dove installare i pannelli fotovoltaici - Elettronica Italia">
            <a:extLst>
              <a:ext uri="{FF2B5EF4-FFF2-40B4-BE49-F238E27FC236}">
                <a16:creationId xmlns:a16="http://schemas.microsoft.com/office/drawing/2014/main" id="{0FD290DF-CCC2-2BAC-28AD-FC739FE3B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897" y="2513970"/>
            <a:ext cx="3285389" cy="221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UIDA COMPLETA ALL'ASSEMBLAGGIO DI PC PER PRINCIPIANTI">
            <a:extLst>
              <a:ext uri="{FF2B5EF4-FFF2-40B4-BE49-F238E27FC236}">
                <a16:creationId xmlns:a16="http://schemas.microsoft.com/office/drawing/2014/main" id="{A991EC82-57C0-FBD2-FCA1-D00FCD8FC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755646"/>
            <a:ext cx="3783804" cy="378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976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E12C47-A9B5-0240-8876-4991E0528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3E24881B-29F4-A6D3-1ADD-03E857CEE2BB}"/>
              </a:ext>
            </a:extLst>
          </p:cNvPr>
          <p:cNvCxnSpPr>
            <a:cxnSpLocks/>
          </p:cNvCxnSpPr>
          <p:nvPr/>
        </p:nvCxnSpPr>
        <p:spPr>
          <a:xfrm>
            <a:off x="-6459794" y="3428999"/>
            <a:ext cx="23833394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nettore 5">
            <a:extLst>
              <a:ext uri="{FF2B5EF4-FFF2-40B4-BE49-F238E27FC236}">
                <a16:creationId xmlns:a16="http://schemas.microsoft.com/office/drawing/2014/main" id="{203744C8-3A50-4D5E-85A0-E5F5D8CD7FC6}"/>
              </a:ext>
            </a:extLst>
          </p:cNvPr>
          <p:cNvSpPr/>
          <p:nvPr/>
        </p:nvSpPr>
        <p:spPr>
          <a:xfrm>
            <a:off x="5048250" y="2420733"/>
            <a:ext cx="2095500" cy="2004219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D763AA8-73C3-0ED5-6DB8-AEBE306F9572}"/>
              </a:ext>
            </a:extLst>
          </p:cNvPr>
          <p:cNvSpPr txBox="1"/>
          <p:nvPr/>
        </p:nvSpPr>
        <p:spPr>
          <a:xfrm>
            <a:off x="5667388" y="2685876"/>
            <a:ext cx="857222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Essere attenti all’ambiente è importante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4E9BFD0-4BDB-510A-A74E-E1B5A65C5B36}"/>
              </a:ext>
            </a:extLst>
          </p:cNvPr>
          <p:cNvSpPr txBox="1"/>
          <p:nvPr/>
        </p:nvSpPr>
        <p:spPr>
          <a:xfrm>
            <a:off x="5258037" y="3125448"/>
            <a:ext cx="7297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Sul tetto dono  presenti  dei pannelli fotovoltaici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8C326A1-3CFD-01E6-7C2B-2907EE9445BE}"/>
              </a:ext>
            </a:extLst>
          </p:cNvPr>
          <p:cNvSpPr txBox="1"/>
          <p:nvPr/>
        </p:nvSpPr>
        <p:spPr>
          <a:xfrm>
            <a:off x="6270654" y="3103092"/>
            <a:ext cx="638143" cy="184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00" dirty="0"/>
              <a:t>I pc nella sala LAN vengono sempre aggiornati   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72B81AF-8837-323E-821A-416F217885D2}"/>
              </a:ext>
            </a:extLst>
          </p:cNvPr>
          <p:cNvSpPr txBox="1"/>
          <p:nvPr/>
        </p:nvSpPr>
        <p:spPr>
          <a:xfrm>
            <a:off x="6247223" y="3727582"/>
            <a:ext cx="6850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00" dirty="0"/>
              <a:t>I pc che  vengono cambiati nella sala non vengono buttati, ma vengono venduti come usati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0EA60D7-2E9B-5B9C-3451-BC9F380F6FE9}"/>
              </a:ext>
            </a:extLst>
          </p:cNvPr>
          <p:cNvSpPr txBox="1"/>
          <p:nvPr/>
        </p:nvSpPr>
        <p:spPr>
          <a:xfrm>
            <a:off x="5273691" y="3711861"/>
            <a:ext cx="6984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La corrente generata viene sfruttata dal negozio e carica un generatore di emergenza</a:t>
            </a:r>
          </a:p>
        </p:txBody>
      </p:sp>
      <p:pic>
        <p:nvPicPr>
          <p:cNvPr id="14" name="Picture 2" descr="Dove installare i pannelli fotovoltaici - Elettronica Italia">
            <a:extLst>
              <a:ext uri="{FF2B5EF4-FFF2-40B4-BE49-F238E27FC236}">
                <a16:creationId xmlns:a16="http://schemas.microsoft.com/office/drawing/2014/main" id="{CB98CF0F-74D2-AC84-03AA-A15684F0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8" y="3326723"/>
            <a:ext cx="508000" cy="34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GUIDA COMPLETA ALL'ASSEMBLAGGIO DI PC PER PRINCIPIANTI">
            <a:extLst>
              <a:ext uri="{FF2B5EF4-FFF2-40B4-BE49-F238E27FC236}">
                <a16:creationId xmlns:a16="http://schemas.microsoft.com/office/drawing/2014/main" id="{F289CBF8-4F02-BD96-A969-95D7D0C87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386" y="3113216"/>
            <a:ext cx="729782" cy="72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57C44ACF-77B6-A071-E510-1B2596335014}"/>
              </a:ext>
            </a:extLst>
          </p:cNvPr>
          <p:cNvCxnSpPr>
            <a:cxnSpLocks/>
          </p:cNvCxnSpPr>
          <p:nvPr/>
        </p:nvCxnSpPr>
        <p:spPr>
          <a:xfrm>
            <a:off x="14228533" y="2877339"/>
            <a:ext cx="0" cy="10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C01789AB-18D5-F2B3-D928-5ED1D3D3E3EF}"/>
              </a:ext>
            </a:extLst>
          </p:cNvPr>
          <p:cNvCxnSpPr>
            <a:cxnSpLocks/>
          </p:cNvCxnSpPr>
          <p:nvPr/>
        </p:nvCxnSpPr>
        <p:spPr>
          <a:xfrm rot="16200000">
            <a:off x="14744700" y="2844783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C060FB1D-12EA-A15D-4EA4-9252ADA7E2FC}"/>
              </a:ext>
            </a:extLst>
          </p:cNvPr>
          <p:cNvCxnSpPr>
            <a:cxnSpLocks/>
          </p:cNvCxnSpPr>
          <p:nvPr/>
        </p:nvCxnSpPr>
        <p:spPr>
          <a:xfrm>
            <a:off x="15398438" y="2862693"/>
            <a:ext cx="0" cy="10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20D3DAB4-3330-F3F6-B2D6-8A940D84D77F}"/>
              </a:ext>
            </a:extLst>
          </p:cNvPr>
          <p:cNvCxnSpPr>
            <a:cxnSpLocks/>
          </p:cNvCxnSpPr>
          <p:nvPr/>
        </p:nvCxnSpPr>
        <p:spPr>
          <a:xfrm>
            <a:off x="14861175" y="2862693"/>
            <a:ext cx="0" cy="10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14A802C3-6465-0B2F-6881-F12D00F9D713}"/>
              </a:ext>
            </a:extLst>
          </p:cNvPr>
          <p:cNvCxnSpPr>
            <a:cxnSpLocks/>
          </p:cNvCxnSpPr>
          <p:nvPr/>
        </p:nvCxnSpPr>
        <p:spPr>
          <a:xfrm rot="16200000">
            <a:off x="14744700" y="2109234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845818AA-4853-F0D3-E91B-B9683AD17584}"/>
              </a:ext>
            </a:extLst>
          </p:cNvPr>
          <p:cNvCxnSpPr>
            <a:cxnSpLocks/>
          </p:cNvCxnSpPr>
          <p:nvPr/>
        </p:nvCxnSpPr>
        <p:spPr>
          <a:xfrm rot="16200000">
            <a:off x="14744700" y="2295423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050337F8-9972-AC7E-35D8-A0F23B8237F3}"/>
              </a:ext>
            </a:extLst>
          </p:cNvPr>
          <p:cNvCxnSpPr>
            <a:cxnSpLocks/>
          </p:cNvCxnSpPr>
          <p:nvPr/>
        </p:nvCxnSpPr>
        <p:spPr>
          <a:xfrm rot="16200000">
            <a:off x="14744700" y="2493141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B5FE041-4EDA-99A3-6EF2-B0F09078AC3F}"/>
              </a:ext>
            </a:extLst>
          </p:cNvPr>
          <p:cNvSpPr txBox="1"/>
          <p:nvPr/>
        </p:nvSpPr>
        <p:spPr>
          <a:xfrm>
            <a:off x="13853532" y="2867643"/>
            <a:ext cx="324375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RISCHIO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1A98104-B3FA-F712-8C58-D5DBA431AF63}"/>
              </a:ext>
            </a:extLst>
          </p:cNvPr>
          <p:cNvSpPr txBox="1"/>
          <p:nvPr/>
        </p:nvSpPr>
        <p:spPr>
          <a:xfrm>
            <a:off x="14360316" y="2858143"/>
            <a:ext cx="46445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PREVENZIONE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5279943-94B8-987F-1E72-1C9DA0EF2B2B}"/>
              </a:ext>
            </a:extLst>
          </p:cNvPr>
          <p:cNvSpPr txBox="1"/>
          <p:nvPr/>
        </p:nvSpPr>
        <p:spPr>
          <a:xfrm>
            <a:off x="14924240" y="2855014"/>
            <a:ext cx="46445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ASSICURAZIONE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C965E8C-F47E-067C-E8FF-B9F1F62152C0}"/>
              </a:ext>
            </a:extLst>
          </p:cNvPr>
          <p:cNvSpPr txBox="1"/>
          <p:nvPr/>
        </p:nvSpPr>
        <p:spPr>
          <a:xfrm>
            <a:off x="13853532" y="3047097"/>
            <a:ext cx="1212433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Incendio</a:t>
            </a:r>
            <a:r>
              <a:rPr lang="it-IT" sz="300" dirty="0"/>
              <a:t>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B154795-A817-2011-8042-683B7EB77A7C}"/>
              </a:ext>
            </a:extLst>
          </p:cNvPr>
          <p:cNvSpPr txBox="1"/>
          <p:nvPr/>
        </p:nvSpPr>
        <p:spPr>
          <a:xfrm>
            <a:off x="13806800" y="3214325"/>
            <a:ext cx="57109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Rischi informatici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9A5A307-907B-B52C-BCA4-8F38065F8A41}"/>
              </a:ext>
            </a:extLst>
          </p:cNvPr>
          <p:cNvSpPr txBox="1"/>
          <p:nvPr/>
        </p:nvSpPr>
        <p:spPr>
          <a:xfrm>
            <a:off x="13820556" y="3425086"/>
            <a:ext cx="447497" cy="13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Danni ai terzi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F9B9007-BAD3-FAB7-47E2-80E871DB30E6}"/>
              </a:ext>
            </a:extLst>
          </p:cNvPr>
          <p:cNvSpPr txBox="1"/>
          <p:nvPr/>
        </p:nvSpPr>
        <p:spPr>
          <a:xfrm>
            <a:off x="13809542" y="3577852"/>
            <a:ext cx="532452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Furto di merci  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CD39F4F-3D49-BABE-4FB0-257B50F6BA57}"/>
              </a:ext>
            </a:extLst>
          </p:cNvPr>
          <p:cNvSpPr txBox="1"/>
          <p:nvPr/>
        </p:nvSpPr>
        <p:spPr>
          <a:xfrm>
            <a:off x="14275031" y="3032499"/>
            <a:ext cx="571093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Sistema anti-incendio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A63F786-DDDD-BDB8-CB32-9C449C9BFD56}"/>
              </a:ext>
            </a:extLst>
          </p:cNvPr>
          <p:cNvSpPr txBox="1"/>
          <p:nvPr/>
        </p:nvSpPr>
        <p:spPr>
          <a:xfrm>
            <a:off x="14367750" y="3240864"/>
            <a:ext cx="436444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Antivirus 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65F213C-0D04-0AF1-9847-36A5389C0981}"/>
              </a:ext>
            </a:extLst>
          </p:cNvPr>
          <p:cNvSpPr txBox="1"/>
          <p:nvPr/>
        </p:nvSpPr>
        <p:spPr>
          <a:xfrm>
            <a:off x="14197152" y="3582765"/>
            <a:ext cx="674020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Sistema di video-sorveglianza 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E8C64E7-E22D-023C-30B6-2FDD3041AE6F}"/>
              </a:ext>
            </a:extLst>
          </p:cNvPr>
          <p:cNvSpPr txBox="1"/>
          <p:nvPr/>
        </p:nvSpPr>
        <p:spPr>
          <a:xfrm>
            <a:off x="14833914" y="3032498"/>
            <a:ext cx="557481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Incendio e calamità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7BDF7D6-A287-0FBD-DF9D-4A116D799823}"/>
              </a:ext>
            </a:extLst>
          </p:cNvPr>
          <p:cNvSpPr txBox="1"/>
          <p:nvPr/>
        </p:nvSpPr>
        <p:spPr>
          <a:xfrm>
            <a:off x="14905496" y="3211423"/>
            <a:ext cx="553411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Cyber risk 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F949BE1-5058-54E3-882A-3BEB64D52184}"/>
              </a:ext>
            </a:extLst>
          </p:cNvPr>
          <p:cNvSpPr txBox="1"/>
          <p:nvPr/>
        </p:nvSpPr>
        <p:spPr>
          <a:xfrm>
            <a:off x="14931702" y="3413482"/>
            <a:ext cx="467817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RC verso terzi 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23D597C-E2E6-6F4A-6A93-A613BA3B2C12}"/>
              </a:ext>
            </a:extLst>
          </p:cNvPr>
          <p:cNvSpPr txBox="1"/>
          <p:nvPr/>
        </p:nvSpPr>
        <p:spPr>
          <a:xfrm>
            <a:off x="14987256" y="3566471"/>
            <a:ext cx="356710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furto 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E4524D29-3F6B-FDF4-B5B6-C42FEEE537C0}"/>
              </a:ext>
            </a:extLst>
          </p:cNvPr>
          <p:cNvCxnSpPr>
            <a:cxnSpLocks/>
          </p:cNvCxnSpPr>
          <p:nvPr/>
        </p:nvCxnSpPr>
        <p:spPr>
          <a:xfrm rot="16200000">
            <a:off x="14744700" y="2993110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F9E22EFD-D0CA-8534-C079-3917B08C328E}"/>
              </a:ext>
            </a:extLst>
          </p:cNvPr>
          <p:cNvCxnSpPr>
            <a:cxnSpLocks/>
          </p:cNvCxnSpPr>
          <p:nvPr/>
        </p:nvCxnSpPr>
        <p:spPr>
          <a:xfrm rot="16200000">
            <a:off x="14744700" y="2679132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97E0DBF-4357-0ABF-1F5E-E64D2C23861B}"/>
              </a:ext>
            </a:extLst>
          </p:cNvPr>
          <p:cNvSpPr txBox="1"/>
          <p:nvPr/>
        </p:nvSpPr>
        <p:spPr>
          <a:xfrm>
            <a:off x="13853532" y="3730476"/>
            <a:ext cx="414521" cy="13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Black out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927D3397-CE71-2A3B-D700-3A47556635D7}"/>
              </a:ext>
            </a:extLst>
          </p:cNvPr>
          <p:cNvSpPr txBox="1"/>
          <p:nvPr/>
        </p:nvSpPr>
        <p:spPr>
          <a:xfrm>
            <a:off x="14899214" y="3726075"/>
            <a:ext cx="536461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Fenomeno elettrico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CBE6457D-12A7-47BE-681C-0BA3CE2BA220}"/>
              </a:ext>
            </a:extLst>
          </p:cNvPr>
          <p:cNvSpPr txBox="1"/>
          <p:nvPr/>
        </p:nvSpPr>
        <p:spPr>
          <a:xfrm>
            <a:off x="14238749" y="3731026"/>
            <a:ext cx="67270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Generatore di emergenza</a:t>
            </a: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8EA7C02A-4468-AA48-27A3-CA4EEBBBBEEE}"/>
              </a:ext>
            </a:extLst>
          </p:cNvPr>
          <p:cNvSpPr/>
          <p:nvPr/>
        </p:nvSpPr>
        <p:spPr>
          <a:xfrm>
            <a:off x="12625294" y="2422981"/>
            <a:ext cx="3505200" cy="2004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FA4422EC-4BE8-1E6F-EE39-20B458FB1017}"/>
              </a:ext>
            </a:extLst>
          </p:cNvPr>
          <p:cNvCxnSpPr>
            <a:cxnSpLocks/>
          </p:cNvCxnSpPr>
          <p:nvPr/>
        </p:nvCxnSpPr>
        <p:spPr>
          <a:xfrm>
            <a:off x="13861727" y="2879578"/>
            <a:ext cx="0" cy="10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88704FEB-776A-798A-497A-DE35149CF2FE}"/>
              </a:ext>
            </a:extLst>
          </p:cNvPr>
          <p:cNvCxnSpPr>
            <a:cxnSpLocks/>
          </p:cNvCxnSpPr>
          <p:nvPr/>
        </p:nvCxnSpPr>
        <p:spPr>
          <a:xfrm rot="16200000">
            <a:off x="14377894" y="2697344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299F052E-F88D-411B-A656-DCAAE1D5C7F8}"/>
              </a:ext>
            </a:extLst>
          </p:cNvPr>
          <p:cNvCxnSpPr>
            <a:cxnSpLocks/>
          </p:cNvCxnSpPr>
          <p:nvPr/>
        </p:nvCxnSpPr>
        <p:spPr>
          <a:xfrm>
            <a:off x="15031632" y="2864932"/>
            <a:ext cx="0" cy="10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C12CF9E5-6D38-5565-DDE9-2208F8C404D3}"/>
              </a:ext>
            </a:extLst>
          </p:cNvPr>
          <p:cNvCxnSpPr>
            <a:cxnSpLocks/>
          </p:cNvCxnSpPr>
          <p:nvPr/>
        </p:nvCxnSpPr>
        <p:spPr>
          <a:xfrm>
            <a:off x="14494369" y="2864932"/>
            <a:ext cx="0" cy="10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99D9AE20-0B89-CCC6-B9D6-75FBAA3E4A88}"/>
              </a:ext>
            </a:extLst>
          </p:cNvPr>
          <p:cNvCxnSpPr>
            <a:cxnSpLocks/>
          </p:cNvCxnSpPr>
          <p:nvPr/>
        </p:nvCxnSpPr>
        <p:spPr>
          <a:xfrm rot="16200000">
            <a:off x="14377894" y="2302683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C218B82F-51EA-329A-A73E-D43111E0679B}"/>
              </a:ext>
            </a:extLst>
          </p:cNvPr>
          <p:cNvCxnSpPr>
            <a:cxnSpLocks/>
          </p:cNvCxnSpPr>
          <p:nvPr/>
        </p:nvCxnSpPr>
        <p:spPr>
          <a:xfrm rot="16200000">
            <a:off x="14386726" y="2130601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588415CA-3669-5F0C-E9AC-01C4585FADD4}"/>
              </a:ext>
            </a:extLst>
          </p:cNvPr>
          <p:cNvCxnSpPr>
            <a:cxnSpLocks/>
          </p:cNvCxnSpPr>
          <p:nvPr/>
        </p:nvCxnSpPr>
        <p:spPr>
          <a:xfrm rot="16200000">
            <a:off x="14377894" y="2495380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1F994BEB-6B6A-E6C6-20BA-642ED7970DD9}"/>
              </a:ext>
            </a:extLst>
          </p:cNvPr>
          <p:cNvSpPr txBox="1"/>
          <p:nvPr/>
        </p:nvSpPr>
        <p:spPr>
          <a:xfrm>
            <a:off x="13486726" y="2869882"/>
            <a:ext cx="324375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RISCHIO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83FA92DB-B38D-73D4-C12D-C25AEAE69B53}"/>
              </a:ext>
            </a:extLst>
          </p:cNvPr>
          <p:cNvSpPr txBox="1"/>
          <p:nvPr/>
        </p:nvSpPr>
        <p:spPr>
          <a:xfrm>
            <a:off x="13993510" y="2860382"/>
            <a:ext cx="46445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PREVENZIONE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EAFD2234-E841-FAE7-038E-B995F8A14798}"/>
              </a:ext>
            </a:extLst>
          </p:cNvPr>
          <p:cNvSpPr txBox="1"/>
          <p:nvPr/>
        </p:nvSpPr>
        <p:spPr>
          <a:xfrm>
            <a:off x="14557434" y="2857253"/>
            <a:ext cx="46445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ASSICURAZIONE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191A2FAC-3EB8-DC3E-D99B-2F488F5B2204}"/>
              </a:ext>
            </a:extLst>
          </p:cNvPr>
          <p:cNvSpPr txBox="1"/>
          <p:nvPr/>
        </p:nvSpPr>
        <p:spPr>
          <a:xfrm>
            <a:off x="13486726" y="3049336"/>
            <a:ext cx="1212433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Incendio</a:t>
            </a:r>
            <a:r>
              <a:rPr lang="it-IT" sz="300" dirty="0"/>
              <a:t> 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60713F05-0FB2-7B93-6A5D-A7B81C6C26B1}"/>
              </a:ext>
            </a:extLst>
          </p:cNvPr>
          <p:cNvSpPr txBox="1"/>
          <p:nvPr/>
        </p:nvSpPr>
        <p:spPr>
          <a:xfrm>
            <a:off x="13439994" y="3216564"/>
            <a:ext cx="57109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Rischi informatici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B35A90C2-2B4D-E0B3-44F8-045C92AAD353}"/>
              </a:ext>
            </a:extLst>
          </p:cNvPr>
          <p:cNvSpPr txBox="1"/>
          <p:nvPr/>
        </p:nvSpPr>
        <p:spPr>
          <a:xfrm>
            <a:off x="13453750" y="3427325"/>
            <a:ext cx="447497" cy="13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Danni ai terzi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733D4D56-8F8D-DC7C-34C4-A4A5D0E6DE72}"/>
              </a:ext>
            </a:extLst>
          </p:cNvPr>
          <p:cNvSpPr txBox="1"/>
          <p:nvPr/>
        </p:nvSpPr>
        <p:spPr>
          <a:xfrm>
            <a:off x="13442736" y="3580091"/>
            <a:ext cx="532452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Furto di merci  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D98AFA48-6930-280B-FC7D-5316D94BDBB3}"/>
              </a:ext>
            </a:extLst>
          </p:cNvPr>
          <p:cNvSpPr txBox="1"/>
          <p:nvPr/>
        </p:nvSpPr>
        <p:spPr>
          <a:xfrm>
            <a:off x="13908225" y="3034738"/>
            <a:ext cx="571093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Sistema anti-incendio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57C14A92-E8FB-7FBE-A717-4E35774F517F}"/>
              </a:ext>
            </a:extLst>
          </p:cNvPr>
          <p:cNvSpPr txBox="1"/>
          <p:nvPr/>
        </p:nvSpPr>
        <p:spPr>
          <a:xfrm>
            <a:off x="14000944" y="3243103"/>
            <a:ext cx="436444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Antivirus 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D56E4029-7001-7EE2-1EB6-ACB533778D07}"/>
              </a:ext>
            </a:extLst>
          </p:cNvPr>
          <p:cNvSpPr txBox="1"/>
          <p:nvPr/>
        </p:nvSpPr>
        <p:spPr>
          <a:xfrm>
            <a:off x="13830346" y="3585004"/>
            <a:ext cx="674020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Sistema di video-sorveglianza 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438C2ED8-BB19-0DE5-2428-ACE75A169685}"/>
              </a:ext>
            </a:extLst>
          </p:cNvPr>
          <p:cNvSpPr txBox="1"/>
          <p:nvPr/>
        </p:nvSpPr>
        <p:spPr>
          <a:xfrm>
            <a:off x="14467108" y="3034737"/>
            <a:ext cx="557481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Incendio e calamità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E0A29A83-EEEF-C81B-E1CB-13D789315D00}"/>
              </a:ext>
            </a:extLst>
          </p:cNvPr>
          <p:cNvSpPr txBox="1"/>
          <p:nvPr/>
        </p:nvSpPr>
        <p:spPr>
          <a:xfrm>
            <a:off x="14538690" y="3213662"/>
            <a:ext cx="553411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Cyber risk 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0E2A1D0B-AA2F-6C34-31B1-59A3718FF116}"/>
              </a:ext>
            </a:extLst>
          </p:cNvPr>
          <p:cNvSpPr txBox="1"/>
          <p:nvPr/>
        </p:nvSpPr>
        <p:spPr>
          <a:xfrm>
            <a:off x="14564896" y="3415721"/>
            <a:ext cx="467817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RC verso terzi 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653DB0F3-DE93-1FB1-FD4D-90D2C0D9BBCF}"/>
              </a:ext>
            </a:extLst>
          </p:cNvPr>
          <p:cNvSpPr txBox="1"/>
          <p:nvPr/>
        </p:nvSpPr>
        <p:spPr>
          <a:xfrm>
            <a:off x="14620450" y="3568710"/>
            <a:ext cx="356710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furto </a:t>
            </a:r>
          </a:p>
        </p:txBody>
      </p: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C14CAD8F-FEE1-F17F-A535-5AB411656D99}"/>
              </a:ext>
            </a:extLst>
          </p:cNvPr>
          <p:cNvCxnSpPr>
            <a:cxnSpLocks/>
          </p:cNvCxnSpPr>
          <p:nvPr/>
        </p:nvCxnSpPr>
        <p:spPr>
          <a:xfrm rot="16200000">
            <a:off x="14377894" y="2995349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F7A03CCB-EB8A-27DA-2274-AF6262E16CDA}"/>
              </a:ext>
            </a:extLst>
          </p:cNvPr>
          <p:cNvCxnSpPr>
            <a:cxnSpLocks/>
          </p:cNvCxnSpPr>
          <p:nvPr/>
        </p:nvCxnSpPr>
        <p:spPr>
          <a:xfrm rot="16200000">
            <a:off x="14377894" y="2846120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91D8ED01-C317-E797-FDA8-A14466DE56B1}"/>
              </a:ext>
            </a:extLst>
          </p:cNvPr>
          <p:cNvSpPr txBox="1"/>
          <p:nvPr/>
        </p:nvSpPr>
        <p:spPr>
          <a:xfrm>
            <a:off x="13486726" y="3732715"/>
            <a:ext cx="414521" cy="13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Black out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D3139695-741C-F934-1598-C03685A04A2C}"/>
              </a:ext>
            </a:extLst>
          </p:cNvPr>
          <p:cNvSpPr txBox="1"/>
          <p:nvPr/>
        </p:nvSpPr>
        <p:spPr>
          <a:xfrm>
            <a:off x="14532408" y="3728314"/>
            <a:ext cx="536461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Fenomeno elettrico</a:t>
            </a: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FECA0C98-70F8-13C0-09BD-A6BD1D6B9084}"/>
              </a:ext>
            </a:extLst>
          </p:cNvPr>
          <p:cNvSpPr txBox="1"/>
          <p:nvPr/>
        </p:nvSpPr>
        <p:spPr>
          <a:xfrm>
            <a:off x="13871943" y="3733265"/>
            <a:ext cx="67270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Generatore di emergenza</a:t>
            </a:r>
          </a:p>
        </p:txBody>
      </p:sp>
    </p:spTree>
    <p:extLst>
      <p:ext uri="{BB962C8B-B14F-4D97-AF65-F5344CB8AC3E}">
        <p14:creationId xmlns:p14="http://schemas.microsoft.com/office/powerpoint/2010/main" val="2165956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2F6B0A-FFC3-2224-9E10-0B3EAF13B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3E24881B-29F4-A6D3-1ADD-03E857CEE2BB}"/>
              </a:ext>
            </a:extLst>
          </p:cNvPr>
          <p:cNvCxnSpPr>
            <a:cxnSpLocks/>
          </p:cNvCxnSpPr>
          <p:nvPr/>
        </p:nvCxnSpPr>
        <p:spPr>
          <a:xfrm>
            <a:off x="-6459794" y="3428999"/>
            <a:ext cx="23833394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nettore 1">
            <a:extLst>
              <a:ext uri="{FF2B5EF4-FFF2-40B4-BE49-F238E27FC236}">
                <a16:creationId xmlns:a16="http://schemas.microsoft.com/office/drawing/2014/main" id="{55C863F7-34FE-47A8-21C6-EF30F0E80669}"/>
              </a:ext>
            </a:extLst>
          </p:cNvPr>
          <p:cNvSpPr/>
          <p:nvPr/>
        </p:nvSpPr>
        <p:spPr>
          <a:xfrm>
            <a:off x="-3057070" y="2426894"/>
            <a:ext cx="2095500" cy="2004219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04B188-BF4A-FBB8-B01C-E36291120028}"/>
              </a:ext>
            </a:extLst>
          </p:cNvPr>
          <p:cNvSpPr txBox="1"/>
          <p:nvPr/>
        </p:nvSpPr>
        <p:spPr>
          <a:xfrm>
            <a:off x="-2437932" y="2692037"/>
            <a:ext cx="857222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Essere attenti all’ambiente è importante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86A9A1-2170-FA55-864F-A2FBDA2C380E}"/>
              </a:ext>
            </a:extLst>
          </p:cNvPr>
          <p:cNvSpPr txBox="1"/>
          <p:nvPr/>
        </p:nvSpPr>
        <p:spPr>
          <a:xfrm>
            <a:off x="-2847283" y="3131609"/>
            <a:ext cx="7297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Sul tetto dono  presenti  dei pannelli fotovoltaici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8356372-4C37-7133-2722-688A93FDB5E4}"/>
              </a:ext>
            </a:extLst>
          </p:cNvPr>
          <p:cNvSpPr txBox="1"/>
          <p:nvPr/>
        </p:nvSpPr>
        <p:spPr>
          <a:xfrm>
            <a:off x="-1834666" y="3109253"/>
            <a:ext cx="638143" cy="184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00" dirty="0"/>
              <a:t>I pc nella sala LAN vengono sempre aggiornati   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1882C9D-0906-6774-C64C-D980A3259785}"/>
              </a:ext>
            </a:extLst>
          </p:cNvPr>
          <p:cNvSpPr txBox="1"/>
          <p:nvPr/>
        </p:nvSpPr>
        <p:spPr>
          <a:xfrm>
            <a:off x="-1858097" y="3733743"/>
            <a:ext cx="6850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00" dirty="0"/>
              <a:t>I pc che  vengono cambiati nella sala non vengono buttati, ma vengono venduti come usati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3C43CC2-410D-38B9-7EBC-47F1B0EF1872}"/>
              </a:ext>
            </a:extLst>
          </p:cNvPr>
          <p:cNvSpPr txBox="1"/>
          <p:nvPr/>
        </p:nvSpPr>
        <p:spPr>
          <a:xfrm>
            <a:off x="-2831629" y="3718022"/>
            <a:ext cx="6984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La corrente generata viene sfruttata dal negozio e carica un generatore di emergenza</a:t>
            </a:r>
          </a:p>
        </p:txBody>
      </p:sp>
      <p:pic>
        <p:nvPicPr>
          <p:cNvPr id="12" name="Picture 2" descr="Dove installare i pannelli fotovoltaici - Elettronica Italia">
            <a:extLst>
              <a:ext uri="{FF2B5EF4-FFF2-40B4-BE49-F238E27FC236}">
                <a16:creationId xmlns:a16="http://schemas.microsoft.com/office/drawing/2014/main" id="{DA6DD070-EB44-0611-1B1B-A0B3520E0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6392" y="3332884"/>
            <a:ext cx="508000" cy="34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UIDA COMPLETA ALL'ASSEMBLAGGIO DI PC PER PRINCIPIANTI">
            <a:extLst>
              <a:ext uri="{FF2B5EF4-FFF2-40B4-BE49-F238E27FC236}">
                <a16:creationId xmlns:a16="http://schemas.microsoft.com/office/drawing/2014/main" id="{2D6BB85D-3E3E-F876-D7B0-EACEE5E9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0934" y="3119377"/>
            <a:ext cx="729782" cy="72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780448F9-C1C9-3F9D-4E0D-4D74E29D508F}"/>
              </a:ext>
            </a:extLst>
          </p:cNvPr>
          <p:cNvCxnSpPr>
            <a:cxnSpLocks/>
          </p:cNvCxnSpPr>
          <p:nvPr/>
        </p:nvCxnSpPr>
        <p:spPr>
          <a:xfrm>
            <a:off x="5737676" y="2881252"/>
            <a:ext cx="0" cy="10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C7E2E72A-5A28-3ED1-8842-11E3948FA120}"/>
              </a:ext>
            </a:extLst>
          </p:cNvPr>
          <p:cNvCxnSpPr>
            <a:cxnSpLocks/>
          </p:cNvCxnSpPr>
          <p:nvPr/>
        </p:nvCxnSpPr>
        <p:spPr>
          <a:xfrm rot="16200000">
            <a:off x="6253843" y="2848696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868DFC6C-B377-F181-1848-9D1A09ECAE65}"/>
              </a:ext>
            </a:extLst>
          </p:cNvPr>
          <p:cNvCxnSpPr>
            <a:cxnSpLocks/>
          </p:cNvCxnSpPr>
          <p:nvPr/>
        </p:nvCxnSpPr>
        <p:spPr>
          <a:xfrm>
            <a:off x="6907581" y="2866606"/>
            <a:ext cx="0" cy="10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CB211734-B24F-92B0-967D-8D3A02D0B5E5}"/>
              </a:ext>
            </a:extLst>
          </p:cNvPr>
          <p:cNvCxnSpPr>
            <a:cxnSpLocks/>
          </p:cNvCxnSpPr>
          <p:nvPr/>
        </p:nvCxnSpPr>
        <p:spPr>
          <a:xfrm>
            <a:off x="6370318" y="2866606"/>
            <a:ext cx="0" cy="10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0099A21F-652F-5185-7889-EBB05F8532DA}"/>
              </a:ext>
            </a:extLst>
          </p:cNvPr>
          <p:cNvCxnSpPr>
            <a:cxnSpLocks/>
          </p:cNvCxnSpPr>
          <p:nvPr/>
        </p:nvCxnSpPr>
        <p:spPr>
          <a:xfrm rot="16200000">
            <a:off x="6253843" y="2113147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552665D5-7C04-DCBA-A567-FA4A5706465A}"/>
              </a:ext>
            </a:extLst>
          </p:cNvPr>
          <p:cNvCxnSpPr>
            <a:cxnSpLocks/>
          </p:cNvCxnSpPr>
          <p:nvPr/>
        </p:nvCxnSpPr>
        <p:spPr>
          <a:xfrm rot="16200000">
            <a:off x="6253843" y="2299336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D9D0DB2F-8237-DFB6-F5F1-1582786B14B4}"/>
              </a:ext>
            </a:extLst>
          </p:cNvPr>
          <p:cNvCxnSpPr>
            <a:cxnSpLocks/>
          </p:cNvCxnSpPr>
          <p:nvPr/>
        </p:nvCxnSpPr>
        <p:spPr>
          <a:xfrm rot="16200000">
            <a:off x="6253843" y="2497054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D0CD3E07-1D8F-28C5-BD18-8FC5A236B387}"/>
              </a:ext>
            </a:extLst>
          </p:cNvPr>
          <p:cNvSpPr txBox="1"/>
          <p:nvPr/>
        </p:nvSpPr>
        <p:spPr>
          <a:xfrm>
            <a:off x="5362675" y="2871556"/>
            <a:ext cx="324375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RISCHIO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7EFB8ED0-2143-F5E2-2056-0AA627DABFB5}"/>
              </a:ext>
            </a:extLst>
          </p:cNvPr>
          <p:cNvSpPr txBox="1"/>
          <p:nvPr/>
        </p:nvSpPr>
        <p:spPr>
          <a:xfrm>
            <a:off x="5869459" y="2862056"/>
            <a:ext cx="46445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PREVENZIONE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3C816571-D3E1-0E50-0D26-165697B72056}"/>
              </a:ext>
            </a:extLst>
          </p:cNvPr>
          <p:cNvSpPr txBox="1"/>
          <p:nvPr/>
        </p:nvSpPr>
        <p:spPr>
          <a:xfrm>
            <a:off x="6433383" y="2858927"/>
            <a:ext cx="46445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ASSICURAZIONE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D7C82D65-A1E7-7AFC-3DF4-E23784147A81}"/>
              </a:ext>
            </a:extLst>
          </p:cNvPr>
          <p:cNvSpPr txBox="1"/>
          <p:nvPr/>
        </p:nvSpPr>
        <p:spPr>
          <a:xfrm>
            <a:off x="5362675" y="3051010"/>
            <a:ext cx="1212433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Incendio</a:t>
            </a:r>
            <a:r>
              <a:rPr lang="it-IT" sz="300" dirty="0"/>
              <a:t> 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DFC657C1-5542-5FB3-8036-84997C4567B1}"/>
              </a:ext>
            </a:extLst>
          </p:cNvPr>
          <p:cNvSpPr txBox="1"/>
          <p:nvPr/>
        </p:nvSpPr>
        <p:spPr>
          <a:xfrm>
            <a:off x="5315943" y="3218238"/>
            <a:ext cx="57109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Rischi informatici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9E97C0E0-4450-1C8F-FAF2-8CB14FACA81C}"/>
              </a:ext>
            </a:extLst>
          </p:cNvPr>
          <p:cNvSpPr txBox="1"/>
          <p:nvPr/>
        </p:nvSpPr>
        <p:spPr>
          <a:xfrm>
            <a:off x="5329699" y="3428999"/>
            <a:ext cx="447497" cy="13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Danni ai terzi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7D17E64F-4981-B73E-13B6-115896C8E8F4}"/>
              </a:ext>
            </a:extLst>
          </p:cNvPr>
          <p:cNvSpPr txBox="1"/>
          <p:nvPr/>
        </p:nvSpPr>
        <p:spPr>
          <a:xfrm>
            <a:off x="5318685" y="3581765"/>
            <a:ext cx="532452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Furto di merci  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D91190E7-294C-B000-037A-40FE7989D6EF}"/>
              </a:ext>
            </a:extLst>
          </p:cNvPr>
          <p:cNvSpPr txBox="1"/>
          <p:nvPr/>
        </p:nvSpPr>
        <p:spPr>
          <a:xfrm>
            <a:off x="5784174" y="3036412"/>
            <a:ext cx="571093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Sistema anti-incendio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346233CE-69E5-0E88-D7C2-02B7F269A015}"/>
              </a:ext>
            </a:extLst>
          </p:cNvPr>
          <p:cNvSpPr txBox="1"/>
          <p:nvPr/>
        </p:nvSpPr>
        <p:spPr>
          <a:xfrm>
            <a:off x="5876893" y="3244777"/>
            <a:ext cx="436444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Antivirus 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415E7909-292F-F277-0788-401DCFCA0669}"/>
              </a:ext>
            </a:extLst>
          </p:cNvPr>
          <p:cNvSpPr txBox="1"/>
          <p:nvPr/>
        </p:nvSpPr>
        <p:spPr>
          <a:xfrm>
            <a:off x="5706295" y="3586678"/>
            <a:ext cx="674020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Sistema di video-sorveglianza 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145AF2CD-FC6D-753E-BBED-BCE940BEBDD5}"/>
              </a:ext>
            </a:extLst>
          </p:cNvPr>
          <p:cNvSpPr txBox="1"/>
          <p:nvPr/>
        </p:nvSpPr>
        <p:spPr>
          <a:xfrm>
            <a:off x="6343057" y="3036411"/>
            <a:ext cx="557481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Incendio e calamità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4FF2BFED-EEF0-8412-852B-77720538F999}"/>
              </a:ext>
            </a:extLst>
          </p:cNvPr>
          <p:cNvSpPr txBox="1"/>
          <p:nvPr/>
        </p:nvSpPr>
        <p:spPr>
          <a:xfrm>
            <a:off x="6414639" y="3215336"/>
            <a:ext cx="553411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Cyber risk 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7A2ADCC1-74A7-7BEC-6063-347A073F5F07}"/>
              </a:ext>
            </a:extLst>
          </p:cNvPr>
          <p:cNvSpPr txBox="1"/>
          <p:nvPr/>
        </p:nvSpPr>
        <p:spPr>
          <a:xfrm>
            <a:off x="6440845" y="3417395"/>
            <a:ext cx="467817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RC verso terzi 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A6E52388-F35E-0B64-D461-66A97084B8B3}"/>
              </a:ext>
            </a:extLst>
          </p:cNvPr>
          <p:cNvSpPr txBox="1"/>
          <p:nvPr/>
        </p:nvSpPr>
        <p:spPr>
          <a:xfrm>
            <a:off x="6496399" y="3570384"/>
            <a:ext cx="356710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furto </a:t>
            </a:r>
          </a:p>
        </p:txBody>
      </p: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A55CB947-1BD7-6A96-EC83-DBA27C233A3F}"/>
              </a:ext>
            </a:extLst>
          </p:cNvPr>
          <p:cNvCxnSpPr>
            <a:cxnSpLocks/>
          </p:cNvCxnSpPr>
          <p:nvPr/>
        </p:nvCxnSpPr>
        <p:spPr>
          <a:xfrm rot="16200000">
            <a:off x="6253843" y="2997023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9646E0C5-F31E-8F54-2946-F762E25BC2ED}"/>
              </a:ext>
            </a:extLst>
          </p:cNvPr>
          <p:cNvCxnSpPr>
            <a:cxnSpLocks/>
          </p:cNvCxnSpPr>
          <p:nvPr/>
        </p:nvCxnSpPr>
        <p:spPr>
          <a:xfrm rot="16200000">
            <a:off x="6253843" y="2683045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C1C12CEA-BE65-81E5-BAD1-E053F451FC86}"/>
              </a:ext>
            </a:extLst>
          </p:cNvPr>
          <p:cNvSpPr txBox="1"/>
          <p:nvPr/>
        </p:nvSpPr>
        <p:spPr>
          <a:xfrm>
            <a:off x="5362675" y="3734389"/>
            <a:ext cx="414521" cy="13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Black out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E06C5317-CB03-31A5-3BFF-1E3DA3317801}"/>
              </a:ext>
            </a:extLst>
          </p:cNvPr>
          <p:cNvSpPr txBox="1"/>
          <p:nvPr/>
        </p:nvSpPr>
        <p:spPr>
          <a:xfrm>
            <a:off x="6408357" y="3729988"/>
            <a:ext cx="536461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Fenomeno elettrico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2BCC1D20-B3BF-2B0F-C47F-2075D95C4005}"/>
              </a:ext>
            </a:extLst>
          </p:cNvPr>
          <p:cNvSpPr txBox="1"/>
          <p:nvPr/>
        </p:nvSpPr>
        <p:spPr>
          <a:xfrm>
            <a:off x="5747892" y="3734939"/>
            <a:ext cx="67270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Generatore di emergenza</a:t>
            </a:r>
          </a:p>
        </p:txBody>
      </p:sp>
      <p:sp>
        <p:nvSpPr>
          <p:cNvPr id="65" name="Rettangolo 64">
            <a:extLst>
              <a:ext uri="{FF2B5EF4-FFF2-40B4-BE49-F238E27FC236}">
                <a16:creationId xmlns:a16="http://schemas.microsoft.com/office/drawing/2014/main" id="{A7F16494-7985-9D4E-595B-7B1D2CB09594}"/>
              </a:ext>
            </a:extLst>
          </p:cNvPr>
          <p:cNvSpPr/>
          <p:nvPr/>
        </p:nvSpPr>
        <p:spPr>
          <a:xfrm>
            <a:off x="4134437" y="2426894"/>
            <a:ext cx="3505200" cy="2004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EE71A77A-ED69-5455-6DBE-2A14B1E39439}"/>
              </a:ext>
            </a:extLst>
          </p:cNvPr>
          <p:cNvCxnSpPr>
            <a:cxnSpLocks/>
          </p:cNvCxnSpPr>
          <p:nvPr/>
        </p:nvCxnSpPr>
        <p:spPr>
          <a:xfrm>
            <a:off x="5370870" y="2883491"/>
            <a:ext cx="0" cy="10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34A911EF-9ED5-6087-38CA-3325B928B230}"/>
              </a:ext>
            </a:extLst>
          </p:cNvPr>
          <p:cNvCxnSpPr>
            <a:cxnSpLocks/>
          </p:cNvCxnSpPr>
          <p:nvPr/>
        </p:nvCxnSpPr>
        <p:spPr>
          <a:xfrm rot="16200000">
            <a:off x="5887037" y="2701257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43A707E7-F0FB-9553-736E-C686E5811992}"/>
              </a:ext>
            </a:extLst>
          </p:cNvPr>
          <p:cNvCxnSpPr>
            <a:cxnSpLocks/>
          </p:cNvCxnSpPr>
          <p:nvPr/>
        </p:nvCxnSpPr>
        <p:spPr>
          <a:xfrm>
            <a:off x="6540775" y="2868845"/>
            <a:ext cx="0" cy="10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1C5E06EE-3565-35DE-9E87-14F27572724F}"/>
              </a:ext>
            </a:extLst>
          </p:cNvPr>
          <p:cNvCxnSpPr>
            <a:cxnSpLocks/>
          </p:cNvCxnSpPr>
          <p:nvPr/>
        </p:nvCxnSpPr>
        <p:spPr>
          <a:xfrm>
            <a:off x="6003512" y="2868845"/>
            <a:ext cx="0" cy="10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C76E85EC-0474-9481-40B0-69496208D982}"/>
              </a:ext>
            </a:extLst>
          </p:cNvPr>
          <p:cNvCxnSpPr>
            <a:cxnSpLocks/>
          </p:cNvCxnSpPr>
          <p:nvPr/>
        </p:nvCxnSpPr>
        <p:spPr>
          <a:xfrm rot="16200000">
            <a:off x="5887037" y="2306596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C9F3C87C-321D-5810-E40B-7FAF3C9228A1}"/>
              </a:ext>
            </a:extLst>
          </p:cNvPr>
          <p:cNvCxnSpPr>
            <a:cxnSpLocks/>
          </p:cNvCxnSpPr>
          <p:nvPr/>
        </p:nvCxnSpPr>
        <p:spPr>
          <a:xfrm rot="16200000">
            <a:off x="5895869" y="2134514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85A73C66-A4D1-288B-1D2D-0DEEE9AC05A0}"/>
              </a:ext>
            </a:extLst>
          </p:cNvPr>
          <p:cNvCxnSpPr>
            <a:cxnSpLocks/>
          </p:cNvCxnSpPr>
          <p:nvPr/>
        </p:nvCxnSpPr>
        <p:spPr>
          <a:xfrm rot="16200000">
            <a:off x="5887037" y="2499293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FCA5C237-8E32-F650-10F1-2B33D64FEA7F}"/>
              </a:ext>
            </a:extLst>
          </p:cNvPr>
          <p:cNvSpPr txBox="1"/>
          <p:nvPr/>
        </p:nvSpPr>
        <p:spPr>
          <a:xfrm>
            <a:off x="4995869" y="2873795"/>
            <a:ext cx="324375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RISCHIO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44B2C8E2-2ACA-C4D5-413F-C64CD44E9371}"/>
              </a:ext>
            </a:extLst>
          </p:cNvPr>
          <p:cNvSpPr txBox="1"/>
          <p:nvPr/>
        </p:nvSpPr>
        <p:spPr>
          <a:xfrm>
            <a:off x="5502653" y="2864295"/>
            <a:ext cx="46445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PREVENZIONE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40F34098-4F67-3CB1-C0A7-20DA624FB6F0}"/>
              </a:ext>
            </a:extLst>
          </p:cNvPr>
          <p:cNvSpPr txBox="1"/>
          <p:nvPr/>
        </p:nvSpPr>
        <p:spPr>
          <a:xfrm>
            <a:off x="6066577" y="2861166"/>
            <a:ext cx="46445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ASSICURAZIONE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C9F664CA-BAE0-0884-3B40-7EA1548360FC}"/>
              </a:ext>
            </a:extLst>
          </p:cNvPr>
          <p:cNvSpPr txBox="1"/>
          <p:nvPr/>
        </p:nvSpPr>
        <p:spPr>
          <a:xfrm>
            <a:off x="4995869" y="3053249"/>
            <a:ext cx="1212433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Incendio</a:t>
            </a:r>
            <a:r>
              <a:rPr lang="it-IT" sz="300" dirty="0"/>
              <a:t> 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3C48ACDE-8A15-181C-759B-2B9B0A08B6F5}"/>
              </a:ext>
            </a:extLst>
          </p:cNvPr>
          <p:cNvSpPr txBox="1"/>
          <p:nvPr/>
        </p:nvSpPr>
        <p:spPr>
          <a:xfrm>
            <a:off x="4949137" y="3220477"/>
            <a:ext cx="57109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Rischi informatici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7BAA748A-8220-9216-D1F0-ACDAC59C3015}"/>
              </a:ext>
            </a:extLst>
          </p:cNvPr>
          <p:cNvSpPr txBox="1"/>
          <p:nvPr/>
        </p:nvSpPr>
        <p:spPr>
          <a:xfrm>
            <a:off x="4962893" y="3431238"/>
            <a:ext cx="447497" cy="13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Danni ai terzi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EFB05D60-28BB-E282-D308-7A32B59F2A77}"/>
              </a:ext>
            </a:extLst>
          </p:cNvPr>
          <p:cNvSpPr txBox="1"/>
          <p:nvPr/>
        </p:nvSpPr>
        <p:spPr>
          <a:xfrm>
            <a:off x="4951879" y="3584004"/>
            <a:ext cx="532452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Furto di merci  </a:t>
            </a: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A6C721E8-EA17-22DF-3DC8-35D8E7A4B1B4}"/>
              </a:ext>
            </a:extLst>
          </p:cNvPr>
          <p:cNvSpPr txBox="1"/>
          <p:nvPr/>
        </p:nvSpPr>
        <p:spPr>
          <a:xfrm>
            <a:off x="5417368" y="3038651"/>
            <a:ext cx="571093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Sistema anti-incendio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2276501A-E6E3-3DB6-0D16-F779D5EF0498}"/>
              </a:ext>
            </a:extLst>
          </p:cNvPr>
          <p:cNvSpPr txBox="1"/>
          <p:nvPr/>
        </p:nvSpPr>
        <p:spPr>
          <a:xfrm>
            <a:off x="5510087" y="3247016"/>
            <a:ext cx="436444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Antivirus </a:t>
            </a: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DBAC7BA1-04A4-2094-6489-E46D262B9554}"/>
              </a:ext>
            </a:extLst>
          </p:cNvPr>
          <p:cNvSpPr txBox="1"/>
          <p:nvPr/>
        </p:nvSpPr>
        <p:spPr>
          <a:xfrm>
            <a:off x="5339489" y="3588917"/>
            <a:ext cx="674020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Sistema di video-sorveglianza </a:t>
            </a: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DCB26408-A377-2E94-8569-36B4D6378F64}"/>
              </a:ext>
            </a:extLst>
          </p:cNvPr>
          <p:cNvSpPr txBox="1"/>
          <p:nvPr/>
        </p:nvSpPr>
        <p:spPr>
          <a:xfrm>
            <a:off x="5976251" y="3038650"/>
            <a:ext cx="557481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Incendio e calamità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CFD0232E-C5AE-D651-3904-116279DEC90B}"/>
              </a:ext>
            </a:extLst>
          </p:cNvPr>
          <p:cNvSpPr txBox="1"/>
          <p:nvPr/>
        </p:nvSpPr>
        <p:spPr>
          <a:xfrm>
            <a:off x="6047833" y="3217575"/>
            <a:ext cx="553411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Cyber risk 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19A28E89-E65F-421C-4BB9-491861C38512}"/>
              </a:ext>
            </a:extLst>
          </p:cNvPr>
          <p:cNvSpPr txBox="1"/>
          <p:nvPr/>
        </p:nvSpPr>
        <p:spPr>
          <a:xfrm>
            <a:off x="6074039" y="3419634"/>
            <a:ext cx="467817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RC verso terzi </a:t>
            </a: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7BAC5605-941E-8587-8899-36B46F793039}"/>
              </a:ext>
            </a:extLst>
          </p:cNvPr>
          <p:cNvSpPr txBox="1"/>
          <p:nvPr/>
        </p:nvSpPr>
        <p:spPr>
          <a:xfrm>
            <a:off x="6129593" y="3572623"/>
            <a:ext cx="356710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furto </a:t>
            </a:r>
          </a:p>
        </p:txBody>
      </p: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A3BA0E63-37F6-4FC6-2E07-2913B1FB32ED}"/>
              </a:ext>
            </a:extLst>
          </p:cNvPr>
          <p:cNvCxnSpPr>
            <a:cxnSpLocks/>
          </p:cNvCxnSpPr>
          <p:nvPr/>
        </p:nvCxnSpPr>
        <p:spPr>
          <a:xfrm rot="16200000">
            <a:off x="5887037" y="2999262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6C91BC95-AFB6-F460-30DF-7A6692963E6F}"/>
              </a:ext>
            </a:extLst>
          </p:cNvPr>
          <p:cNvCxnSpPr>
            <a:cxnSpLocks/>
          </p:cNvCxnSpPr>
          <p:nvPr/>
        </p:nvCxnSpPr>
        <p:spPr>
          <a:xfrm rot="16200000">
            <a:off x="5887037" y="2850033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B38D1CC9-AD1C-EEFF-1973-A48EFBDCD21C}"/>
              </a:ext>
            </a:extLst>
          </p:cNvPr>
          <p:cNvSpPr txBox="1"/>
          <p:nvPr/>
        </p:nvSpPr>
        <p:spPr>
          <a:xfrm>
            <a:off x="4995869" y="3736628"/>
            <a:ext cx="414521" cy="13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Black out</a:t>
            </a:r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0DDA019A-AF1C-1FAE-6A83-4E574109558E}"/>
              </a:ext>
            </a:extLst>
          </p:cNvPr>
          <p:cNvSpPr txBox="1"/>
          <p:nvPr/>
        </p:nvSpPr>
        <p:spPr>
          <a:xfrm>
            <a:off x="6041551" y="3732227"/>
            <a:ext cx="536461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Fenomeno elettrico</a:t>
            </a:r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F6933DE5-EDFB-AD35-6F04-FA6D298B4471}"/>
              </a:ext>
            </a:extLst>
          </p:cNvPr>
          <p:cNvSpPr txBox="1"/>
          <p:nvPr/>
        </p:nvSpPr>
        <p:spPr>
          <a:xfrm>
            <a:off x="5381086" y="3737178"/>
            <a:ext cx="67270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Generatore di emergenza</a:t>
            </a:r>
          </a:p>
        </p:txBody>
      </p:sp>
    </p:spTree>
    <p:extLst>
      <p:ext uri="{BB962C8B-B14F-4D97-AF65-F5344CB8AC3E}">
        <p14:creationId xmlns:p14="http://schemas.microsoft.com/office/powerpoint/2010/main" val="475041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AC5BA61E-64BF-96DF-1A43-217BE7826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D7E0751F-5443-C5CC-ADFC-644540C9E8E0}"/>
              </a:ext>
            </a:extLst>
          </p:cNvPr>
          <p:cNvCxnSpPr>
            <a:cxnSpLocks/>
          </p:cNvCxnSpPr>
          <p:nvPr/>
        </p:nvCxnSpPr>
        <p:spPr>
          <a:xfrm>
            <a:off x="-6459794" y="3428999"/>
            <a:ext cx="23833394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4F9592C3-760E-CCA6-1729-C7B7017610DA}"/>
              </a:ext>
            </a:extLst>
          </p:cNvPr>
          <p:cNvSpPr/>
          <p:nvPr/>
        </p:nvSpPr>
        <p:spPr>
          <a:xfrm>
            <a:off x="-2343946" y="-2134437"/>
            <a:ext cx="16540316" cy="111268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2093D009-78F5-1957-A0FB-17B0E880A064}"/>
              </a:ext>
            </a:extLst>
          </p:cNvPr>
          <p:cNvCxnSpPr/>
          <p:nvPr/>
        </p:nvCxnSpPr>
        <p:spPr>
          <a:xfrm>
            <a:off x="6290637" y="240649"/>
            <a:ext cx="0" cy="64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688AA047-FDD9-A71F-6B01-3285045D89CB}"/>
              </a:ext>
            </a:extLst>
          </p:cNvPr>
          <p:cNvCxnSpPr>
            <a:cxnSpLocks/>
          </p:cNvCxnSpPr>
          <p:nvPr/>
        </p:nvCxnSpPr>
        <p:spPr>
          <a:xfrm rot="16200000">
            <a:off x="5962650" y="-1531360"/>
            <a:ext cx="0" cy="72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2F1630D2-0D0D-5CC3-3DF9-E63C7C6BD226}"/>
              </a:ext>
            </a:extLst>
          </p:cNvPr>
          <p:cNvCxnSpPr/>
          <p:nvPr/>
        </p:nvCxnSpPr>
        <p:spPr>
          <a:xfrm>
            <a:off x="8826188" y="240649"/>
            <a:ext cx="0" cy="64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B6F1552-E6A1-54B3-CC41-146F942B2216}"/>
              </a:ext>
            </a:extLst>
          </p:cNvPr>
          <p:cNvCxnSpPr/>
          <p:nvPr/>
        </p:nvCxnSpPr>
        <p:spPr>
          <a:xfrm>
            <a:off x="3802650" y="240649"/>
            <a:ext cx="0" cy="64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380EDEF-9F05-8458-06CE-606D70DC7F52}"/>
              </a:ext>
            </a:extLst>
          </p:cNvPr>
          <p:cNvCxnSpPr>
            <a:cxnSpLocks/>
          </p:cNvCxnSpPr>
          <p:nvPr/>
        </p:nvCxnSpPr>
        <p:spPr>
          <a:xfrm rot="16200000">
            <a:off x="5962650" y="-2639351"/>
            <a:ext cx="0" cy="72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65654A42-49CF-E1EA-456F-C680A6C34F64}"/>
              </a:ext>
            </a:extLst>
          </p:cNvPr>
          <p:cNvCxnSpPr>
            <a:cxnSpLocks/>
          </p:cNvCxnSpPr>
          <p:nvPr/>
        </p:nvCxnSpPr>
        <p:spPr>
          <a:xfrm rot="16200000">
            <a:off x="5962650" y="-464080"/>
            <a:ext cx="0" cy="72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BEF1316-45A4-CF26-48E9-CD1FA64EAFB0}"/>
              </a:ext>
            </a:extLst>
          </p:cNvPr>
          <p:cNvCxnSpPr>
            <a:cxnSpLocks/>
          </p:cNvCxnSpPr>
          <p:nvPr/>
        </p:nvCxnSpPr>
        <p:spPr>
          <a:xfrm rot="16200000">
            <a:off x="5962650" y="606590"/>
            <a:ext cx="0" cy="72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13BDD8F-801E-F37E-AC05-ADA04734794C}"/>
              </a:ext>
            </a:extLst>
          </p:cNvPr>
          <p:cNvSpPr txBox="1"/>
          <p:nvPr/>
        </p:nvSpPr>
        <p:spPr>
          <a:xfrm>
            <a:off x="2542650" y="415983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RISCHIO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8011D08-E1C5-B608-D1D8-A5851A06B0F8}"/>
              </a:ext>
            </a:extLst>
          </p:cNvPr>
          <p:cNvSpPr txBox="1"/>
          <p:nvPr/>
        </p:nvSpPr>
        <p:spPr>
          <a:xfrm>
            <a:off x="4252651" y="408345"/>
            <a:ext cx="158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PREVENZIONE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84BB6B-BE3E-B007-9E86-244EACA79FF7}"/>
              </a:ext>
            </a:extLst>
          </p:cNvPr>
          <p:cNvSpPr txBox="1"/>
          <p:nvPr/>
        </p:nvSpPr>
        <p:spPr>
          <a:xfrm>
            <a:off x="6714508" y="415983"/>
            <a:ext cx="1822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ASSICURAZIONE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9B2F3A9-AACD-F01D-3F94-41188DD8C9D6}"/>
              </a:ext>
            </a:extLst>
          </p:cNvPr>
          <p:cNvSpPr txBox="1"/>
          <p:nvPr/>
        </p:nvSpPr>
        <p:spPr>
          <a:xfrm>
            <a:off x="2538229" y="1305533"/>
            <a:ext cx="121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Incendio</a:t>
            </a:r>
            <a:r>
              <a:rPr lang="it-IT" dirty="0"/>
              <a:t>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15EF52D-083E-2949-5BBC-8529266C1F57}"/>
              </a:ext>
            </a:extLst>
          </p:cNvPr>
          <p:cNvSpPr txBox="1"/>
          <p:nvPr/>
        </p:nvSpPr>
        <p:spPr>
          <a:xfrm>
            <a:off x="2538229" y="2277418"/>
            <a:ext cx="121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Rischi informatici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3E361A1-9F30-CB19-3452-2662DCC10C6E}"/>
              </a:ext>
            </a:extLst>
          </p:cNvPr>
          <p:cNvSpPr txBox="1"/>
          <p:nvPr/>
        </p:nvSpPr>
        <p:spPr>
          <a:xfrm>
            <a:off x="2542650" y="3348090"/>
            <a:ext cx="10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Danni ai terzi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89391E8-D32F-8943-6284-2CBE916CC861}"/>
              </a:ext>
            </a:extLst>
          </p:cNvPr>
          <p:cNvSpPr txBox="1"/>
          <p:nvPr/>
        </p:nvSpPr>
        <p:spPr>
          <a:xfrm>
            <a:off x="2538229" y="4388475"/>
            <a:ext cx="1216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Furto di merci 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1CFE69B-EE33-2AFF-5DB7-C12261793D90}"/>
              </a:ext>
            </a:extLst>
          </p:cNvPr>
          <p:cNvSpPr txBox="1"/>
          <p:nvPr/>
        </p:nvSpPr>
        <p:spPr>
          <a:xfrm>
            <a:off x="3850213" y="1285461"/>
            <a:ext cx="2250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Sistema anti-incendio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73E40DB-36D7-796E-F523-5652913F225B}"/>
              </a:ext>
            </a:extLst>
          </p:cNvPr>
          <p:cNvSpPr txBox="1"/>
          <p:nvPr/>
        </p:nvSpPr>
        <p:spPr>
          <a:xfrm>
            <a:off x="4421306" y="2391435"/>
            <a:ext cx="1229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Antivirus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2F1AAAD-1510-26A0-B4BC-D3BE849275C1}"/>
              </a:ext>
            </a:extLst>
          </p:cNvPr>
          <p:cNvSpPr txBox="1"/>
          <p:nvPr/>
        </p:nvSpPr>
        <p:spPr>
          <a:xfrm>
            <a:off x="4069430" y="4388474"/>
            <a:ext cx="1771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Sistema di video-sorveglianza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B030017-B9A1-D730-2E7B-19C991647364}"/>
              </a:ext>
            </a:extLst>
          </p:cNvPr>
          <p:cNvSpPr txBox="1"/>
          <p:nvPr/>
        </p:nvSpPr>
        <p:spPr>
          <a:xfrm>
            <a:off x="6448634" y="1285461"/>
            <a:ext cx="2250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Incendio e calamità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045B407-AB65-E625-F896-3937E1141230}"/>
              </a:ext>
            </a:extLst>
          </p:cNvPr>
          <p:cNvSpPr txBox="1"/>
          <p:nvPr/>
        </p:nvSpPr>
        <p:spPr>
          <a:xfrm>
            <a:off x="6807185" y="2403589"/>
            <a:ext cx="1335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Cyber risk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E66A58C-D59A-0668-6268-BADB96857051}"/>
              </a:ext>
            </a:extLst>
          </p:cNvPr>
          <p:cNvSpPr txBox="1"/>
          <p:nvPr/>
        </p:nvSpPr>
        <p:spPr>
          <a:xfrm>
            <a:off x="6604126" y="3487664"/>
            <a:ext cx="1614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RC verso terzi 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BA75171-DABF-38BF-3DEE-982ED8E1A76D}"/>
              </a:ext>
            </a:extLst>
          </p:cNvPr>
          <p:cNvSpPr txBox="1"/>
          <p:nvPr/>
        </p:nvSpPr>
        <p:spPr>
          <a:xfrm>
            <a:off x="7006115" y="4570828"/>
            <a:ext cx="815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furto 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DB5BAE18-A5E3-32E9-D7C3-3B46F296DC19}"/>
              </a:ext>
            </a:extLst>
          </p:cNvPr>
          <p:cNvCxnSpPr>
            <a:cxnSpLocks/>
          </p:cNvCxnSpPr>
          <p:nvPr/>
        </p:nvCxnSpPr>
        <p:spPr>
          <a:xfrm rot="16200000">
            <a:off x="5926212" y="1675110"/>
            <a:ext cx="0" cy="72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74CC0354-D165-4FCB-F4A0-17AA9C191FF4}"/>
              </a:ext>
            </a:extLst>
          </p:cNvPr>
          <p:cNvCxnSpPr>
            <a:cxnSpLocks/>
          </p:cNvCxnSpPr>
          <p:nvPr/>
        </p:nvCxnSpPr>
        <p:spPr>
          <a:xfrm rot="16200000">
            <a:off x="5926212" y="2755110"/>
            <a:ext cx="0" cy="72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901CEBB-7FB9-AC6E-7589-C0B66F73D133}"/>
              </a:ext>
            </a:extLst>
          </p:cNvPr>
          <p:cNvSpPr txBox="1"/>
          <p:nvPr/>
        </p:nvSpPr>
        <p:spPr>
          <a:xfrm>
            <a:off x="2538229" y="5613032"/>
            <a:ext cx="121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Black out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D007755-2AFB-91D5-5882-F3ADF1F64E08}"/>
              </a:ext>
            </a:extLst>
          </p:cNvPr>
          <p:cNvSpPr txBox="1"/>
          <p:nvPr/>
        </p:nvSpPr>
        <p:spPr>
          <a:xfrm>
            <a:off x="6740639" y="5474532"/>
            <a:ext cx="121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Fenomeno elettrico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BB6BABC-35BC-9BBC-1AE6-6E8B6946BEB2}"/>
              </a:ext>
            </a:extLst>
          </p:cNvPr>
          <p:cNvSpPr txBox="1"/>
          <p:nvPr/>
        </p:nvSpPr>
        <p:spPr>
          <a:xfrm>
            <a:off x="4175521" y="5456993"/>
            <a:ext cx="148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Generatore di emergenza</a:t>
            </a:r>
          </a:p>
        </p:txBody>
      </p:sp>
    </p:spTree>
    <p:extLst>
      <p:ext uri="{BB962C8B-B14F-4D97-AF65-F5344CB8AC3E}">
        <p14:creationId xmlns:p14="http://schemas.microsoft.com/office/powerpoint/2010/main" val="4048871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336689D-74BF-F6D1-E9AA-562007E94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3E24881B-29F4-A6D3-1ADD-03E857CEE2BB}"/>
              </a:ext>
            </a:extLst>
          </p:cNvPr>
          <p:cNvCxnSpPr>
            <a:cxnSpLocks/>
          </p:cNvCxnSpPr>
          <p:nvPr/>
        </p:nvCxnSpPr>
        <p:spPr>
          <a:xfrm>
            <a:off x="-6459794" y="3428999"/>
            <a:ext cx="23833394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nettore 5">
            <a:extLst>
              <a:ext uri="{FF2B5EF4-FFF2-40B4-BE49-F238E27FC236}">
                <a16:creationId xmlns:a16="http://schemas.microsoft.com/office/drawing/2014/main" id="{E19C2161-02D8-59B3-8976-2D4A0D19C0B3}"/>
              </a:ext>
            </a:extLst>
          </p:cNvPr>
          <p:cNvSpPr/>
          <p:nvPr/>
        </p:nvSpPr>
        <p:spPr>
          <a:xfrm>
            <a:off x="12756871" y="2397191"/>
            <a:ext cx="2095500" cy="2004219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014123A-6466-894F-BEA8-57D9D6ACAFCD}"/>
              </a:ext>
            </a:extLst>
          </p:cNvPr>
          <p:cNvSpPr txBox="1"/>
          <p:nvPr/>
        </p:nvSpPr>
        <p:spPr>
          <a:xfrm>
            <a:off x="13244132" y="3187881"/>
            <a:ext cx="1461463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b="1" dirty="0"/>
              <a:t>EVENTO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B344EB7-F8C3-F266-1B14-F58B0BEB817C}"/>
              </a:ext>
            </a:extLst>
          </p:cNvPr>
          <p:cNvSpPr txBox="1"/>
          <p:nvPr/>
        </p:nvSpPr>
        <p:spPr>
          <a:xfrm>
            <a:off x="13165524" y="3337198"/>
            <a:ext cx="115103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it-IT" sz="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Malfunzionamento  del generatore di emergenza che durante un sovraccarico  ha causato un surriscaldamento dei principali apparati del negozio con conseguente  bruciatura  di diversi computer nella sala </a:t>
            </a:r>
            <a:r>
              <a:rPr lang="it-IT" sz="300" dirty="0">
                <a:solidFill>
                  <a:srgbClr val="000000"/>
                </a:solidFill>
                <a:latin typeface="Arial" panose="020B0604020202020204" pitchFamily="34" charset="0"/>
              </a:rPr>
              <a:t>LAN</a:t>
            </a:r>
            <a:r>
              <a:rPr lang="it-IT" sz="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, pronti da vendere e in assistenza.</a:t>
            </a:r>
            <a:endParaRPr lang="it-IT" sz="300" b="0" dirty="0">
              <a:effectLst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596DF26F-4F9F-239C-FDE9-9E3991A1E0F2}"/>
              </a:ext>
            </a:extLst>
          </p:cNvPr>
          <p:cNvCxnSpPr>
            <a:cxnSpLocks/>
          </p:cNvCxnSpPr>
          <p:nvPr/>
        </p:nvCxnSpPr>
        <p:spPr>
          <a:xfrm>
            <a:off x="5766704" y="2851549"/>
            <a:ext cx="0" cy="10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E1382ECA-8B34-36D7-F29F-660DC5322055}"/>
              </a:ext>
            </a:extLst>
          </p:cNvPr>
          <p:cNvCxnSpPr>
            <a:cxnSpLocks/>
          </p:cNvCxnSpPr>
          <p:nvPr/>
        </p:nvCxnSpPr>
        <p:spPr>
          <a:xfrm rot="16200000">
            <a:off x="6282871" y="2818993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C7EB0D1-AAD9-07DA-082C-BF9B774FE30B}"/>
              </a:ext>
            </a:extLst>
          </p:cNvPr>
          <p:cNvCxnSpPr>
            <a:cxnSpLocks/>
          </p:cNvCxnSpPr>
          <p:nvPr/>
        </p:nvCxnSpPr>
        <p:spPr>
          <a:xfrm>
            <a:off x="6936609" y="2836903"/>
            <a:ext cx="0" cy="10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EE6133CE-17CD-A9D6-1FD1-BAD8F3750292}"/>
              </a:ext>
            </a:extLst>
          </p:cNvPr>
          <p:cNvCxnSpPr>
            <a:cxnSpLocks/>
          </p:cNvCxnSpPr>
          <p:nvPr/>
        </p:nvCxnSpPr>
        <p:spPr>
          <a:xfrm>
            <a:off x="6399346" y="2836903"/>
            <a:ext cx="0" cy="10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9482FE48-029B-2FC2-0DE8-C863AB5B9659}"/>
              </a:ext>
            </a:extLst>
          </p:cNvPr>
          <p:cNvCxnSpPr>
            <a:cxnSpLocks/>
          </p:cNvCxnSpPr>
          <p:nvPr/>
        </p:nvCxnSpPr>
        <p:spPr>
          <a:xfrm rot="16200000">
            <a:off x="6282871" y="2083444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9FE36F3C-8E3C-F784-4F01-08C5E86AA6B6}"/>
              </a:ext>
            </a:extLst>
          </p:cNvPr>
          <p:cNvCxnSpPr>
            <a:cxnSpLocks/>
          </p:cNvCxnSpPr>
          <p:nvPr/>
        </p:nvCxnSpPr>
        <p:spPr>
          <a:xfrm rot="16200000">
            <a:off x="6282871" y="2269633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25130D7A-7BA7-9B49-7952-DE7B7B4EA694}"/>
              </a:ext>
            </a:extLst>
          </p:cNvPr>
          <p:cNvCxnSpPr>
            <a:cxnSpLocks/>
          </p:cNvCxnSpPr>
          <p:nvPr/>
        </p:nvCxnSpPr>
        <p:spPr>
          <a:xfrm rot="16200000">
            <a:off x="6282871" y="2467351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AFD70FF-1E9C-ED84-E070-AC79B9832DFD}"/>
              </a:ext>
            </a:extLst>
          </p:cNvPr>
          <p:cNvSpPr txBox="1"/>
          <p:nvPr/>
        </p:nvSpPr>
        <p:spPr>
          <a:xfrm>
            <a:off x="5391703" y="2841853"/>
            <a:ext cx="324375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RISCHIO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62316F3-1B76-2073-2849-83647DE99F8C}"/>
              </a:ext>
            </a:extLst>
          </p:cNvPr>
          <p:cNvSpPr txBox="1"/>
          <p:nvPr/>
        </p:nvSpPr>
        <p:spPr>
          <a:xfrm>
            <a:off x="5898487" y="2832353"/>
            <a:ext cx="46445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PREVENZIONE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E393FB7-9092-72F2-59A0-7DA73CE3BF13}"/>
              </a:ext>
            </a:extLst>
          </p:cNvPr>
          <p:cNvSpPr txBox="1"/>
          <p:nvPr/>
        </p:nvSpPr>
        <p:spPr>
          <a:xfrm>
            <a:off x="6462411" y="2829224"/>
            <a:ext cx="46445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ASSICURAZIONE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6BDC543-A358-E092-4F7E-642A1FCD7255}"/>
              </a:ext>
            </a:extLst>
          </p:cNvPr>
          <p:cNvSpPr txBox="1"/>
          <p:nvPr/>
        </p:nvSpPr>
        <p:spPr>
          <a:xfrm>
            <a:off x="5391703" y="3021307"/>
            <a:ext cx="1212433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Incendio</a:t>
            </a:r>
            <a:r>
              <a:rPr lang="it-IT" sz="300" dirty="0"/>
              <a:t>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16D8A5D-8AB5-6527-1758-D17DB0407178}"/>
              </a:ext>
            </a:extLst>
          </p:cNvPr>
          <p:cNvSpPr txBox="1"/>
          <p:nvPr/>
        </p:nvSpPr>
        <p:spPr>
          <a:xfrm>
            <a:off x="5344971" y="3188535"/>
            <a:ext cx="57109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Rischi informatici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F2E8591-91DD-9F14-EBDD-B3BA07B9AA23}"/>
              </a:ext>
            </a:extLst>
          </p:cNvPr>
          <p:cNvSpPr txBox="1"/>
          <p:nvPr/>
        </p:nvSpPr>
        <p:spPr>
          <a:xfrm>
            <a:off x="5358727" y="3399296"/>
            <a:ext cx="447497" cy="13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Danni ai terzi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C0A5772-37E6-5223-5E7B-101C454BDFF2}"/>
              </a:ext>
            </a:extLst>
          </p:cNvPr>
          <p:cNvSpPr txBox="1"/>
          <p:nvPr/>
        </p:nvSpPr>
        <p:spPr>
          <a:xfrm>
            <a:off x="5347713" y="3552062"/>
            <a:ext cx="532452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Furto di merci 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1CC5591-2476-7A5A-907C-1FF203374F29}"/>
              </a:ext>
            </a:extLst>
          </p:cNvPr>
          <p:cNvSpPr txBox="1"/>
          <p:nvPr/>
        </p:nvSpPr>
        <p:spPr>
          <a:xfrm>
            <a:off x="5813202" y="3006709"/>
            <a:ext cx="571093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Sistema anti-incendio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AB3F65F-0DD9-A64C-542C-B7175E70728C}"/>
              </a:ext>
            </a:extLst>
          </p:cNvPr>
          <p:cNvSpPr txBox="1"/>
          <p:nvPr/>
        </p:nvSpPr>
        <p:spPr>
          <a:xfrm>
            <a:off x="5905921" y="3215074"/>
            <a:ext cx="436444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Antivirus 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A25CDF6-AEB9-716C-5C51-785F89FC7FFD}"/>
              </a:ext>
            </a:extLst>
          </p:cNvPr>
          <p:cNvSpPr txBox="1"/>
          <p:nvPr/>
        </p:nvSpPr>
        <p:spPr>
          <a:xfrm>
            <a:off x="5735323" y="3556975"/>
            <a:ext cx="674020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Sistema di video-sorveglianza 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0B21EEE-6705-30F9-F578-5E568264DFDE}"/>
              </a:ext>
            </a:extLst>
          </p:cNvPr>
          <p:cNvSpPr txBox="1"/>
          <p:nvPr/>
        </p:nvSpPr>
        <p:spPr>
          <a:xfrm>
            <a:off x="6372085" y="3006708"/>
            <a:ext cx="557481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Incendio e calamità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2F62022-2CDB-A10B-DAAB-1BAF0BB14C6A}"/>
              </a:ext>
            </a:extLst>
          </p:cNvPr>
          <p:cNvSpPr txBox="1"/>
          <p:nvPr/>
        </p:nvSpPr>
        <p:spPr>
          <a:xfrm>
            <a:off x="6443667" y="3185633"/>
            <a:ext cx="553411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Cyber risk 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768B3C5-564D-9714-02A7-019981250BBF}"/>
              </a:ext>
            </a:extLst>
          </p:cNvPr>
          <p:cNvSpPr txBox="1"/>
          <p:nvPr/>
        </p:nvSpPr>
        <p:spPr>
          <a:xfrm>
            <a:off x="6469873" y="3387692"/>
            <a:ext cx="467817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RC verso terzi 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77CFDD9-3D9D-AB76-5799-47D85BC0B783}"/>
              </a:ext>
            </a:extLst>
          </p:cNvPr>
          <p:cNvSpPr txBox="1"/>
          <p:nvPr/>
        </p:nvSpPr>
        <p:spPr>
          <a:xfrm>
            <a:off x="6525427" y="3540681"/>
            <a:ext cx="356710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furto </a:t>
            </a:r>
          </a:p>
        </p:txBody>
      </p: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6CFA5C89-6FFD-1DFD-90C5-BC2FC7451131}"/>
              </a:ext>
            </a:extLst>
          </p:cNvPr>
          <p:cNvCxnSpPr>
            <a:cxnSpLocks/>
          </p:cNvCxnSpPr>
          <p:nvPr/>
        </p:nvCxnSpPr>
        <p:spPr>
          <a:xfrm rot="16200000">
            <a:off x="6282871" y="2967320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684BC370-321B-3446-3F91-685E0BAC483A}"/>
              </a:ext>
            </a:extLst>
          </p:cNvPr>
          <p:cNvCxnSpPr>
            <a:cxnSpLocks/>
          </p:cNvCxnSpPr>
          <p:nvPr/>
        </p:nvCxnSpPr>
        <p:spPr>
          <a:xfrm rot="16200000">
            <a:off x="6282871" y="2653342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D060A505-B147-479F-84D5-963C843682E8}"/>
              </a:ext>
            </a:extLst>
          </p:cNvPr>
          <p:cNvSpPr txBox="1"/>
          <p:nvPr/>
        </p:nvSpPr>
        <p:spPr>
          <a:xfrm>
            <a:off x="5391703" y="3704686"/>
            <a:ext cx="414521" cy="13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Black out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1572CD1A-B504-AF76-5671-83FC38B099B2}"/>
              </a:ext>
            </a:extLst>
          </p:cNvPr>
          <p:cNvSpPr txBox="1"/>
          <p:nvPr/>
        </p:nvSpPr>
        <p:spPr>
          <a:xfrm>
            <a:off x="6437385" y="3700285"/>
            <a:ext cx="536461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Fenomeno elettrico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C1B50C31-0437-D064-7EAA-0D5405847E94}"/>
              </a:ext>
            </a:extLst>
          </p:cNvPr>
          <p:cNvSpPr txBox="1"/>
          <p:nvPr/>
        </p:nvSpPr>
        <p:spPr>
          <a:xfrm>
            <a:off x="5776920" y="3705236"/>
            <a:ext cx="67270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Generatore di emergenza</a:t>
            </a: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FBA4A21B-07A2-D9AB-4F5E-E7499BCD1312}"/>
              </a:ext>
            </a:extLst>
          </p:cNvPr>
          <p:cNvSpPr/>
          <p:nvPr/>
        </p:nvSpPr>
        <p:spPr>
          <a:xfrm>
            <a:off x="4163465" y="2397191"/>
            <a:ext cx="3505200" cy="2004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75DCA61B-95E5-7BE1-406D-14D811C78641}"/>
              </a:ext>
            </a:extLst>
          </p:cNvPr>
          <p:cNvCxnSpPr>
            <a:cxnSpLocks/>
          </p:cNvCxnSpPr>
          <p:nvPr/>
        </p:nvCxnSpPr>
        <p:spPr>
          <a:xfrm>
            <a:off x="5399898" y="2853788"/>
            <a:ext cx="0" cy="10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6595091E-81DC-ABCD-71D8-8768E5FB78A9}"/>
              </a:ext>
            </a:extLst>
          </p:cNvPr>
          <p:cNvCxnSpPr>
            <a:cxnSpLocks/>
          </p:cNvCxnSpPr>
          <p:nvPr/>
        </p:nvCxnSpPr>
        <p:spPr>
          <a:xfrm rot="16200000">
            <a:off x="5916065" y="2671554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A0CDA7F6-339B-B637-6F5A-FD5053B90744}"/>
              </a:ext>
            </a:extLst>
          </p:cNvPr>
          <p:cNvCxnSpPr>
            <a:cxnSpLocks/>
          </p:cNvCxnSpPr>
          <p:nvPr/>
        </p:nvCxnSpPr>
        <p:spPr>
          <a:xfrm>
            <a:off x="6569803" y="2839142"/>
            <a:ext cx="0" cy="10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10334A65-7D15-1FA5-6AC8-F3A8C4872AAC}"/>
              </a:ext>
            </a:extLst>
          </p:cNvPr>
          <p:cNvCxnSpPr>
            <a:cxnSpLocks/>
          </p:cNvCxnSpPr>
          <p:nvPr/>
        </p:nvCxnSpPr>
        <p:spPr>
          <a:xfrm>
            <a:off x="6032540" y="2839142"/>
            <a:ext cx="0" cy="10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5CDF608C-03CD-E36C-16EA-BD0E1A9C8456}"/>
              </a:ext>
            </a:extLst>
          </p:cNvPr>
          <p:cNvCxnSpPr>
            <a:cxnSpLocks/>
          </p:cNvCxnSpPr>
          <p:nvPr/>
        </p:nvCxnSpPr>
        <p:spPr>
          <a:xfrm rot="16200000">
            <a:off x="5916065" y="2276893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87244B5E-D6B6-88B8-16C2-8F6A7DE01E75}"/>
              </a:ext>
            </a:extLst>
          </p:cNvPr>
          <p:cNvCxnSpPr>
            <a:cxnSpLocks/>
          </p:cNvCxnSpPr>
          <p:nvPr/>
        </p:nvCxnSpPr>
        <p:spPr>
          <a:xfrm rot="16200000">
            <a:off x="5924897" y="2104811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DC3A0631-C91D-2DFC-5B39-70D55CC5628F}"/>
              </a:ext>
            </a:extLst>
          </p:cNvPr>
          <p:cNvCxnSpPr>
            <a:cxnSpLocks/>
          </p:cNvCxnSpPr>
          <p:nvPr/>
        </p:nvCxnSpPr>
        <p:spPr>
          <a:xfrm rot="16200000">
            <a:off x="5916065" y="2469590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4ED7EA85-D2D3-10FA-60B1-72CB75A2B15B}"/>
              </a:ext>
            </a:extLst>
          </p:cNvPr>
          <p:cNvSpPr txBox="1"/>
          <p:nvPr/>
        </p:nvSpPr>
        <p:spPr>
          <a:xfrm>
            <a:off x="5024897" y="2844092"/>
            <a:ext cx="324375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RISCHIO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E5DD4F9D-5A78-5E85-C924-372F2132C9D1}"/>
              </a:ext>
            </a:extLst>
          </p:cNvPr>
          <p:cNvSpPr txBox="1"/>
          <p:nvPr/>
        </p:nvSpPr>
        <p:spPr>
          <a:xfrm>
            <a:off x="5531681" y="2834592"/>
            <a:ext cx="46445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PREVENZIONE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CDFF295C-752F-E916-98A0-B7144B414CF4}"/>
              </a:ext>
            </a:extLst>
          </p:cNvPr>
          <p:cNvSpPr txBox="1"/>
          <p:nvPr/>
        </p:nvSpPr>
        <p:spPr>
          <a:xfrm>
            <a:off x="6095605" y="2831463"/>
            <a:ext cx="46445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ASSICURAZIONE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3B1561B3-73C1-7931-4093-F5C6FB552BE8}"/>
              </a:ext>
            </a:extLst>
          </p:cNvPr>
          <p:cNvSpPr txBox="1"/>
          <p:nvPr/>
        </p:nvSpPr>
        <p:spPr>
          <a:xfrm>
            <a:off x="5024897" y="3023546"/>
            <a:ext cx="1212433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Incendio</a:t>
            </a:r>
            <a:r>
              <a:rPr lang="it-IT" sz="300" dirty="0"/>
              <a:t> 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B04E7DBD-6669-3EEC-7D55-50079886576F}"/>
              </a:ext>
            </a:extLst>
          </p:cNvPr>
          <p:cNvSpPr txBox="1"/>
          <p:nvPr/>
        </p:nvSpPr>
        <p:spPr>
          <a:xfrm>
            <a:off x="4978165" y="3190774"/>
            <a:ext cx="57109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Rischi informatici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5B723F07-378D-EEA9-8441-5A290794ADFD}"/>
              </a:ext>
            </a:extLst>
          </p:cNvPr>
          <p:cNvSpPr txBox="1"/>
          <p:nvPr/>
        </p:nvSpPr>
        <p:spPr>
          <a:xfrm>
            <a:off x="4991921" y="3401535"/>
            <a:ext cx="447497" cy="13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Danni ai terzi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28465EFD-2DA6-58FC-3B06-A2864FC416D5}"/>
              </a:ext>
            </a:extLst>
          </p:cNvPr>
          <p:cNvSpPr txBox="1"/>
          <p:nvPr/>
        </p:nvSpPr>
        <p:spPr>
          <a:xfrm>
            <a:off x="4980907" y="3554301"/>
            <a:ext cx="532452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Furto di merci  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C5DF0B3D-6372-88AC-F5F3-CD318C465EB9}"/>
              </a:ext>
            </a:extLst>
          </p:cNvPr>
          <p:cNvSpPr txBox="1"/>
          <p:nvPr/>
        </p:nvSpPr>
        <p:spPr>
          <a:xfrm>
            <a:off x="5446396" y="3008948"/>
            <a:ext cx="571093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Sistema anti-incendio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F80C093D-E5A6-376A-AE00-506482BD562A}"/>
              </a:ext>
            </a:extLst>
          </p:cNvPr>
          <p:cNvSpPr txBox="1"/>
          <p:nvPr/>
        </p:nvSpPr>
        <p:spPr>
          <a:xfrm>
            <a:off x="5539115" y="3217313"/>
            <a:ext cx="436444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Antivirus </a:t>
            </a: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4B47BBD3-07C8-0D06-EE4F-A77AE1278262}"/>
              </a:ext>
            </a:extLst>
          </p:cNvPr>
          <p:cNvSpPr txBox="1"/>
          <p:nvPr/>
        </p:nvSpPr>
        <p:spPr>
          <a:xfrm>
            <a:off x="5368517" y="3559214"/>
            <a:ext cx="674020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Sistema di video-sorveglianza 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D21F1426-787F-0743-B33D-1432F8EDF8EC}"/>
              </a:ext>
            </a:extLst>
          </p:cNvPr>
          <p:cNvSpPr txBox="1"/>
          <p:nvPr/>
        </p:nvSpPr>
        <p:spPr>
          <a:xfrm>
            <a:off x="6005279" y="3008947"/>
            <a:ext cx="557481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Incendio e calamità</a:t>
            </a: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868E3E25-6A87-EA57-6AE6-D524542B686B}"/>
              </a:ext>
            </a:extLst>
          </p:cNvPr>
          <p:cNvSpPr txBox="1"/>
          <p:nvPr/>
        </p:nvSpPr>
        <p:spPr>
          <a:xfrm>
            <a:off x="6076861" y="3187872"/>
            <a:ext cx="553411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Cyber risk </a:t>
            </a: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19204D10-885D-15CC-77C2-46D2427299B0}"/>
              </a:ext>
            </a:extLst>
          </p:cNvPr>
          <p:cNvSpPr txBox="1"/>
          <p:nvPr/>
        </p:nvSpPr>
        <p:spPr>
          <a:xfrm>
            <a:off x="6103067" y="3389931"/>
            <a:ext cx="467817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RC verso terzi 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26343E22-0428-F88C-002B-139D88A7F983}"/>
              </a:ext>
            </a:extLst>
          </p:cNvPr>
          <p:cNvSpPr txBox="1"/>
          <p:nvPr/>
        </p:nvSpPr>
        <p:spPr>
          <a:xfrm>
            <a:off x="6158621" y="3542920"/>
            <a:ext cx="356710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furto </a:t>
            </a:r>
          </a:p>
        </p:txBody>
      </p:sp>
      <p:cxnSp>
        <p:nvCxnSpPr>
          <p:cNvPr id="85" name="Connettore diritto 84">
            <a:extLst>
              <a:ext uri="{FF2B5EF4-FFF2-40B4-BE49-F238E27FC236}">
                <a16:creationId xmlns:a16="http://schemas.microsoft.com/office/drawing/2014/main" id="{5A7C47CE-A44D-DA15-7C59-AA09257AA262}"/>
              </a:ext>
            </a:extLst>
          </p:cNvPr>
          <p:cNvCxnSpPr>
            <a:cxnSpLocks/>
          </p:cNvCxnSpPr>
          <p:nvPr/>
        </p:nvCxnSpPr>
        <p:spPr>
          <a:xfrm rot="16200000">
            <a:off x="5916065" y="2969559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23CB2862-982F-8161-A97D-5998261503C7}"/>
              </a:ext>
            </a:extLst>
          </p:cNvPr>
          <p:cNvCxnSpPr>
            <a:cxnSpLocks/>
          </p:cNvCxnSpPr>
          <p:nvPr/>
        </p:nvCxnSpPr>
        <p:spPr>
          <a:xfrm rot="16200000">
            <a:off x="5916065" y="2820330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B9ED70DC-B388-FB2F-F5D2-CC027C673A69}"/>
              </a:ext>
            </a:extLst>
          </p:cNvPr>
          <p:cNvSpPr txBox="1"/>
          <p:nvPr/>
        </p:nvSpPr>
        <p:spPr>
          <a:xfrm>
            <a:off x="5024897" y="3706925"/>
            <a:ext cx="414521" cy="13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Black out</a:t>
            </a:r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F593ABD5-5576-05A5-48E2-C64809926C78}"/>
              </a:ext>
            </a:extLst>
          </p:cNvPr>
          <p:cNvSpPr txBox="1"/>
          <p:nvPr/>
        </p:nvSpPr>
        <p:spPr>
          <a:xfrm>
            <a:off x="6070579" y="3702524"/>
            <a:ext cx="536461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Fenomeno elettrico</a:t>
            </a:r>
          </a:p>
        </p:txBody>
      </p: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88743091-A104-19E0-B233-F2E0BA501E65}"/>
              </a:ext>
            </a:extLst>
          </p:cNvPr>
          <p:cNvSpPr txBox="1"/>
          <p:nvPr/>
        </p:nvSpPr>
        <p:spPr>
          <a:xfrm>
            <a:off x="5410114" y="3707475"/>
            <a:ext cx="67270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Generatore di emergenza</a:t>
            </a:r>
          </a:p>
        </p:txBody>
      </p:sp>
    </p:spTree>
    <p:extLst>
      <p:ext uri="{BB962C8B-B14F-4D97-AF65-F5344CB8AC3E}">
        <p14:creationId xmlns:p14="http://schemas.microsoft.com/office/powerpoint/2010/main" val="2368740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E742D93-8995-06C4-6E5F-55FD03432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29" y="-17822"/>
            <a:ext cx="12237233" cy="6893641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3E24881B-29F4-A6D3-1ADD-03E857CEE2BB}"/>
              </a:ext>
            </a:extLst>
          </p:cNvPr>
          <p:cNvCxnSpPr>
            <a:cxnSpLocks/>
          </p:cNvCxnSpPr>
          <p:nvPr/>
        </p:nvCxnSpPr>
        <p:spPr>
          <a:xfrm>
            <a:off x="-6459794" y="3428999"/>
            <a:ext cx="23833394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nettore 3">
            <a:extLst>
              <a:ext uri="{FF2B5EF4-FFF2-40B4-BE49-F238E27FC236}">
                <a16:creationId xmlns:a16="http://schemas.microsoft.com/office/drawing/2014/main" id="{2C98FDE3-480F-E911-DBC9-377891B12F74}"/>
              </a:ext>
            </a:extLst>
          </p:cNvPr>
          <p:cNvSpPr/>
          <p:nvPr/>
        </p:nvSpPr>
        <p:spPr>
          <a:xfrm>
            <a:off x="5048250" y="2377279"/>
            <a:ext cx="2095500" cy="2004219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82D21C2-C462-E139-3B46-A244CC9BD859}"/>
              </a:ext>
            </a:extLst>
          </p:cNvPr>
          <p:cNvSpPr txBox="1"/>
          <p:nvPr/>
        </p:nvSpPr>
        <p:spPr>
          <a:xfrm>
            <a:off x="5535511" y="3167969"/>
            <a:ext cx="1461463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b="1" dirty="0"/>
              <a:t>EVENTO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0681FDD-FDF3-C015-2EE8-2269E805DE43}"/>
              </a:ext>
            </a:extLst>
          </p:cNvPr>
          <p:cNvSpPr txBox="1"/>
          <p:nvPr/>
        </p:nvSpPr>
        <p:spPr>
          <a:xfrm>
            <a:off x="5456903" y="3317286"/>
            <a:ext cx="924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it-IT" sz="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Malfunzionamento  del generatore di emergenza che durante un sovraccarico  ha causato un surriscaldamento dei principali apparati del negozio con conseguente  bruciatura  di diversi computer nella sala </a:t>
            </a:r>
            <a:r>
              <a:rPr lang="it-IT" sz="300" dirty="0">
                <a:solidFill>
                  <a:srgbClr val="000000"/>
                </a:solidFill>
                <a:latin typeface="Arial" panose="020B0604020202020204" pitchFamily="34" charset="0"/>
              </a:rPr>
              <a:t>LAN</a:t>
            </a:r>
            <a:r>
              <a:rPr lang="it-IT" sz="3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, pronti da vendere e in assistenza.</a:t>
            </a:r>
            <a:endParaRPr lang="it-IT" sz="300" b="0" dirty="0">
              <a:effectLst/>
            </a:endParaRPr>
          </a:p>
        </p:txBody>
      </p: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7ABDB442-6DE8-1D6A-054C-57D5A5C19955}"/>
              </a:ext>
            </a:extLst>
          </p:cNvPr>
          <p:cNvCxnSpPr>
            <a:cxnSpLocks/>
          </p:cNvCxnSpPr>
          <p:nvPr/>
        </p:nvCxnSpPr>
        <p:spPr>
          <a:xfrm>
            <a:off x="-2593523" y="2831637"/>
            <a:ext cx="0" cy="10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318F1084-5386-FD30-EFCC-82D6238189F9}"/>
              </a:ext>
            </a:extLst>
          </p:cNvPr>
          <p:cNvCxnSpPr>
            <a:cxnSpLocks/>
          </p:cNvCxnSpPr>
          <p:nvPr/>
        </p:nvCxnSpPr>
        <p:spPr>
          <a:xfrm rot="16200000">
            <a:off x="-2077356" y="2799081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FF570A67-F109-9D3C-0113-9F580D9D1EEA}"/>
              </a:ext>
            </a:extLst>
          </p:cNvPr>
          <p:cNvCxnSpPr>
            <a:cxnSpLocks/>
          </p:cNvCxnSpPr>
          <p:nvPr/>
        </p:nvCxnSpPr>
        <p:spPr>
          <a:xfrm>
            <a:off x="-1423618" y="2816991"/>
            <a:ext cx="0" cy="10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010E76AB-ECD5-E096-737B-2B98B095B093}"/>
              </a:ext>
            </a:extLst>
          </p:cNvPr>
          <p:cNvCxnSpPr>
            <a:cxnSpLocks/>
          </p:cNvCxnSpPr>
          <p:nvPr/>
        </p:nvCxnSpPr>
        <p:spPr>
          <a:xfrm>
            <a:off x="-1960881" y="2816991"/>
            <a:ext cx="0" cy="10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5AFC40A2-BF9E-2F61-74EE-9F82819679F5}"/>
              </a:ext>
            </a:extLst>
          </p:cNvPr>
          <p:cNvCxnSpPr>
            <a:cxnSpLocks/>
          </p:cNvCxnSpPr>
          <p:nvPr/>
        </p:nvCxnSpPr>
        <p:spPr>
          <a:xfrm rot="16200000">
            <a:off x="-2077356" y="2063532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D7E6D964-43E5-D96F-EC8C-F97351D7ED8C}"/>
              </a:ext>
            </a:extLst>
          </p:cNvPr>
          <p:cNvCxnSpPr>
            <a:cxnSpLocks/>
          </p:cNvCxnSpPr>
          <p:nvPr/>
        </p:nvCxnSpPr>
        <p:spPr>
          <a:xfrm rot="16200000">
            <a:off x="-2077356" y="2249721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C19A1597-B2E6-BC27-DF40-97D3BDB64E4F}"/>
              </a:ext>
            </a:extLst>
          </p:cNvPr>
          <p:cNvCxnSpPr>
            <a:cxnSpLocks/>
          </p:cNvCxnSpPr>
          <p:nvPr/>
        </p:nvCxnSpPr>
        <p:spPr>
          <a:xfrm rot="16200000">
            <a:off x="-2077356" y="2447439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D0090B0F-CD5B-F64B-0CC3-13F152242044}"/>
              </a:ext>
            </a:extLst>
          </p:cNvPr>
          <p:cNvSpPr txBox="1"/>
          <p:nvPr/>
        </p:nvSpPr>
        <p:spPr>
          <a:xfrm>
            <a:off x="-2968524" y="2821941"/>
            <a:ext cx="324375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RISCHIO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4F5A579E-6BA3-CE21-7943-4FDC6764AE91}"/>
              </a:ext>
            </a:extLst>
          </p:cNvPr>
          <p:cNvSpPr txBox="1"/>
          <p:nvPr/>
        </p:nvSpPr>
        <p:spPr>
          <a:xfrm>
            <a:off x="-2461740" y="2812441"/>
            <a:ext cx="46445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PREVENZIONE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51C90042-2CA7-B0C2-CE7C-E087CDA197A6}"/>
              </a:ext>
            </a:extLst>
          </p:cNvPr>
          <p:cNvSpPr txBox="1"/>
          <p:nvPr/>
        </p:nvSpPr>
        <p:spPr>
          <a:xfrm>
            <a:off x="-1897816" y="2809312"/>
            <a:ext cx="46445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ASSICURAZIONE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0CC4AA54-F102-AE8E-C2DF-B881EF2DE13E}"/>
              </a:ext>
            </a:extLst>
          </p:cNvPr>
          <p:cNvSpPr txBox="1"/>
          <p:nvPr/>
        </p:nvSpPr>
        <p:spPr>
          <a:xfrm>
            <a:off x="-2968524" y="3001395"/>
            <a:ext cx="1212433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Incendio</a:t>
            </a:r>
            <a:r>
              <a:rPr lang="it-IT" sz="300" dirty="0"/>
              <a:t> 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F8C84DB4-606D-F815-6F02-D444DC8ABCAD}"/>
              </a:ext>
            </a:extLst>
          </p:cNvPr>
          <p:cNvSpPr txBox="1"/>
          <p:nvPr/>
        </p:nvSpPr>
        <p:spPr>
          <a:xfrm>
            <a:off x="-3015256" y="3168623"/>
            <a:ext cx="57109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Rischi informatici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D4A67EC4-5793-8C66-6428-1D8C2111A7A7}"/>
              </a:ext>
            </a:extLst>
          </p:cNvPr>
          <p:cNvSpPr txBox="1"/>
          <p:nvPr/>
        </p:nvSpPr>
        <p:spPr>
          <a:xfrm>
            <a:off x="-3001500" y="3379384"/>
            <a:ext cx="447497" cy="13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Danni ai terzi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21796828-8AF1-B8D2-C2A3-100049ED4DE1}"/>
              </a:ext>
            </a:extLst>
          </p:cNvPr>
          <p:cNvSpPr txBox="1"/>
          <p:nvPr/>
        </p:nvSpPr>
        <p:spPr>
          <a:xfrm>
            <a:off x="-3012514" y="3532150"/>
            <a:ext cx="532452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Furto di merci  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D64ED5D2-9F32-00F3-B792-5857718A2047}"/>
              </a:ext>
            </a:extLst>
          </p:cNvPr>
          <p:cNvSpPr txBox="1"/>
          <p:nvPr/>
        </p:nvSpPr>
        <p:spPr>
          <a:xfrm>
            <a:off x="-2547025" y="2986797"/>
            <a:ext cx="571093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Sistema anti-incendio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009DFD1D-E9E8-C9C3-071A-7625B4ECA271}"/>
              </a:ext>
            </a:extLst>
          </p:cNvPr>
          <p:cNvSpPr txBox="1"/>
          <p:nvPr/>
        </p:nvSpPr>
        <p:spPr>
          <a:xfrm>
            <a:off x="-2454306" y="3195162"/>
            <a:ext cx="436444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Antivirus 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DD7B069B-6A75-2318-1052-11493F58EC2B}"/>
              </a:ext>
            </a:extLst>
          </p:cNvPr>
          <p:cNvSpPr txBox="1"/>
          <p:nvPr/>
        </p:nvSpPr>
        <p:spPr>
          <a:xfrm>
            <a:off x="-2624904" y="3537063"/>
            <a:ext cx="674020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Sistema di video-sorveglianza 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39F42B49-EFE4-1D61-1AC2-511B4A52EE8A}"/>
              </a:ext>
            </a:extLst>
          </p:cNvPr>
          <p:cNvSpPr txBox="1"/>
          <p:nvPr/>
        </p:nvSpPr>
        <p:spPr>
          <a:xfrm>
            <a:off x="-1988142" y="2986796"/>
            <a:ext cx="557481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Incendio e calamità</a:t>
            </a: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59632316-DA1E-52BD-3B02-A36F8BE04065}"/>
              </a:ext>
            </a:extLst>
          </p:cNvPr>
          <p:cNvSpPr txBox="1"/>
          <p:nvPr/>
        </p:nvSpPr>
        <p:spPr>
          <a:xfrm>
            <a:off x="-1916560" y="3165721"/>
            <a:ext cx="553411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Cyber risk 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59BD1CF7-00D7-654E-AD4D-2B09B1E6237A}"/>
              </a:ext>
            </a:extLst>
          </p:cNvPr>
          <p:cNvSpPr txBox="1"/>
          <p:nvPr/>
        </p:nvSpPr>
        <p:spPr>
          <a:xfrm>
            <a:off x="-1890354" y="3367780"/>
            <a:ext cx="467817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RC verso terzi </a:t>
            </a: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343D6F53-CD8C-65F3-01C1-1EDF52847E60}"/>
              </a:ext>
            </a:extLst>
          </p:cNvPr>
          <p:cNvSpPr txBox="1"/>
          <p:nvPr/>
        </p:nvSpPr>
        <p:spPr>
          <a:xfrm>
            <a:off x="-1834800" y="3520769"/>
            <a:ext cx="356710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furto </a:t>
            </a:r>
          </a:p>
        </p:txBody>
      </p: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id="{A8DCE2D9-CE26-FCD2-DE82-861BABCFF992}"/>
              </a:ext>
            </a:extLst>
          </p:cNvPr>
          <p:cNvCxnSpPr>
            <a:cxnSpLocks/>
          </p:cNvCxnSpPr>
          <p:nvPr/>
        </p:nvCxnSpPr>
        <p:spPr>
          <a:xfrm rot="16200000">
            <a:off x="-2077356" y="2947408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id="{9054248D-0EE4-7251-6059-C2BBF2D5AFF5}"/>
              </a:ext>
            </a:extLst>
          </p:cNvPr>
          <p:cNvCxnSpPr>
            <a:cxnSpLocks/>
          </p:cNvCxnSpPr>
          <p:nvPr/>
        </p:nvCxnSpPr>
        <p:spPr>
          <a:xfrm rot="16200000">
            <a:off x="-2077356" y="2633430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BC4C264C-3968-BFE5-5F80-6AAC8BE73F52}"/>
              </a:ext>
            </a:extLst>
          </p:cNvPr>
          <p:cNvSpPr txBox="1"/>
          <p:nvPr/>
        </p:nvSpPr>
        <p:spPr>
          <a:xfrm>
            <a:off x="-2968524" y="3684774"/>
            <a:ext cx="414521" cy="13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Black out</a:t>
            </a: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E6B4707C-D43B-1529-F419-05DAC08191BD}"/>
              </a:ext>
            </a:extLst>
          </p:cNvPr>
          <p:cNvSpPr txBox="1"/>
          <p:nvPr/>
        </p:nvSpPr>
        <p:spPr>
          <a:xfrm>
            <a:off x="-1922842" y="3680373"/>
            <a:ext cx="536461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Fenomeno elettrico</a:t>
            </a:r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8C0B3CA9-8384-E3B3-D69D-D97978107097}"/>
              </a:ext>
            </a:extLst>
          </p:cNvPr>
          <p:cNvSpPr txBox="1"/>
          <p:nvPr/>
        </p:nvSpPr>
        <p:spPr>
          <a:xfrm>
            <a:off x="-2583307" y="3685324"/>
            <a:ext cx="67270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Generatore di emergenza</a:t>
            </a:r>
          </a:p>
        </p:txBody>
      </p:sp>
      <p:sp>
        <p:nvSpPr>
          <p:cNvPr id="88" name="Rettangolo 87">
            <a:extLst>
              <a:ext uri="{FF2B5EF4-FFF2-40B4-BE49-F238E27FC236}">
                <a16:creationId xmlns:a16="http://schemas.microsoft.com/office/drawing/2014/main" id="{188B18F9-34B3-2101-57DF-EFE739FCBE55}"/>
              </a:ext>
            </a:extLst>
          </p:cNvPr>
          <p:cNvSpPr/>
          <p:nvPr/>
        </p:nvSpPr>
        <p:spPr>
          <a:xfrm>
            <a:off x="-4196762" y="2377279"/>
            <a:ext cx="3505200" cy="2004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E23BC48A-4850-3134-C6CF-34B680F0EBDE}"/>
              </a:ext>
            </a:extLst>
          </p:cNvPr>
          <p:cNvCxnSpPr>
            <a:cxnSpLocks/>
          </p:cNvCxnSpPr>
          <p:nvPr/>
        </p:nvCxnSpPr>
        <p:spPr>
          <a:xfrm>
            <a:off x="-2960329" y="2833876"/>
            <a:ext cx="0" cy="10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335AA46B-1B81-B1F3-268F-3C53B8006576}"/>
              </a:ext>
            </a:extLst>
          </p:cNvPr>
          <p:cNvCxnSpPr>
            <a:cxnSpLocks/>
          </p:cNvCxnSpPr>
          <p:nvPr/>
        </p:nvCxnSpPr>
        <p:spPr>
          <a:xfrm rot="16200000">
            <a:off x="-2444162" y="2651642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C075FA2D-DB86-C6A1-128D-965D64AAEFFE}"/>
              </a:ext>
            </a:extLst>
          </p:cNvPr>
          <p:cNvCxnSpPr>
            <a:cxnSpLocks/>
          </p:cNvCxnSpPr>
          <p:nvPr/>
        </p:nvCxnSpPr>
        <p:spPr>
          <a:xfrm>
            <a:off x="-1790424" y="2819230"/>
            <a:ext cx="0" cy="10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3C4AF705-AF0B-7690-A5B9-41550B2A0EB9}"/>
              </a:ext>
            </a:extLst>
          </p:cNvPr>
          <p:cNvCxnSpPr>
            <a:cxnSpLocks/>
          </p:cNvCxnSpPr>
          <p:nvPr/>
        </p:nvCxnSpPr>
        <p:spPr>
          <a:xfrm>
            <a:off x="-2327687" y="2819230"/>
            <a:ext cx="0" cy="108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DD296A3B-98AF-34EC-1513-36621144D3F9}"/>
              </a:ext>
            </a:extLst>
          </p:cNvPr>
          <p:cNvCxnSpPr>
            <a:cxnSpLocks/>
          </p:cNvCxnSpPr>
          <p:nvPr/>
        </p:nvCxnSpPr>
        <p:spPr>
          <a:xfrm rot="16200000">
            <a:off x="-2444162" y="2256981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9CD6CE63-241A-00CF-A630-74FCACF3EE51}"/>
              </a:ext>
            </a:extLst>
          </p:cNvPr>
          <p:cNvCxnSpPr>
            <a:cxnSpLocks/>
          </p:cNvCxnSpPr>
          <p:nvPr/>
        </p:nvCxnSpPr>
        <p:spPr>
          <a:xfrm rot="16200000">
            <a:off x="-2435330" y="2084899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BEBA75EE-9085-68AB-DB06-C5D7BB754B35}"/>
              </a:ext>
            </a:extLst>
          </p:cNvPr>
          <p:cNvCxnSpPr>
            <a:cxnSpLocks/>
          </p:cNvCxnSpPr>
          <p:nvPr/>
        </p:nvCxnSpPr>
        <p:spPr>
          <a:xfrm rot="16200000">
            <a:off x="-2444162" y="2449678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CasellaDiTesto 95">
            <a:extLst>
              <a:ext uri="{FF2B5EF4-FFF2-40B4-BE49-F238E27FC236}">
                <a16:creationId xmlns:a16="http://schemas.microsoft.com/office/drawing/2014/main" id="{8F2AC591-C76A-E1C1-4008-72738C1B07BD}"/>
              </a:ext>
            </a:extLst>
          </p:cNvPr>
          <p:cNvSpPr txBox="1"/>
          <p:nvPr/>
        </p:nvSpPr>
        <p:spPr>
          <a:xfrm>
            <a:off x="-3335330" y="2824180"/>
            <a:ext cx="324375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RISCHIO</a:t>
            </a:r>
          </a:p>
        </p:txBody>
      </p: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F5E5E075-378C-12CC-0DBE-0A8EF70679E1}"/>
              </a:ext>
            </a:extLst>
          </p:cNvPr>
          <p:cNvSpPr txBox="1"/>
          <p:nvPr/>
        </p:nvSpPr>
        <p:spPr>
          <a:xfrm>
            <a:off x="-2828546" y="2814680"/>
            <a:ext cx="46445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PREVENZIONE</a:t>
            </a:r>
          </a:p>
        </p:txBody>
      </p: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F7B42329-6E44-0ECC-1DAB-22C421313E62}"/>
              </a:ext>
            </a:extLst>
          </p:cNvPr>
          <p:cNvSpPr txBox="1"/>
          <p:nvPr/>
        </p:nvSpPr>
        <p:spPr>
          <a:xfrm>
            <a:off x="-2264622" y="2811551"/>
            <a:ext cx="46445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ASSICURAZIONE</a:t>
            </a: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DA294FDF-523D-086E-70FF-F27128FF75A1}"/>
              </a:ext>
            </a:extLst>
          </p:cNvPr>
          <p:cNvSpPr txBox="1"/>
          <p:nvPr/>
        </p:nvSpPr>
        <p:spPr>
          <a:xfrm>
            <a:off x="-3335330" y="3003634"/>
            <a:ext cx="1212433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Incendio</a:t>
            </a:r>
            <a:r>
              <a:rPr lang="it-IT" sz="300" dirty="0"/>
              <a:t> </a:t>
            </a: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DF536C79-BDDD-A114-B50B-5DBD3FE0E9B4}"/>
              </a:ext>
            </a:extLst>
          </p:cNvPr>
          <p:cNvSpPr txBox="1"/>
          <p:nvPr/>
        </p:nvSpPr>
        <p:spPr>
          <a:xfrm>
            <a:off x="-3382062" y="3170862"/>
            <a:ext cx="57109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Rischi informatici</a:t>
            </a: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17B6DFDE-E2DB-74EA-41CD-27390FB0D943}"/>
              </a:ext>
            </a:extLst>
          </p:cNvPr>
          <p:cNvSpPr txBox="1"/>
          <p:nvPr/>
        </p:nvSpPr>
        <p:spPr>
          <a:xfrm>
            <a:off x="-3368306" y="3381623"/>
            <a:ext cx="447497" cy="13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Danni ai terzi</a:t>
            </a: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A3C63176-C604-CEDE-B641-BBFBB3313976}"/>
              </a:ext>
            </a:extLst>
          </p:cNvPr>
          <p:cNvSpPr txBox="1"/>
          <p:nvPr/>
        </p:nvSpPr>
        <p:spPr>
          <a:xfrm>
            <a:off x="-3379320" y="3534389"/>
            <a:ext cx="532452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Furto di merci  </a:t>
            </a:r>
          </a:p>
        </p:txBody>
      </p:sp>
      <p:sp>
        <p:nvSpPr>
          <p:cNvPr id="103" name="CasellaDiTesto 102">
            <a:extLst>
              <a:ext uri="{FF2B5EF4-FFF2-40B4-BE49-F238E27FC236}">
                <a16:creationId xmlns:a16="http://schemas.microsoft.com/office/drawing/2014/main" id="{049B54A3-79F6-8823-AD7B-69FC21E83332}"/>
              </a:ext>
            </a:extLst>
          </p:cNvPr>
          <p:cNvSpPr txBox="1"/>
          <p:nvPr/>
        </p:nvSpPr>
        <p:spPr>
          <a:xfrm>
            <a:off x="-2913831" y="2989036"/>
            <a:ext cx="571093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Sistema anti-incendio</a:t>
            </a:r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C40DC698-DE29-E0B4-5302-AF3EF157AE60}"/>
              </a:ext>
            </a:extLst>
          </p:cNvPr>
          <p:cNvSpPr txBox="1"/>
          <p:nvPr/>
        </p:nvSpPr>
        <p:spPr>
          <a:xfrm>
            <a:off x="-2821112" y="3197401"/>
            <a:ext cx="436444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Antivirus </a:t>
            </a:r>
          </a:p>
        </p:txBody>
      </p: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4E4E84ED-F443-C04B-B98B-1D0938554C4D}"/>
              </a:ext>
            </a:extLst>
          </p:cNvPr>
          <p:cNvSpPr txBox="1"/>
          <p:nvPr/>
        </p:nvSpPr>
        <p:spPr>
          <a:xfrm>
            <a:off x="-2991710" y="3539302"/>
            <a:ext cx="674020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Sistema di video-sorveglianza </a:t>
            </a:r>
          </a:p>
        </p:txBody>
      </p: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8AD10351-6E4E-54E9-7580-9D7A53204F81}"/>
              </a:ext>
            </a:extLst>
          </p:cNvPr>
          <p:cNvSpPr txBox="1"/>
          <p:nvPr/>
        </p:nvSpPr>
        <p:spPr>
          <a:xfrm>
            <a:off x="-2354948" y="2989035"/>
            <a:ext cx="557481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Incendio e calamità</a:t>
            </a:r>
          </a:p>
        </p:txBody>
      </p: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6063CB28-0C22-F8DC-E8C5-91F27312E9C4}"/>
              </a:ext>
            </a:extLst>
          </p:cNvPr>
          <p:cNvSpPr txBox="1"/>
          <p:nvPr/>
        </p:nvSpPr>
        <p:spPr>
          <a:xfrm>
            <a:off x="-2283366" y="3167960"/>
            <a:ext cx="553411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Cyber risk </a:t>
            </a:r>
          </a:p>
        </p:txBody>
      </p:sp>
      <p:sp>
        <p:nvSpPr>
          <p:cNvPr id="108" name="CasellaDiTesto 107">
            <a:extLst>
              <a:ext uri="{FF2B5EF4-FFF2-40B4-BE49-F238E27FC236}">
                <a16:creationId xmlns:a16="http://schemas.microsoft.com/office/drawing/2014/main" id="{4536FAC7-CC03-694A-EA7A-198C172FFE0E}"/>
              </a:ext>
            </a:extLst>
          </p:cNvPr>
          <p:cNvSpPr txBox="1"/>
          <p:nvPr/>
        </p:nvSpPr>
        <p:spPr>
          <a:xfrm>
            <a:off x="-2257160" y="3370019"/>
            <a:ext cx="467817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RC verso terzi </a:t>
            </a:r>
          </a:p>
        </p:txBody>
      </p:sp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CEEF4914-2006-B3B4-6653-E8EE43D5068F}"/>
              </a:ext>
            </a:extLst>
          </p:cNvPr>
          <p:cNvSpPr txBox="1"/>
          <p:nvPr/>
        </p:nvSpPr>
        <p:spPr>
          <a:xfrm>
            <a:off x="-2201606" y="3523008"/>
            <a:ext cx="356710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dirty="0"/>
              <a:t>furto </a:t>
            </a:r>
          </a:p>
        </p:txBody>
      </p: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1132BE8D-A238-2658-42A5-B30078FBBB6B}"/>
              </a:ext>
            </a:extLst>
          </p:cNvPr>
          <p:cNvCxnSpPr>
            <a:cxnSpLocks/>
          </p:cNvCxnSpPr>
          <p:nvPr/>
        </p:nvCxnSpPr>
        <p:spPr>
          <a:xfrm rot="16200000">
            <a:off x="-2444162" y="2949647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Connettore diritto 110">
            <a:extLst>
              <a:ext uri="{FF2B5EF4-FFF2-40B4-BE49-F238E27FC236}">
                <a16:creationId xmlns:a16="http://schemas.microsoft.com/office/drawing/2014/main" id="{7249E52D-D44C-271F-8649-4A289626341F}"/>
              </a:ext>
            </a:extLst>
          </p:cNvPr>
          <p:cNvCxnSpPr>
            <a:cxnSpLocks/>
          </p:cNvCxnSpPr>
          <p:nvPr/>
        </p:nvCxnSpPr>
        <p:spPr>
          <a:xfrm rot="16200000">
            <a:off x="-2444162" y="2800418"/>
            <a:ext cx="0" cy="1800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CasellaDiTesto 111">
            <a:extLst>
              <a:ext uri="{FF2B5EF4-FFF2-40B4-BE49-F238E27FC236}">
                <a16:creationId xmlns:a16="http://schemas.microsoft.com/office/drawing/2014/main" id="{6F25A6D9-322B-9BF2-14FC-900904134812}"/>
              </a:ext>
            </a:extLst>
          </p:cNvPr>
          <p:cNvSpPr txBox="1"/>
          <p:nvPr/>
        </p:nvSpPr>
        <p:spPr>
          <a:xfrm>
            <a:off x="-3335330" y="3687013"/>
            <a:ext cx="414521" cy="13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Black out</a:t>
            </a:r>
          </a:p>
        </p:txBody>
      </p:sp>
      <p:sp>
        <p:nvSpPr>
          <p:cNvPr id="113" name="CasellaDiTesto 112">
            <a:extLst>
              <a:ext uri="{FF2B5EF4-FFF2-40B4-BE49-F238E27FC236}">
                <a16:creationId xmlns:a16="http://schemas.microsoft.com/office/drawing/2014/main" id="{7D6C0701-1F96-AE1A-1CC4-C5D1F32574FD}"/>
              </a:ext>
            </a:extLst>
          </p:cNvPr>
          <p:cNvSpPr txBox="1"/>
          <p:nvPr/>
        </p:nvSpPr>
        <p:spPr>
          <a:xfrm>
            <a:off x="-2289648" y="3682612"/>
            <a:ext cx="536461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Fenomeno elettrico</a:t>
            </a:r>
          </a:p>
        </p:txBody>
      </p:sp>
      <p:sp>
        <p:nvSpPr>
          <p:cNvPr id="114" name="CasellaDiTesto 113">
            <a:extLst>
              <a:ext uri="{FF2B5EF4-FFF2-40B4-BE49-F238E27FC236}">
                <a16:creationId xmlns:a16="http://schemas.microsoft.com/office/drawing/2014/main" id="{6282B1AD-AA62-A821-BEF3-26834AD8257C}"/>
              </a:ext>
            </a:extLst>
          </p:cNvPr>
          <p:cNvSpPr txBox="1"/>
          <p:nvPr/>
        </p:nvSpPr>
        <p:spPr>
          <a:xfrm>
            <a:off x="-2950113" y="3687563"/>
            <a:ext cx="67270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Generatore di emergenza</a:t>
            </a:r>
          </a:p>
        </p:txBody>
      </p:sp>
    </p:spTree>
    <p:extLst>
      <p:ext uri="{BB962C8B-B14F-4D97-AF65-F5344CB8AC3E}">
        <p14:creationId xmlns:p14="http://schemas.microsoft.com/office/powerpoint/2010/main" val="1686533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8E06E12-CEE7-C89D-1CDE-E89CE539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57A7EE7-79EA-3295-6F41-EB2ACEDC49C7}"/>
              </a:ext>
            </a:extLst>
          </p:cNvPr>
          <p:cNvCxnSpPr>
            <a:cxnSpLocks/>
          </p:cNvCxnSpPr>
          <p:nvPr/>
        </p:nvCxnSpPr>
        <p:spPr>
          <a:xfrm flipV="1">
            <a:off x="-16075742" y="3409950"/>
            <a:ext cx="44366897" cy="13944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nettore 3">
            <a:extLst>
              <a:ext uri="{FF2B5EF4-FFF2-40B4-BE49-F238E27FC236}">
                <a16:creationId xmlns:a16="http://schemas.microsoft.com/office/drawing/2014/main" id="{9CAF1C38-21F4-8985-E23A-D6EEB11A1DD5}"/>
              </a:ext>
            </a:extLst>
          </p:cNvPr>
          <p:cNvSpPr/>
          <p:nvPr/>
        </p:nvSpPr>
        <p:spPr>
          <a:xfrm>
            <a:off x="-4817470" y="-6499483"/>
            <a:ext cx="21850350" cy="20097750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31B95A7-4406-4128-7ECF-C9F8B5596A07}"/>
              </a:ext>
            </a:extLst>
          </p:cNvPr>
          <p:cNvSpPr txBox="1"/>
          <p:nvPr/>
        </p:nvSpPr>
        <p:spPr>
          <a:xfrm>
            <a:off x="2445596" y="1240125"/>
            <a:ext cx="21589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/>
              <a:t>EVENTO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61A2201-2100-A6FD-7859-E757E69A50A3}"/>
              </a:ext>
            </a:extLst>
          </p:cNvPr>
          <p:cNvSpPr txBox="1"/>
          <p:nvPr/>
        </p:nvSpPr>
        <p:spPr>
          <a:xfrm>
            <a:off x="2445596" y="2586276"/>
            <a:ext cx="732421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it-IT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Malfunzionamento  del generatore di emergenza che durante un sovraccarico  ha causato un surriscaldamento dei principali apparati del negozio con conseguente  bruciatura  di diversi computer nella sala </a:t>
            </a:r>
            <a:r>
              <a:rPr lang="it-IT" sz="2800" dirty="0">
                <a:solidFill>
                  <a:srgbClr val="000000"/>
                </a:solidFill>
                <a:latin typeface="Arial" panose="020B0604020202020204" pitchFamily="34" charset="0"/>
              </a:rPr>
              <a:t>LAN</a:t>
            </a:r>
            <a:r>
              <a:rPr lang="it-IT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, pronti da vendere e in assistenza.</a:t>
            </a:r>
            <a:endParaRPr lang="it-IT" sz="28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1929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57A7EE7-79EA-3295-6F41-EB2ACEDC49C7}"/>
              </a:ext>
            </a:extLst>
          </p:cNvPr>
          <p:cNvCxnSpPr>
            <a:cxnSpLocks/>
          </p:cNvCxnSpPr>
          <p:nvPr/>
        </p:nvCxnSpPr>
        <p:spPr>
          <a:xfrm flipV="1">
            <a:off x="-16075742" y="3409950"/>
            <a:ext cx="44366897" cy="13944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nettore 3">
            <a:extLst>
              <a:ext uri="{FF2B5EF4-FFF2-40B4-BE49-F238E27FC236}">
                <a16:creationId xmlns:a16="http://schemas.microsoft.com/office/drawing/2014/main" id="{9CAF1C38-21F4-8985-E23A-D6EEB11A1DD5}"/>
              </a:ext>
            </a:extLst>
          </p:cNvPr>
          <p:cNvSpPr/>
          <p:nvPr/>
        </p:nvSpPr>
        <p:spPr>
          <a:xfrm>
            <a:off x="-4817469" y="-6499483"/>
            <a:ext cx="21850350" cy="20097750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1FF6212-83AC-8DED-EA27-23AA200C4BAD}"/>
              </a:ext>
            </a:extLst>
          </p:cNvPr>
          <p:cNvSpPr txBox="1"/>
          <p:nvPr/>
        </p:nvSpPr>
        <p:spPr>
          <a:xfrm>
            <a:off x="907056" y="506538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DANNI CAUSATI DALL’EVENTO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6E05FB2-599E-2E91-2FEA-11BA2FFB5DF3}"/>
              </a:ext>
            </a:extLst>
          </p:cNvPr>
          <p:cNvSpPr txBox="1"/>
          <p:nvPr/>
        </p:nvSpPr>
        <p:spPr>
          <a:xfrm>
            <a:off x="907056" y="2352526"/>
            <a:ext cx="3162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Danni diretti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1D9E37E-57A2-D030-A917-9F70E8D5213E}"/>
              </a:ext>
            </a:extLst>
          </p:cNvPr>
          <p:cNvSpPr txBox="1"/>
          <p:nvPr/>
        </p:nvSpPr>
        <p:spPr>
          <a:xfrm>
            <a:off x="5843587" y="2352526"/>
            <a:ext cx="3662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Danni indiretti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23075A-F23F-B23F-772E-BE64A3B461D4}"/>
              </a:ext>
            </a:extLst>
          </p:cNvPr>
          <p:cNvSpPr txBox="1"/>
          <p:nvPr/>
        </p:nvSpPr>
        <p:spPr>
          <a:xfrm>
            <a:off x="907056" y="3144371"/>
            <a:ext cx="43888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Danni economici per  la perdita  dell’attrezzatura da ricomprare, risistemare tutto il piano  superiore e  ha  </a:t>
            </a: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rovinato il magazzino dove vengono tenuti i pc in assistenza.</a:t>
            </a:r>
            <a:br>
              <a:rPr lang="it-IT" b="0" dirty="0">
                <a:effectLst/>
              </a:rPr>
            </a:br>
            <a:endParaRPr lang="it-IT" dirty="0"/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9CED26C-22A2-3C04-3E15-96D23C387D54}"/>
              </a:ext>
            </a:extLst>
          </p:cNvPr>
          <p:cNvSpPr txBox="1"/>
          <p:nvPr/>
        </p:nvSpPr>
        <p:spPr>
          <a:xfrm>
            <a:off x="5843587" y="3283773"/>
            <a:ext cx="472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2400" b="0" dirty="0">
                <a:effectLst/>
              </a:rPr>
              <a:t>Malcontento dei clienti che non </a:t>
            </a:r>
            <a:r>
              <a:rPr lang="it-IT" sz="2400" dirty="0"/>
              <a:t>potranno usufruire del nostro servizio rivolgendosi ai concorrenti.</a:t>
            </a:r>
            <a:r>
              <a:rPr lang="it-IT" sz="2400" b="0" dirty="0">
                <a:effectLst/>
              </a:rPr>
              <a:t> </a:t>
            </a:r>
            <a:endParaRPr lang="it-IT" sz="2400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2400" b="0" dirty="0">
                <a:effectLst/>
              </a:rPr>
              <a:t>Lamento dei proprietari  dei </a:t>
            </a:r>
            <a:r>
              <a:rPr lang="it-IT" sz="2400" dirty="0"/>
              <a:t>pc in assistenza per  l’aumento dell’attesa.</a:t>
            </a:r>
            <a:endParaRPr lang="it-IT" sz="2400" b="0" dirty="0">
              <a:effectLst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6393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64CEB87-5D00-1BCF-8455-2BE365840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57A7EE7-79EA-3295-6F41-EB2ACEDC49C7}"/>
              </a:ext>
            </a:extLst>
          </p:cNvPr>
          <p:cNvCxnSpPr>
            <a:cxnSpLocks/>
          </p:cNvCxnSpPr>
          <p:nvPr/>
        </p:nvCxnSpPr>
        <p:spPr>
          <a:xfrm flipV="1">
            <a:off x="-16075742" y="3409950"/>
            <a:ext cx="44366897" cy="13944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nettore 3">
            <a:extLst>
              <a:ext uri="{FF2B5EF4-FFF2-40B4-BE49-F238E27FC236}">
                <a16:creationId xmlns:a16="http://schemas.microsoft.com/office/drawing/2014/main" id="{9CAF1C38-21F4-8985-E23A-D6EEB11A1DD5}"/>
              </a:ext>
            </a:extLst>
          </p:cNvPr>
          <p:cNvSpPr/>
          <p:nvPr/>
        </p:nvSpPr>
        <p:spPr>
          <a:xfrm>
            <a:off x="-4442323" y="-6468706"/>
            <a:ext cx="21850350" cy="20097750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1FF6212-83AC-8DED-EA27-23AA200C4BAD}"/>
              </a:ext>
            </a:extLst>
          </p:cNvPr>
          <p:cNvSpPr txBox="1"/>
          <p:nvPr/>
        </p:nvSpPr>
        <p:spPr>
          <a:xfrm>
            <a:off x="2681167" y="3056949"/>
            <a:ext cx="648602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Azioni riparatorie adottate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B5CAFD-3492-B5D6-31FE-70C1CF93F04C}"/>
              </a:ext>
            </a:extLst>
          </p:cNvPr>
          <p:cNvSpPr txBox="1"/>
          <p:nvPr/>
        </p:nvSpPr>
        <p:spPr>
          <a:xfrm>
            <a:off x="1874567" y="850801"/>
            <a:ext cx="92165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400" b="1" dirty="0"/>
              <a:t>Protezione assicurativa adottata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273B06-3710-08C6-621C-8F77578105EC}"/>
              </a:ext>
            </a:extLst>
          </p:cNvPr>
          <p:cNvSpPr txBox="1"/>
          <p:nvPr/>
        </p:nvSpPr>
        <p:spPr>
          <a:xfrm>
            <a:off x="4029615" y="1969264"/>
            <a:ext cx="37891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Incendio e calamità</a:t>
            </a:r>
          </a:p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1F20E0-87D7-979D-6D4A-FE9486743185}"/>
              </a:ext>
            </a:extLst>
          </p:cNvPr>
          <p:cNvSpPr txBox="1"/>
          <p:nvPr/>
        </p:nvSpPr>
        <p:spPr>
          <a:xfrm>
            <a:off x="3698916" y="4329300"/>
            <a:ext cx="44505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Per tutti i clienti che avevano il  pc in assistenza viene data una </a:t>
            </a:r>
            <a:r>
              <a:rPr lang="it-IT" sz="2400" dirty="0" err="1"/>
              <a:t>gift</a:t>
            </a:r>
            <a:r>
              <a:rPr lang="it-IT" sz="2400" dirty="0"/>
              <a:t> card da  100€ da  usare  in negozio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3485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1313B6E-8A03-355A-217B-DB46B996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3E24881B-29F4-A6D3-1ADD-03E857CEE2BB}"/>
              </a:ext>
            </a:extLst>
          </p:cNvPr>
          <p:cNvCxnSpPr>
            <a:cxnSpLocks/>
          </p:cNvCxnSpPr>
          <p:nvPr/>
        </p:nvCxnSpPr>
        <p:spPr>
          <a:xfrm>
            <a:off x="-6459794" y="3428999"/>
            <a:ext cx="23833394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nettore 3">
            <a:extLst>
              <a:ext uri="{FF2B5EF4-FFF2-40B4-BE49-F238E27FC236}">
                <a16:creationId xmlns:a16="http://schemas.microsoft.com/office/drawing/2014/main" id="{2C98FDE3-480F-E911-DBC9-377891B12F74}"/>
              </a:ext>
            </a:extLst>
          </p:cNvPr>
          <p:cNvSpPr/>
          <p:nvPr/>
        </p:nvSpPr>
        <p:spPr>
          <a:xfrm>
            <a:off x="5048250" y="2420742"/>
            <a:ext cx="2095500" cy="2004219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Connettore 26">
            <a:extLst>
              <a:ext uri="{FF2B5EF4-FFF2-40B4-BE49-F238E27FC236}">
                <a16:creationId xmlns:a16="http://schemas.microsoft.com/office/drawing/2014/main" id="{5D197B0E-9552-317A-B364-2D97FC70789D}"/>
              </a:ext>
            </a:extLst>
          </p:cNvPr>
          <p:cNvSpPr/>
          <p:nvPr/>
        </p:nvSpPr>
        <p:spPr>
          <a:xfrm>
            <a:off x="12481437" y="2426889"/>
            <a:ext cx="2095500" cy="2004219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" name="Picture 8" descr="Free Twitter Logo SVG, PNG Icon, Symbol. Download Image.">
            <a:extLst>
              <a:ext uri="{FF2B5EF4-FFF2-40B4-BE49-F238E27FC236}">
                <a16:creationId xmlns:a16="http://schemas.microsoft.com/office/drawing/2014/main" id="{FB7130AE-058C-92BD-F2A1-20A56EA8B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27017" y="2560573"/>
            <a:ext cx="577849" cy="57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Tik Tok Logo PNG, Tiktok Images Download - Free Transparent PNG Logos">
            <a:extLst>
              <a:ext uri="{FF2B5EF4-FFF2-40B4-BE49-F238E27FC236}">
                <a16:creationId xmlns:a16="http://schemas.microsoft.com/office/drawing/2014/main" id="{023CF8E3-76A8-2BAE-53DC-EBE25CB45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26200" y="2935974"/>
            <a:ext cx="577849" cy="57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BE46016F-5D20-A17D-93B8-41834A865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90090" y="3673688"/>
            <a:ext cx="540792" cy="5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16511D25-22E5-3795-5D95-B774CDC60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02437" y="3707524"/>
            <a:ext cx="454351" cy="4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E7970D38-644A-C465-3052-D2FCD3326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2725" y="3117756"/>
            <a:ext cx="592923" cy="5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File PNG del telefono | PNG Mart">
            <a:extLst>
              <a:ext uri="{FF2B5EF4-FFF2-40B4-BE49-F238E27FC236}">
                <a16:creationId xmlns:a16="http://schemas.microsoft.com/office/drawing/2014/main" id="{CFAA0A22-E8DC-269D-FF61-807204F77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988" y="2959058"/>
            <a:ext cx="554765" cy="55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9053C35-067C-3574-E743-00CCBB1A396A}"/>
              </a:ext>
            </a:extLst>
          </p:cNvPr>
          <p:cNvSpPr txBox="1"/>
          <p:nvPr/>
        </p:nvSpPr>
        <p:spPr>
          <a:xfrm>
            <a:off x="5783996" y="3459750"/>
            <a:ext cx="6240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Azioni riparatorie adottate</a:t>
            </a:r>
          </a:p>
          <a:p>
            <a:endParaRPr lang="it-IT" sz="3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29F60C6-7183-FD07-782D-2F32E74C73E2}"/>
              </a:ext>
            </a:extLst>
          </p:cNvPr>
          <p:cNvSpPr txBox="1"/>
          <p:nvPr/>
        </p:nvSpPr>
        <p:spPr>
          <a:xfrm>
            <a:off x="5697299" y="3033568"/>
            <a:ext cx="883147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b="1" dirty="0"/>
              <a:t>Protezione assicurativa adottata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445F5E-4621-6740-04D9-C8DC89AF87E8}"/>
              </a:ext>
            </a:extLst>
          </p:cNvPr>
          <p:cNvSpPr txBox="1"/>
          <p:nvPr/>
        </p:nvSpPr>
        <p:spPr>
          <a:xfrm>
            <a:off x="5849578" y="3222971"/>
            <a:ext cx="5382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Incendio e calamita</a:t>
            </a:r>
          </a:p>
          <a:p>
            <a:endParaRPr lang="it-IT" sz="3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B823258-D987-F0CB-2DEE-3006731841D4}"/>
              </a:ext>
            </a:extLst>
          </p:cNvPr>
          <p:cNvSpPr txBox="1"/>
          <p:nvPr/>
        </p:nvSpPr>
        <p:spPr>
          <a:xfrm>
            <a:off x="5590031" y="3666552"/>
            <a:ext cx="1011938" cy="232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Per tutti i clienti che avevano il  pc in assistenza viene data una </a:t>
            </a:r>
            <a:r>
              <a:rPr lang="it-IT" sz="300" dirty="0" err="1"/>
              <a:t>gift</a:t>
            </a:r>
            <a:r>
              <a:rPr lang="it-IT" sz="300" dirty="0"/>
              <a:t> card da  100€ da  usare  in negozio</a:t>
            </a:r>
          </a:p>
          <a:p>
            <a:endParaRPr lang="it-IT" sz="300" dirty="0"/>
          </a:p>
        </p:txBody>
      </p:sp>
    </p:spTree>
    <p:extLst>
      <p:ext uri="{BB962C8B-B14F-4D97-AF65-F5344CB8AC3E}">
        <p14:creationId xmlns:p14="http://schemas.microsoft.com/office/powerpoint/2010/main" val="3107950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F4E1C71-A026-B2FB-73F5-8198BD01B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nettore 3">
            <a:extLst>
              <a:ext uri="{FF2B5EF4-FFF2-40B4-BE49-F238E27FC236}">
                <a16:creationId xmlns:a16="http://schemas.microsoft.com/office/drawing/2014/main" id="{2C98FDE3-480F-E911-DBC9-377891B12F74}"/>
              </a:ext>
            </a:extLst>
          </p:cNvPr>
          <p:cNvSpPr/>
          <p:nvPr/>
        </p:nvSpPr>
        <p:spPr>
          <a:xfrm>
            <a:off x="5048248" y="2390432"/>
            <a:ext cx="2095500" cy="2004219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63385D-C85D-A3A1-27D9-273159875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4921" y="3090124"/>
            <a:ext cx="1962153" cy="302418"/>
          </a:xfrm>
        </p:spPr>
        <p:txBody>
          <a:bodyPr>
            <a:normAutofit fontScale="90000"/>
          </a:bodyPr>
          <a:lstStyle/>
          <a:p>
            <a:r>
              <a:rPr lang="it-IT" sz="1600" b="1" dirty="0"/>
              <a:t>SBANCA INFORMATICA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E430D2F-9BE7-8A90-049F-DA0E6BB30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2131" y="3435147"/>
            <a:ext cx="897732" cy="227012"/>
          </a:xfrm>
        </p:spPr>
        <p:txBody>
          <a:bodyPr>
            <a:normAutofit fontScale="70000" lnSpcReduction="20000"/>
          </a:bodyPr>
          <a:lstStyle/>
          <a:p>
            <a:r>
              <a:rPr lang="it-IT" sz="1200" dirty="0"/>
              <a:t>Viene e divertiti</a:t>
            </a:r>
          </a:p>
          <a:p>
            <a:endParaRPr lang="it-IT" sz="1200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3E24881B-29F4-A6D3-1ADD-03E857CEE2BB}"/>
              </a:ext>
            </a:extLst>
          </p:cNvPr>
          <p:cNvCxnSpPr/>
          <p:nvPr/>
        </p:nvCxnSpPr>
        <p:spPr>
          <a:xfrm>
            <a:off x="7143748" y="3422852"/>
            <a:ext cx="126111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nettore 5">
            <a:extLst>
              <a:ext uri="{FF2B5EF4-FFF2-40B4-BE49-F238E27FC236}">
                <a16:creationId xmlns:a16="http://schemas.microsoft.com/office/drawing/2014/main" id="{1977DCDB-AF2A-DD62-1046-ECEE6806436E}"/>
              </a:ext>
            </a:extLst>
          </p:cNvPr>
          <p:cNvSpPr/>
          <p:nvPr/>
        </p:nvSpPr>
        <p:spPr>
          <a:xfrm>
            <a:off x="12401548" y="2433038"/>
            <a:ext cx="2095500" cy="2004219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68FDDE4-BA9E-DF32-15FA-D87F564F103F}"/>
              </a:ext>
            </a:extLst>
          </p:cNvPr>
          <p:cNvSpPr txBox="1"/>
          <p:nvPr/>
        </p:nvSpPr>
        <p:spPr>
          <a:xfrm>
            <a:off x="12873035" y="2671549"/>
            <a:ext cx="13858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Il negozio si trova a Torino.</a:t>
            </a:r>
          </a:p>
          <a:p>
            <a:r>
              <a:rPr lang="it-IT" sz="300" dirty="0"/>
              <a:t> Il locale è composto da  due piani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" dirty="0"/>
              <a:t>Il piano terra adibito alle vendita e assistenza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" dirty="0"/>
              <a:t>Il piano superiore adibito alla sala LAN con più di dieci pc</a:t>
            </a:r>
          </a:p>
          <a:p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81CB104-2731-5844-6794-BBD0EE70383F}"/>
              </a:ext>
            </a:extLst>
          </p:cNvPr>
          <p:cNvSpPr txBox="1"/>
          <p:nvPr/>
        </p:nvSpPr>
        <p:spPr>
          <a:xfrm>
            <a:off x="13161449" y="3002393"/>
            <a:ext cx="4956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Siamo 3 giovani dipendenti che lavorano 6 giorni su 7 per offrire sempre il massimo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79C0A6B-4505-E1E3-7B33-2DE9F8469C38}"/>
              </a:ext>
            </a:extLst>
          </p:cNvPr>
          <p:cNvSpPr txBox="1"/>
          <p:nvPr/>
        </p:nvSpPr>
        <p:spPr>
          <a:xfrm>
            <a:off x="12873035" y="3325558"/>
            <a:ext cx="1088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Attività: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" dirty="0"/>
              <a:t>Vendita di video giochi, console e 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" dirty="0"/>
              <a:t>Prova dei pc nella sala 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" dirty="0"/>
              <a:t>Assistenza/riparazione ai pc</a:t>
            </a:r>
          </a:p>
        </p:txBody>
      </p:sp>
      <p:pic>
        <p:nvPicPr>
          <p:cNvPr id="23" name="Immagine 22" descr="Immagine che contiene testo, interni, soffitto, palcoscenico&#10;&#10;Descrizione generata automaticamente">
            <a:extLst>
              <a:ext uri="{FF2B5EF4-FFF2-40B4-BE49-F238E27FC236}">
                <a16:creationId xmlns:a16="http://schemas.microsoft.com/office/drawing/2014/main" id="{57E6D348-71C8-E8F9-397F-EB7956D25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449" y="3610362"/>
            <a:ext cx="575697" cy="6528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6D96357-A4AB-908D-03CD-693D79E33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308" y="3374443"/>
            <a:ext cx="496560" cy="2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68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F29ECE2-ED4F-EECB-D228-C63FEB903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3E24881B-29F4-A6D3-1ADD-03E857CEE2BB}"/>
              </a:ext>
            </a:extLst>
          </p:cNvPr>
          <p:cNvCxnSpPr>
            <a:cxnSpLocks/>
          </p:cNvCxnSpPr>
          <p:nvPr/>
        </p:nvCxnSpPr>
        <p:spPr>
          <a:xfrm>
            <a:off x="-6459794" y="3428999"/>
            <a:ext cx="23833394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nettore 5">
            <a:extLst>
              <a:ext uri="{FF2B5EF4-FFF2-40B4-BE49-F238E27FC236}">
                <a16:creationId xmlns:a16="http://schemas.microsoft.com/office/drawing/2014/main" id="{FED2E356-0576-012A-95B3-EFBD88B3650E}"/>
              </a:ext>
            </a:extLst>
          </p:cNvPr>
          <p:cNvSpPr/>
          <p:nvPr/>
        </p:nvSpPr>
        <p:spPr>
          <a:xfrm>
            <a:off x="5048250" y="2405546"/>
            <a:ext cx="2095500" cy="2004219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8" descr="Free Twitter Logo SVG, PNG Icon, Symbol. Download Image.">
            <a:extLst>
              <a:ext uri="{FF2B5EF4-FFF2-40B4-BE49-F238E27FC236}">
                <a16:creationId xmlns:a16="http://schemas.microsoft.com/office/drawing/2014/main" id="{CA3101B5-9D37-C9F9-B0EB-1263EC951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3830" y="2539230"/>
            <a:ext cx="577849" cy="57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Tik Tok Logo PNG, Tiktok Images Download - Free Transparent PNG Logos">
            <a:extLst>
              <a:ext uri="{FF2B5EF4-FFF2-40B4-BE49-F238E27FC236}">
                <a16:creationId xmlns:a16="http://schemas.microsoft.com/office/drawing/2014/main" id="{569419D8-FED6-215A-0BD3-EF633A47A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3013" y="2914631"/>
            <a:ext cx="577849" cy="57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B4232303-62BE-4C1A-5C63-B9A6284F5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6903" y="3652345"/>
            <a:ext cx="540792" cy="5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FF5DACE-C373-E750-3C50-93B9A3BD2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9250" y="3686181"/>
            <a:ext cx="454351" cy="4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037EC24-933A-E318-545F-AEED9A528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38" y="3096413"/>
            <a:ext cx="592923" cy="5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ile PNG del telefono | PNG Mart">
            <a:extLst>
              <a:ext uri="{FF2B5EF4-FFF2-40B4-BE49-F238E27FC236}">
                <a16:creationId xmlns:a16="http://schemas.microsoft.com/office/drawing/2014/main" id="{B8CF37DA-BE8B-4FD2-AC2F-10EFBCED0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801" y="2937715"/>
            <a:ext cx="554765" cy="55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nettore 17">
            <a:extLst>
              <a:ext uri="{FF2B5EF4-FFF2-40B4-BE49-F238E27FC236}">
                <a16:creationId xmlns:a16="http://schemas.microsoft.com/office/drawing/2014/main" id="{18F8C437-AD3B-AB87-AE30-47A8BE429BC1}"/>
              </a:ext>
            </a:extLst>
          </p:cNvPr>
          <p:cNvSpPr/>
          <p:nvPr/>
        </p:nvSpPr>
        <p:spPr>
          <a:xfrm>
            <a:off x="-3347576" y="2405546"/>
            <a:ext cx="2095500" cy="2004219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784CE70-C8CF-726D-5351-2E59F74FCB89}"/>
              </a:ext>
            </a:extLst>
          </p:cNvPr>
          <p:cNvSpPr txBox="1"/>
          <p:nvPr/>
        </p:nvSpPr>
        <p:spPr>
          <a:xfrm>
            <a:off x="-2611830" y="3444554"/>
            <a:ext cx="6240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b="1" dirty="0"/>
              <a:t>Azioni riparatorie adottate</a:t>
            </a:r>
          </a:p>
          <a:p>
            <a:endParaRPr lang="it-IT" sz="3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B00240D-A629-FAF2-7D02-1FA86593968B}"/>
              </a:ext>
            </a:extLst>
          </p:cNvPr>
          <p:cNvSpPr txBox="1"/>
          <p:nvPr/>
        </p:nvSpPr>
        <p:spPr>
          <a:xfrm>
            <a:off x="-2698527" y="3018372"/>
            <a:ext cx="883147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" b="1" dirty="0"/>
              <a:t>Protezione assicurativa adottata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3C6C3B7-BB10-F853-8DE0-28F34A61DCBF}"/>
              </a:ext>
            </a:extLst>
          </p:cNvPr>
          <p:cNvSpPr txBox="1"/>
          <p:nvPr/>
        </p:nvSpPr>
        <p:spPr>
          <a:xfrm>
            <a:off x="-2546248" y="3207775"/>
            <a:ext cx="5382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Incendio e calamita</a:t>
            </a:r>
          </a:p>
          <a:p>
            <a:endParaRPr lang="it-IT" sz="300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AB5CFF2-55D8-7DA9-0EC1-75A2D603C5CA}"/>
              </a:ext>
            </a:extLst>
          </p:cNvPr>
          <p:cNvSpPr txBox="1"/>
          <p:nvPr/>
        </p:nvSpPr>
        <p:spPr>
          <a:xfrm>
            <a:off x="-2805795" y="3651356"/>
            <a:ext cx="1011938" cy="232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Per tutti i clienti che avevano il  pc in assistenza viene data una </a:t>
            </a:r>
            <a:r>
              <a:rPr lang="it-IT" sz="300" dirty="0" err="1"/>
              <a:t>gift</a:t>
            </a:r>
            <a:r>
              <a:rPr lang="it-IT" sz="300" dirty="0"/>
              <a:t> card da  100€ da  usare  in negozio</a:t>
            </a:r>
          </a:p>
          <a:p>
            <a:endParaRPr lang="it-IT" sz="300" dirty="0"/>
          </a:p>
        </p:txBody>
      </p:sp>
    </p:spTree>
    <p:extLst>
      <p:ext uri="{BB962C8B-B14F-4D97-AF65-F5344CB8AC3E}">
        <p14:creationId xmlns:p14="http://schemas.microsoft.com/office/powerpoint/2010/main" val="326496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4CFC32D-6EC5-BB4D-FD83-08A0D0877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57A7EE7-79EA-3295-6F41-EB2ACEDC49C7}"/>
              </a:ext>
            </a:extLst>
          </p:cNvPr>
          <p:cNvCxnSpPr>
            <a:cxnSpLocks/>
          </p:cNvCxnSpPr>
          <p:nvPr/>
        </p:nvCxnSpPr>
        <p:spPr>
          <a:xfrm flipV="1">
            <a:off x="-16075742" y="3409950"/>
            <a:ext cx="44366897" cy="13944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nettore 3">
            <a:extLst>
              <a:ext uri="{FF2B5EF4-FFF2-40B4-BE49-F238E27FC236}">
                <a16:creationId xmlns:a16="http://schemas.microsoft.com/office/drawing/2014/main" id="{9CAF1C38-21F4-8985-E23A-D6EEB11A1DD5}"/>
              </a:ext>
            </a:extLst>
          </p:cNvPr>
          <p:cNvSpPr/>
          <p:nvPr/>
        </p:nvSpPr>
        <p:spPr>
          <a:xfrm>
            <a:off x="-4829175" y="-6569204"/>
            <a:ext cx="21850350" cy="20097750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Picture 8" descr="Free Twitter Logo SVG, PNG Icon, Symbol. Download Image.">
            <a:extLst>
              <a:ext uri="{FF2B5EF4-FFF2-40B4-BE49-F238E27FC236}">
                <a16:creationId xmlns:a16="http://schemas.microsoft.com/office/drawing/2014/main" id="{AC6DED17-65E8-8B3D-1FE2-8AFEB449A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069" y="3835093"/>
            <a:ext cx="1904830" cy="19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Tik Tok Logo PNG, Tiktok Images Download - Free Transparent PNG Logos">
            <a:extLst>
              <a:ext uri="{FF2B5EF4-FFF2-40B4-BE49-F238E27FC236}">
                <a16:creationId xmlns:a16="http://schemas.microsoft.com/office/drawing/2014/main" id="{BDC4A867-E514-8BB6-CE78-52378DDEB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9291" y="3807109"/>
            <a:ext cx="1904830" cy="19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826E3C-3EE6-B58F-38D3-E3EFA57A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0771" y="3753671"/>
            <a:ext cx="1904831" cy="190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74B8074-984A-F93F-5C80-AA020415D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2973" y="3667694"/>
            <a:ext cx="1922383" cy="192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FDB7B44-7BA1-AAAB-6D61-8407DC388075}"/>
              </a:ext>
            </a:extLst>
          </p:cNvPr>
          <p:cNvSpPr txBox="1"/>
          <p:nvPr/>
        </p:nvSpPr>
        <p:spPr>
          <a:xfrm>
            <a:off x="736236" y="5673235"/>
            <a:ext cx="21656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/>
              <a:t>@SbamcaInfo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BDCF170-E8E6-0AF4-8C7B-F26C93C1719F}"/>
              </a:ext>
            </a:extLst>
          </p:cNvPr>
          <p:cNvSpPr txBox="1"/>
          <p:nvPr/>
        </p:nvSpPr>
        <p:spPr>
          <a:xfrm>
            <a:off x="3332708" y="5703091"/>
            <a:ext cx="261799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500" dirty="0"/>
              <a:t>@SbamcaInfo.tok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E4ECB1B-0F0A-1B82-5352-1673373189D7}"/>
              </a:ext>
            </a:extLst>
          </p:cNvPr>
          <p:cNvSpPr txBox="1"/>
          <p:nvPr/>
        </p:nvSpPr>
        <p:spPr>
          <a:xfrm>
            <a:off x="6260771" y="5673235"/>
            <a:ext cx="228164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/>
              <a:t>@SbamcaInfo</a:t>
            </a:r>
          </a:p>
          <a:p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D8FE4C5-3B58-D8D3-8640-1869F595B116}"/>
              </a:ext>
            </a:extLst>
          </p:cNvPr>
          <p:cNvSpPr txBox="1"/>
          <p:nvPr/>
        </p:nvSpPr>
        <p:spPr>
          <a:xfrm>
            <a:off x="8542417" y="5707477"/>
            <a:ext cx="242349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/>
              <a:t>@SbamcaInfo_ig</a:t>
            </a:r>
          </a:p>
          <a:p>
            <a:endParaRPr lang="it-IT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E84A958-E3CB-7D18-EC9E-32899CAD640B}"/>
              </a:ext>
            </a:extLst>
          </p:cNvPr>
          <p:cNvSpPr txBox="1"/>
          <p:nvPr/>
        </p:nvSpPr>
        <p:spPr>
          <a:xfrm>
            <a:off x="3427720" y="270707"/>
            <a:ext cx="56661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0" b="1" dirty="0"/>
              <a:t>Come  contattarci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DE67A2A-77AE-0121-0DEC-31CE3E2B6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333" y="1191632"/>
            <a:ext cx="1682750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A64AD24-2611-3178-7565-9BD2BFC50CD6}"/>
              </a:ext>
            </a:extLst>
          </p:cNvPr>
          <p:cNvSpPr txBox="1"/>
          <p:nvPr/>
        </p:nvSpPr>
        <p:spPr>
          <a:xfrm>
            <a:off x="1203803" y="2767023"/>
            <a:ext cx="42578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/>
              <a:t>sbancainformatica@gmail.com</a:t>
            </a:r>
          </a:p>
        </p:txBody>
      </p:sp>
      <p:pic>
        <p:nvPicPr>
          <p:cNvPr id="5124" name="Picture 4" descr="File PNG del telefono | PNG Mart">
            <a:extLst>
              <a:ext uri="{FF2B5EF4-FFF2-40B4-BE49-F238E27FC236}">
                <a16:creationId xmlns:a16="http://schemas.microsoft.com/office/drawing/2014/main" id="{C25647EF-9000-8185-9D82-35540076F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312" y="1221903"/>
            <a:ext cx="1554112" cy="15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1B14D39-1B3E-30A6-CCAE-5E6762BAF6AB}"/>
              </a:ext>
            </a:extLst>
          </p:cNvPr>
          <p:cNvSpPr txBox="1"/>
          <p:nvPr/>
        </p:nvSpPr>
        <p:spPr>
          <a:xfrm>
            <a:off x="7116008" y="2790748"/>
            <a:ext cx="28528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/>
              <a:t>+39 111 222 4444</a:t>
            </a:r>
          </a:p>
        </p:txBody>
      </p:sp>
    </p:spTree>
    <p:extLst>
      <p:ext uri="{BB962C8B-B14F-4D97-AF65-F5344CB8AC3E}">
        <p14:creationId xmlns:p14="http://schemas.microsoft.com/office/powerpoint/2010/main" val="3537415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397F0C5A-4186-3754-3DD6-BA47C0FCB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3E24881B-29F4-A6D3-1ADD-03E857CEE2BB}"/>
              </a:ext>
            </a:extLst>
          </p:cNvPr>
          <p:cNvCxnSpPr>
            <a:cxnSpLocks/>
          </p:cNvCxnSpPr>
          <p:nvPr/>
        </p:nvCxnSpPr>
        <p:spPr>
          <a:xfrm>
            <a:off x="-419100" y="3422851"/>
            <a:ext cx="126111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nettore 3">
            <a:extLst>
              <a:ext uri="{FF2B5EF4-FFF2-40B4-BE49-F238E27FC236}">
                <a16:creationId xmlns:a16="http://schemas.microsoft.com/office/drawing/2014/main" id="{2C98FDE3-480F-E911-DBC9-377891B12F74}"/>
              </a:ext>
            </a:extLst>
          </p:cNvPr>
          <p:cNvSpPr/>
          <p:nvPr/>
        </p:nvSpPr>
        <p:spPr>
          <a:xfrm>
            <a:off x="-2514600" y="2433039"/>
            <a:ext cx="2095500" cy="2004219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63385D-C85D-A3A1-27D9-273159875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69358" y="3075189"/>
            <a:ext cx="2005013" cy="347662"/>
          </a:xfrm>
        </p:spPr>
        <p:txBody>
          <a:bodyPr>
            <a:normAutofit fontScale="90000"/>
          </a:bodyPr>
          <a:lstStyle/>
          <a:p>
            <a:r>
              <a:rPr lang="it-IT" sz="1600" b="1" dirty="0"/>
              <a:t>SBANCA INFORMATICA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E430D2F-9BE7-8A90-049F-DA0E6BB30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895477" y="3435148"/>
            <a:ext cx="857250" cy="227012"/>
          </a:xfrm>
        </p:spPr>
        <p:txBody>
          <a:bodyPr>
            <a:normAutofit fontScale="70000" lnSpcReduction="20000"/>
          </a:bodyPr>
          <a:lstStyle/>
          <a:p>
            <a:r>
              <a:rPr lang="it-IT" sz="1200" dirty="0"/>
              <a:t>Viene e divertiti</a:t>
            </a:r>
          </a:p>
          <a:p>
            <a:endParaRPr lang="it-IT" sz="1200" dirty="0"/>
          </a:p>
        </p:txBody>
      </p:sp>
      <p:sp>
        <p:nvSpPr>
          <p:cNvPr id="32" name="Connettore 31">
            <a:extLst>
              <a:ext uri="{FF2B5EF4-FFF2-40B4-BE49-F238E27FC236}">
                <a16:creationId xmlns:a16="http://schemas.microsoft.com/office/drawing/2014/main" id="{9E3B2311-2D2A-1672-A953-737017FDF4E5}"/>
              </a:ext>
            </a:extLst>
          </p:cNvPr>
          <p:cNvSpPr/>
          <p:nvPr/>
        </p:nvSpPr>
        <p:spPr>
          <a:xfrm>
            <a:off x="5149848" y="2433039"/>
            <a:ext cx="2095500" cy="2004219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FCDEE71-F296-285B-6CED-FA506E585D42}"/>
              </a:ext>
            </a:extLst>
          </p:cNvPr>
          <p:cNvSpPr txBox="1"/>
          <p:nvPr/>
        </p:nvSpPr>
        <p:spPr>
          <a:xfrm>
            <a:off x="5621335" y="2671550"/>
            <a:ext cx="13858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Il negozio si trova a Torino.</a:t>
            </a:r>
          </a:p>
          <a:p>
            <a:r>
              <a:rPr lang="it-IT" sz="300" dirty="0"/>
              <a:t> Il locale è composto da  due piani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" dirty="0"/>
              <a:t>Il piano terra adibito alle vendita e assistenza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" dirty="0"/>
              <a:t>Il piano superiore adibito alla sala LAN con più di dieci pc</a:t>
            </a:r>
          </a:p>
          <a:p>
            <a:endParaRPr lang="it-IT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642612AE-E3FF-612E-F347-0AEF27A75879}"/>
              </a:ext>
            </a:extLst>
          </p:cNvPr>
          <p:cNvSpPr txBox="1"/>
          <p:nvPr/>
        </p:nvSpPr>
        <p:spPr>
          <a:xfrm>
            <a:off x="5909749" y="3002394"/>
            <a:ext cx="4956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Siamo 3 giovani dipendenti che lavorano 6 giorni su 7 per offrire sempre il massimo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234067A-893D-C0C9-68A6-804474382FDA}"/>
              </a:ext>
            </a:extLst>
          </p:cNvPr>
          <p:cNvSpPr txBox="1"/>
          <p:nvPr/>
        </p:nvSpPr>
        <p:spPr>
          <a:xfrm>
            <a:off x="5621335" y="3325559"/>
            <a:ext cx="1088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Attività: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" dirty="0"/>
              <a:t>Vendita di video giochi, console e 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" dirty="0"/>
              <a:t>Prova dei pc nella sala 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" dirty="0"/>
              <a:t>Assistenza/riparazione ai pc</a:t>
            </a:r>
          </a:p>
        </p:txBody>
      </p:sp>
      <p:pic>
        <p:nvPicPr>
          <p:cNvPr id="36" name="Immagine 35" descr="Immagine che contiene testo, interni, soffitto, palcoscenico&#10;&#10;Descrizione generata automaticamente">
            <a:extLst>
              <a:ext uri="{FF2B5EF4-FFF2-40B4-BE49-F238E27FC236}">
                <a16:creationId xmlns:a16="http://schemas.microsoft.com/office/drawing/2014/main" id="{702F3CC2-8E06-F6D2-7337-C4B0D0980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49" y="3610363"/>
            <a:ext cx="575697" cy="6528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15B0E47-7F67-AAFF-741F-7BABD122B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79500" y="3379089"/>
            <a:ext cx="496560" cy="2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47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9257161-FB11-2522-B4DB-9F1312FCC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57A7EE7-79EA-3295-6F41-EB2ACEDC49C7}"/>
              </a:ext>
            </a:extLst>
          </p:cNvPr>
          <p:cNvCxnSpPr>
            <a:cxnSpLocks/>
          </p:cNvCxnSpPr>
          <p:nvPr/>
        </p:nvCxnSpPr>
        <p:spPr>
          <a:xfrm flipV="1">
            <a:off x="-16075742" y="3409950"/>
            <a:ext cx="44366897" cy="13944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nettore 3">
            <a:extLst>
              <a:ext uri="{FF2B5EF4-FFF2-40B4-BE49-F238E27FC236}">
                <a16:creationId xmlns:a16="http://schemas.microsoft.com/office/drawing/2014/main" id="{9CAF1C38-21F4-8985-E23A-D6EEB11A1DD5}"/>
              </a:ext>
            </a:extLst>
          </p:cNvPr>
          <p:cNvSpPr/>
          <p:nvPr/>
        </p:nvSpPr>
        <p:spPr>
          <a:xfrm>
            <a:off x="-4462661" y="-6499483"/>
            <a:ext cx="21850350" cy="20097750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2B1FFC8-9D5B-4088-09D8-6411F5721D06}"/>
              </a:ext>
            </a:extLst>
          </p:cNvPr>
          <p:cNvSpPr txBox="1"/>
          <p:nvPr/>
        </p:nvSpPr>
        <p:spPr>
          <a:xfrm>
            <a:off x="6372224" y="437779"/>
            <a:ext cx="34298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negozio si trova a Torino.</a:t>
            </a:r>
          </a:p>
          <a:p>
            <a:r>
              <a:rPr lang="it-IT" dirty="0"/>
              <a:t> Il locale è composto da  due piani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piano terra adibito alle vendita e assistenza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piano superiore adibito alla sala LAN con più di dieci pc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13C891-150C-56BA-C08C-C32F27DA891E}"/>
              </a:ext>
            </a:extLst>
          </p:cNvPr>
          <p:cNvSpPr txBox="1"/>
          <p:nvPr/>
        </p:nvSpPr>
        <p:spPr>
          <a:xfrm>
            <a:off x="6462514" y="2583406"/>
            <a:ext cx="19860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Siamo 3 giovani dipendenti che lavorano 6 giorni su 7 per offrire sempre il massimo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C7A6365-8625-4494-7F36-6764706E4D8E}"/>
              </a:ext>
            </a:extLst>
          </p:cNvPr>
          <p:cNvSpPr txBox="1"/>
          <p:nvPr/>
        </p:nvSpPr>
        <p:spPr>
          <a:xfrm>
            <a:off x="6372224" y="4493416"/>
            <a:ext cx="4171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Attività: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Vendita di video giochi, console e 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Prova dei pc nella sala 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Assistenza/riparazione ai pc</a:t>
            </a:r>
          </a:p>
        </p:txBody>
      </p:sp>
      <p:pic>
        <p:nvPicPr>
          <p:cNvPr id="12" name="Immagine 11" descr="Immagine che contiene testo, interni, soffitto, palcoscenico&#10;&#10;Descrizione generata automaticamente">
            <a:extLst>
              <a:ext uri="{FF2B5EF4-FFF2-40B4-BE49-F238E27FC236}">
                <a16:creationId xmlns:a16="http://schemas.microsoft.com/office/drawing/2014/main" id="{F1DBB299-6C1B-9061-BF2F-538FA0BB9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71" y="728364"/>
            <a:ext cx="4378578" cy="4965381"/>
          </a:xfrm>
          <a:prstGeom prst="rect">
            <a:avLst/>
          </a:prstGeom>
        </p:spPr>
      </p:pic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3D57F361-8A38-ABD5-AEDC-6F383E505A3F}"/>
              </a:ext>
            </a:extLst>
          </p:cNvPr>
          <p:cNvSpPr/>
          <p:nvPr/>
        </p:nvSpPr>
        <p:spPr>
          <a:xfrm>
            <a:off x="5621027" y="1195879"/>
            <a:ext cx="285750" cy="238125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4085DD44-D419-052A-C4F5-BDB36AEC91A9}"/>
              </a:ext>
            </a:extLst>
          </p:cNvPr>
          <p:cNvSpPr/>
          <p:nvPr/>
        </p:nvSpPr>
        <p:spPr>
          <a:xfrm>
            <a:off x="5621027" y="3295224"/>
            <a:ext cx="285750" cy="238125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C84E2E9A-A383-8D65-5FEC-8634AB8022DB}"/>
              </a:ext>
            </a:extLst>
          </p:cNvPr>
          <p:cNvSpPr/>
          <p:nvPr/>
        </p:nvSpPr>
        <p:spPr>
          <a:xfrm>
            <a:off x="5621027" y="4974517"/>
            <a:ext cx="285750" cy="238125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349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217AC7A-CDDA-294C-7873-AA80CF646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3E24881B-29F4-A6D3-1ADD-03E857CEE2BB}"/>
              </a:ext>
            </a:extLst>
          </p:cNvPr>
          <p:cNvCxnSpPr>
            <a:cxnSpLocks/>
          </p:cNvCxnSpPr>
          <p:nvPr/>
        </p:nvCxnSpPr>
        <p:spPr>
          <a:xfrm flipV="1">
            <a:off x="-6459794" y="3422852"/>
            <a:ext cx="26214642" cy="614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nettore 20">
            <a:extLst>
              <a:ext uri="{FF2B5EF4-FFF2-40B4-BE49-F238E27FC236}">
                <a16:creationId xmlns:a16="http://schemas.microsoft.com/office/drawing/2014/main" id="{6DFD4C6E-BFEF-7F0F-5527-EC502C64D7F0}"/>
              </a:ext>
            </a:extLst>
          </p:cNvPr>
          <p:cNvSpPr/>
          <p:nvPr/>
        </p:nvSpPr>
        <p:spPr>
          <a:xfrm>
            <a:off x="4905374" y="2474102"/>
            <a:ext cx="2095500" cy="2004219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50057F8-5C16-80E3-C5D1-75B75D690E0D}"/>
              </a:ext>
            </a:extLst>
          </p:cNvPr>
          <p:cNvSpPr txBox="1"/>
          <p:nvPr/>
        </p:nvSpPr>
        <p:spPr>
          <a:xfrm>
            <a:off x="5376861" y="2712613"/>
            <a:ext cx="13858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Il negozio si trova a Torino.</a:t>
            </a:r>
          </a:p>
          <a:p>
            <a:r>
              <a:rPr lang="it-IT" sz="300" dirty="0"/>
              <a:t> Il locale è composto da  due piani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" dirty="0"/>
              <a:t>Il piano terra adibito alle vendita e assistenza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" dirty="0"/>
              <a:t>Il piano superiore adibito alla sala LAN con più di dieci pc</a:t>
            </a:r>
          </a:p>
          <a:p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44DEE83-5179-9DF4-6422-03449D1D283B}"/>
              </a:ext>
            </a:extLst>
          </p:cNvPr>
          <p:cNvSpPr txBox="1"/>
          <p:nvPr/>
        </p:nvSpPr>
        <p:spPr>
          <a:xfrm>
            <a:off x="5665275" y="3043457"/>
            <a:ext cx="4956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Siamo 3 giovani dipendenti che lavorano 6 giorni su 7 per offrire sempre il massimo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52DB8B7-64E5-3A66-924A-9640584FFB5C}"/>
              </a:ext>
            </a:extLst>
          </p:cNvPr>
          <p:cNvSpPr txBox="1"/>
          <p:nvPr/>
        </p:nvSpPr>
        <p:spPr>
          <a:xfrm>
            <a:off x="5376861" y="3366622"/>
            <a:ext cx="1088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Attività: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" dirty="0"/>
              <a:t>Vendita di video giochi, console e 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" dirty="0"/>
              <a:t>Prova dei pc nella sala 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" dirty="0"/>
              <a:t>Assistenza/riparazione ai pc</a:t>
            </a:r>
          </a:p>
        </p:txBody>
      </p:sp>
      <p:pic>
        <p:nvPicPr>
          <p:cNvPr id="25" name="Immagine 24" descr="Immagine che contiene testo, interni, soffitto, palcoscenico&#10;&#10;Descrizione generata automaticamente">
            <a:extLst>
              <a:ext uri="{FF2B5EF4-FFF2-40B4-BE49-F238E27FC236}">
                <a16:creationId xmlns:a16="http://schemas.microsoft.com/office/drawing/2014/main" id="{FB0BC838-A428-E8ED-B14B-8F966DC7D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275" y="3651426"/>
            <a:ext cx="575697" cy="652850"/>
          </a:xfrm>
          <a:prstGeom prst="rect">
            <a:avLst/>
          </a:prstGeom>
        </p:spPr>
      </p:pic>
      <p:sp>
        <p:nvSpPr>
          <p:cNvPr id="26" name="Connettore 25">
            <a:extLst>
              <a:ext uri="{FF2B5EF4-FFF2-40B4-BE49-F238E27FC236}">
                <a16:creationId xmlns:a16="http://schemas.microsoft.com/office/drawing/2014/main" id="{3F858B8E-F072-129F-B0A3-F36A60199DF4}"/>
              </a:ext>
            </a:extLst>
          </p:cNvPr>
          <p:cNvSpPr/>
          <p:nvPr/>
        </p:nvSpPr>
        <p:spPr>
          <a:xfrm>
            <a:off x="12330111" y="2474102"/>
            <a:ext cx="2095500" cy="2004219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18644A1-7936-7C7B-2F59-18357BFCA7AD}"/>
              </a:ext>
            </a:extLst>
          </p:cNvPr>
          <p:cNvSpPr txBox="1"/>
          <p:nvPr/>
        </p:nvSpPr>
        <p:spPr>
          <a:xfrm>
            <a:off x="12400771" y="3129479"/>
            <a:ext cx="671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Non  siamo l’unica attività d questo genere in Italia, ma siamo i  primi a Torino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9A08D6E-8F3B-B41B-2D4D-128CB8FD3795}"/>
              </a:ext>
            </a:extLst>
          </p:cNvPr>
          <p:cNvSpPr txBox="1"/>
          <p:nvPr/>
        </p:nvSpPr>
        <p:spPr>
          <a:xfrm>
            <a:off x="13633611" y="3052353"/>
            <a:ext cx="591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00" dirty="0"/>
              <a:t>Collaboriamo con un attività telefonica e con i più grandi marchi informatici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8F7112E-6242-DFE8-6E1E-9C2BD52D9C63}"/>
              </a:ext>
            </a:extLst>
          </p:cNvPr>
          <p:cNvSpPr txBox="1"/>
          <p:nvPr/>
        </p:nvSpPr>
        <p:spPr>
          <a:xfrm>
            <a:off x="13023237" y="3634265"/>
            <a:ext cx="6906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" dirty="0"/>
              <a:t>Forniamo computer preassemblati ad attività che ne  necessitano</a:t>
            </a:r>
          </a:p>
        </p:txBody>
      </p:sp>
      <p:pic>
        <p:nvPicPr>
          <p:cNvPr id="30" name="Picture 2" descr="ESport Palace chiude a Bergamo e trasloca a Milano al PLB World di Vieri e  Corradi - BergamoNews">
            <a:extLst>
              <a:ext uri="{FF2B5EF4-FFF2-40B4-BE49-F238E27FC236}">
                <a16:creationId xmlns:a16="http://schemas.microsoft.com/office/drawing/2014/main" id="{83049356-CEFB-1B4A-856F-7D7BF1FDA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363" y="3407860"/>
            <a:ext cx="470056" cy="35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PC preassemblato vs assemblato: quale scegliere? Pro e contro delle due  soluzioni">
            <a:extLst>
              <a:ext uri="{FF2B5EF4-FFF2-40B4-BE49-F238E27FC236}">
                <a16:creationId xmlns:a16="http://schemas.microsoft.com/office/drawing/2014/main" id="{99D0B657-958C-5D42-AE0D-3A2B3129B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236" y="3238003"/>
            <a:ext cx="392622" cy="22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Asus - Free technology icons">
            <a:extLst>
              <a:ext uri="{FF2B5EF4-FFF2-40B4-BE49-F238E27FC236}">
                <a16:creationId xmlns:a16="http://schemas.microsoft.com/office/drawing/2014/main" id="{4DF9CFD8-01CA-3A5C-F63B-E68BBDB90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856" y="3192849"/>
            <a:ext cx="532163" cy="53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Intel Logo transparent PNG - StickPNG">
            <a:extLst>
              <a:ext uri="{FF2B5EF4-FFF2-40B4-BE49-F238E27FC236}">
                <a16:creationId xmlns:a16="http://schemas.microsoft.com/office/drawing/2014/main" id="{097A49DD-BEF9-CCB8-37EA-106494859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857" y="3598144"/>
            <a:ext cx="532163" cy="35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208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4D5A26B0-571C-2330-63FB-244945EB6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3E24881B-29F4-A6D3-1ADD-03E857CEE2BB}"/>
              </a:ext>
            </a:extLst>
          </p:cNvPr>
          <p:cNvCxnSpPr>
            <a:cxnSpLocks/>
          </p:cNvCxnSpPr>
          <p:nvPr/>
        </p:nvCxnSpPr>
        <p:spPr>
          <a:xfrm flipV="1">
            <a:off x="-6459794" y="3422852"/>
            <a:ext cx="26214642" cy="614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nettore 3">
            <a:extLst>
              <a:ext uri="{FF2B5EF4-FFF2-40B4-BE49-F238E27FC236}">
                <a16:creationId xmlns:a16="http://schemas.microsoft.com/office/drawing/2014/main" id="{2C98FDE3-480F-E911-DBC9-377891B12F74}"/>
              </a:ext>
            </a:extLst>
          </p:cNvPr>
          <p:cNvSpPr/>
          <p:nvPr/>
        </p:nvSpPr>
        <p:spPr>
          <a:xfrm>
            <a:off x="5048250" y="2420742"/>
            <a:ext cx="2095500" cy="2004219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E1E9C36-39EE-3FCC-3E75-A24DE7DA5C4C}"/>
              </a:ext>
            </a:extLst>
          </p:cNvPr>
          <p:cNvSpPr txBox="1"/>
          <p:nvPr/>
        </p:nvSpPr>
        <p:spPr>
          <a:xfrm>
            <a:off x="5118910" y="3076119"/>
            <a:ext cx="671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Non  siamo l’unica attività d questo genere in Italia, ma siamo i  primi a Torino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624132E-37C7-0094-C0BE-CE2FF1ED647B}"/>
              </a:ext>
            </a:extLst>
          </p:cNvPr>
          <p:cNvSpPr txBox="1"/>
          <p:nvPr/>
        </p:nvSpPr>
        <p:spPr>
          <a:xfrm>
            <a:off x="6351750" y="2998993"/>
            <a:ext cx="591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00" dirty="0"/>
              <a:t>Collaboriamo con un attività telefonica e con i più grandi marchi informatici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02710FE-F1D6-E3B7-D3F2-E6C6BECFFBD3}"/>
              </a:ext>
            </a:extLst>
          </p:cNvPr>
          <p:cNvSpPr txBox="1"/>
          <p:nvPr/>
        </p:nvSpPr>
        <p:spPr>
          <a:xfrm>
            <a:off x="5741376" y="3580905"/>
            <a:ext cx="6906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" dirty="0"/>
              <a:t>Forniamo computer preassemblati ad attività che ne  necessitano</a:t>
            </a:r>
          </a:p>
        </p:txBody>
      </p:sp>
      <p:pic>
        <p:nvPicPr>
          <p:cNvPr id="19" name="Picture 2" descr="ESport Palace chiude a Bergamo e trasloca a Milano al PLB World di Vieri e  Corradi - BergamoNews">
            <a:extLst>
              <a:ext uri="{FF2B5EF4-FFF2-40B4-BE49-F238E27FC236}">
                <a16:creationId xmlns:a16="http://schemas.microsoft.com/office/drawing/2014/main" id="{CB2BC3E3-40DE-D976-711D-5A8E95F37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502" y="3354500"/>
            <a:ext cx="470056" cy="35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PC preassemblato vs assemblato: quale scegliere? Pro e contro delle due  soluzioni">
            <a:extLst>
              <a:ext uri="{FF2B5EF4-FFF2-40B4-BE49-F238E27FC236}">
                <a16:creationId xmlns:a16="http://schemas.microsoft.com/office/drawing/2014/main" id="{BFD9B9D2-E4C4-7BD0-5D52-AF5C5F69C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375" y="3184643"/>
            <a:ext cx="392622" cy="22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Asus - Free technology icons">
            <a:extLst>
              <a:ext uri="{FF2B5EF4-FFF2-40B4-BE49-F238E27FC236}">
                <a16:creationId xmlns:a16="http://schemas.microsoft.com/office/drawing/2014/main" id="{F8CC1643-0269-98E0-015B-1168ABAE8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95" y="3139489"/>
            <a:ext cx="532163" cy="53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ntel Logo transparent PNG - StickPNG">
            <a:extLst>
              <a:ext uri="{FF2B5EF4-FFF2-40B4-BE49-F238E27FC236}">
                <a16:creationId xmlns:a16="http://schemas.microsoft.com/office/drawing/2014/main" id="{DDFB14D4-7334-ED12-0551-BD5137F6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96" y="3544784"/>
            <a:ext cx="532163" cy="35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nettore 1">
            <a:extLst>
              <a:ext uri="{FF2B5EF4-FFF2-40B4-BE49-F238E27FC236}">
                <a16:creationId xmlns:a16="http://schemas.microsoft.com/office/drawing/2014/main" id="{945B632F-D91B-3DA4-641F-C5D3E62A212A}"/>
              </a:ext>
            </a:extLst>
          </p:cNvPr>
          <p:cNvSpPr/>
          <p:nvPr/>
        </p:nvSpPr>
        <p:spPr>
          <a:xfrm>
            <a:off x="-2468820" y="2420742"/>
            <a:ext cx="2095500" cy="2004219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C30E503-AE59-C5F5-28D4-024F0FCCA96F}"/>
              </a:ext>
            </a:extLst>
          </p:cNvPr>
          <p:cNvSpPr txBox="1"/>
          <p:nvPr/>
        </p:nvSpPr>
        <p:spPr>
          <a:xfrm>
            <a:off x="-1997333" y="2659253"/>
            <a:ext cx="13858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Il negozio si trova a Torino.</a:t>
            </a:r>
          </a:p>
          <a:p>
            <a:r>
              <a:rPr lang="it-IT" sz="300" dirty="0"/>
              <a:t> Il locale è composto da  due piani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" dirty="0"/>
              <a:t>Il piano terra adibito alle vendita e assistenza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" dirty="0"/>
              <a:t>Il piano superiore adibito alla sala LAN con più di dieci pc</a:t>
            </a:r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33C2B82-F9A6-4BA4-1E65-5AE881B3A970}"/>
              </a:ext>
            </a:extLst>
          </p:cNvPr>
          <p:cNvSpPr txBox="1"/>
          <p:nvPr/>
        </p:nvSpPr>
        <p:spPr>
          <a:xfrm>
            <a:off x="-1708919" y="2990097"/>
            <a:ext cx="4956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Siamo 3 giovani dipendenti che lavorano 6 giorni su 7 per offrire sempre il massimo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ED7E871-0398-E2A7-FC59-0F00B290E813}"/>
              </a:ext>
            </a:extLst>
          </p:cNvPr>
          <p:cNvSpPr txBox="1"/>
          <p:nvPr/>
        </p:nvSpPr>
        <p:spPr>
          <a:xfrm>
            <a:off x="-1997333" y="3313262"/>
            <a:ext cx="1088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Attività: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" dirty="0"/>
              <a:t>Vendita di video giochi, console e 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" dirty="0"/>
              <a:t>Prova dei pc nella sala 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00" dirty="0"/>
              <a:t>Assistenza/riparazione ai pc</a:t>
            </a:r>
          </a:p>
        </p:txBody>
      </p:sp>
      <p:pic>
        <p:nvPicPr>
          <p:cNvPr id="9" name="Immagine 8" descr="Immagine che contiene testo, interni, soffitto, palcoscenico&#10;&#10;Descrizione generata automaticamente">
            <a:extLst>
              <a:ext uri="{FF2B5EF4-FFF2-40B4-BE49-F238E27FC236}">
                <a16:creationId xmlns:a16="http://schemas.microsoft.com/office/drawing/2014/main" id="{B6AF17F2-A1F8-BAFD-AA21-979FE1D078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8919" y="3598066"/>
            <a:ext cx="575697" cy="6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79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E689DD-A3FD-A4C8-20A6-9DD589DF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57A7EE7-79EA-3295-6F41-EB2ACEDC49C7}"/>
              </a:ext>
            </a:extLst>
          </p:cNvPr>
          <p:cNvCxnSpPr>
            <a:cxnSpLocks/>
          </p:cNvCxnSpPr>
          <p:nvPr/>
        </p:nvCxnSpPr>
        <p:spPr>
          <a:xfrm flipV="1">
            <a:off x="-16075742" y="3409950"/>
            <a:ext cx="44366897" cy="13944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nettore 3">
            <a:extLst>
              <a:ext uri="{FF2B5EF4-FFF2-40B4-BE49-F238E27FC236}">
                <a16:creationId xmlns:a16="http://schemas.microsoft.com/office/drawing/2014/main" id="{9CAF1C38-21F4-8985-E23A-D6EEB11A1DD5}"/>
              </a:ext>
            </a:extLst>
          </p:cNvPr>
          <p:cNvSpPr/>
          <p:nvPr/>
        </p:nvSpPr>
        <p:spPr>
          <a:xfrm>
            <a:off x="-4732795" y="-6569204"/>
            <a:ext cx="21850350" cy="20097750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64994C8-D72F-3B1F-51DE-83DFFA4E5445}"/>
              </a:ext>
            </a:extLst>
          </p:cNvPr>
          <p:cNvSpPr txBox="1"/>
          <p:nvPr/>
        </p:nvSpPr>
        <p:spPr>
          <a:xfrm>
            <a:off x="706474" y="1269109"/>
            <a:ext cx="4260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Non  siamo l’unica attività d questo genere in Italia, ma siamo i  primi a Torino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FE1ACA6-9AEB-DC13-478C-4526A3D8F052}"/>
              </a:ext>
            </a:extLst>
          </p:cNvPr>
          <p:cNvSpPr txBox="1"/>
          <p:nvPr/>
        </p:nvSpPr>
        <p:spPr>
          <a:xfrm>
            <a:off x="8133347" y="969886"/>
            <a:ext cx="2762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/>
              <a:t>Collaboriamo con un attività telefonica e con i più grandi marchi informatici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8474504-C926-2776-E5B7-A777ABB3B26E}"/>
              </a:ext>
            </a:extLst>
          </p:cNvPr>
          <p:cNvSpPr txBox="1"/>
          <p:nvPr/>
        </p:nvSpPr>
        <p:spPr>
          <a:xfrm>
            <a:off x="4272140" y="5066939"/>
            <a:ext cx="384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Forniamo computer preassemblati ad attività che ne  necessitano</a:t>
            </a:r>
          </a:p>
        </p:txBody>
      </p:sp>
      <p:pic>
        <p:nvPicPr>
          <p:cNvPr id="2050" name="Picture 2" descr="ESport Palace chiude a Bergamo e trasloca a Milano al PLB World di Vieri e  Corradi - BergamoNews">
            <a:extLst>
              <a:ext uri="{FF2B5EF4-FFF2-40B4-BE49-F238E27FC236}">
                <a16:creationId xmlns:a16="http://schemas.microsoft.com/office/drawing/2014/main" id="{99940971-0D48-B020-8144-E6A6EFC4F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32" y="2698843"/>
            <a:ext cx="3157461" cy="23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C preassemblato vs assemblato: quale scegliere? Pro e contro delle due  soluzioni">
            <a:extLst>
              <a:ext uri="{FF2B5EF4-FFF2-40B4-BE49-F238E27FC236}">
                <a16:creationId xmlns:a16="http://schemas.microsoft.com/office/drawing/2014/main" id="{E097BD8A-BEF9-2BA4-5AD4-3D99FC016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261" y="2831269"/>
            <a:ext cx="3160739" cy="177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sus - Free technology icons">
            <a:extLst>
              <a:ext uri="{FF2B5EF4-FFF2-40B4-BE49-F238E27FC236}">
                <a16:creationId xmlns:a16="http://schemas.microsoft.com/office/drawing/2014/main" id="{D938EB59-9C2D-5985-396D-9E44FB68A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45" y="2098704"/>
            <a:ext cx="2228654" cy="222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ntel Logo transparent PNG - StickPNG">
            <a:extLst>
              <a:ext uri="{FF2B5EF4-FFF2-40B4-BE49-F238E27FC236}">
                <a16:creationId xmlns:a16="http://schemas.microsoft.com/office/drawing/2014/main" id="{AAFA3FAC-A3B7-7E4B-E37F-84FA18B2D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96" y="3720541"/>
            <a:ext cx="2856149" cy="188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852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FE0D892-A4D8-8910-35B1-33329231C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3E24881B-29F4-A6D3-1ADD-03E857CEE2BB}"/>
              </a:ext>
            </a:extLst>
          </p:cNvPr>
          <p:cNvCxnSpPr>
            <a:cxnSpLocks/>
          </p:cNvCxnSpPr>
          <p:nvPr/>
        </p:nvCxnSpPr>
        <p:spPr>
          <a:xfrm>
            <a:off x="-6459794" y="3428999"/>
            <a:ext cx="23833394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nettore 12">
            <a:extLst>
              <a:ext uri="{FF2B5EF4-FFF2-40B4-BE49-F238E27FC236}">
                <a16:creationId xmlns:a16="http://schemas.microsoft.com/office/drawing/2014/main" id="{77B0403A-085E-953A-99F9-1A94461C851A}"/>
              </a:ext>
            </a:extLst>
          </p:cNvPr>
          <p:cNvSpPr/>
          <p:nvPr/>
        </p:nvSpPr>
        <p:spPr>
          <a:xfrm>
            <a:off x="12322630" y="2389299"/>
            <a:ext cx="2095500" cy="2004219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Connettore 17">
            <a:extLst>
              <a:ext uri="{FF2B5EF4-FFF2-40B4-BE49-F238E27FC236}">
                <a16:creationId xmlns:a16="http://schemas.microsoft.com/office/drawing/2014/main" id="{0CCFD16B-6877-879B-5AE6-09637573ED1D}"/>
              </a:ext>
            </a:extLst>
          </p:cNvPr>
          <p:cNvSpPr/>
          <p:nvPr/>
        </p:nvSpPr>
        <p:spPr>
          <a:xfrm>
            <a:off x="4946650" y="2420742"/>
            <a:ext cx="2095500" cy="2004219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A8CE01A-C9FA-30D3-D170-5787750D5F50}"/>
              </a:ext>
            </a:extLst>
          </p:cNvPr>
          <p:cNvSpPr txBox="1"/>
          <p:nvPr/>
        </p:nvSpPr>
        <p:spPr>
          <a:xfrm>
            <a:off x="5017310" y="3076119"/>
            <a:ext cx="671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Non  siamo l’unica attività d questo genere in Italia, ma siamo i  primi a Torino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8F8D6F8-B12D-2EE9-F55C-74A76EE76BCB}"/>
              </a:ext>
            </a:extLst>
          </p:cNvPr>
          <p:cNvSpPr txBox="1"/>
          <p:nvPr/>
        </p:nvSpPr>
        <p:spPr>
          <a:xfrm>
            <a:off x="6250150" y="2998993"/>
            <a:ext cx="591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00" dirty="0"/>
              <a:t>Collaboriamo con un attività telefonica e con i più grandi marchi informatici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C6B7DC9-6A01-8796-483E-5856EC4DEA7F}"/>
              </a:ext>
            </a:extLst>
          </p:cNvPr>
          <p:cNvSpPr txBox="1"/>
          <p:nvPr/>
        </p:nvSpPr>
        <p:spPr>
          <a:xfrm>
            <a:off x="5639776" y="3580905"/>
            <a:ext cx="6906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" dirty="0"/>
              <a:t>Forniamo computer preassemblati ad attività che ne  necessitano</a:t>
            </a:r>
          </a:p>
        </p:txBody>
      </p:sp>
      <p:pic>
        <p:nvPicPr>
          <p:cNvPr id="22" name="Picture 2" descr="ESport Palace chiude a Bergamo e trasloca a Milano al PLB World di Vieri e  Corradi - BergamoNews">
            <a:extLst>
              <a:ext uri="{FF2B5EF4-FFF2-40B4-BE49-F238E27FC236}">
                <a16:creationId xmlns:a16="http://schemas.microsoft.com/office/drawing/2014/main" id="{4AC44F03-1595-8C66-6724-F00C42F2C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02" y="3354500"/>
            <a:ext cx="470056" cy="35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PC preassemblato vs assemblato: quale scegliere? Pro e contro delle due  soluzioni">
            <a:extLst>
              <a:ext uri="{FF2B5EF4-FFF2-40B4-BE49-F238E27FC236}">
                <a16:creationId xmlns:a16="http://schemas.microsoft.com/office/drawing/2014/main" id="{28DE3CA3-260C-728D-F482-A9A006FB8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775" y="3184643"/>
            <a:ext cx="392622" cy="22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Asus - Free technology icons">
            <a:extLst>
              <a:ext uri="{FF2B5EF4-FFF2-40B4-BE49-F238E27FC236}">
                <a16:creationId xmlns:a16="http://schemas.microsoft.com/office/drawing/2014/main" id="{3D94B7D4-6423-8319-1AEC-5512895DA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395" y="3139489"/>
            <a:ext cx="532163" cy="53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Intel Logo transparent PNG - StickPNG">
            <a:extLst>
              <a:ext uri="{FF2B5EF4-FFF2-40B4-BE49-F238E27FC236}">
                <a16:creationId xmlns:a16="http://schemas.microsoft.com/office/drawing/2014/main" id="{6E330260-5514-D89F-FDF4-269ECC0C4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396" y="3544784"/>
            <a:ext cx="532163" cy="35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FF4D8C3-ED78-B38B-A6C0-7953C5DFE1A9}"/>
              </a:ext>
            </a:extLst>
          </p:cNvPr>
          <p:cNvSpPr txBox="1"/>
          <p:nvPr/>
        </p:nvSpPr>
        <p:spPr>
          <a:xfrm>
            <a:off x="12941768" y="2654442"/>
            <a:ext cx="857222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Essere attenti all’ambiente è importante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92D7AD7D-B5A7-0676-CF9C-A8EB617D9191}"/>
              </a:ext>
            </a:extLst>
          </p:cNvPr>
          <p:cNvSpPr txBox="1"/>
          <p:nvPr/>
        </p:nvSpPr>
        <p:spPr>
          <a:xfrm>
            <a:off x="12532417" y="3094014"/>
            <a:ext cx="7297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Sul tetto dono  presenti  dei pannelli fotovoltaici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6FCAD4B-1CEE-08AF-7C15-B96BBB347821}"/>
              </a:ext>
            </a:extLst>
          </p:cNvPr>
          <p:cNvSpPr txBox="1"/>
          <p:nvPr/>
        </p:nvSpPr>
        <p:spPr>
          <a:xfrm>
            <a:off x="13545034" y="3071658"/>
            <a:ext cx="638143" cy="184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00" dirty="0"/>
              <a:t>I pc nella sala LAN vengono sempre aggiornati    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02B0A2D-E071-A713-BA39-F45707FFAE80}"/>
              </a:ext>
            </a:extLst>
          </p:cNvPr>
          <p:cNvSpPr txBox="1"/>
          <p:nvPr/>
        </p:nvSpPr>
        <p:spPr>
          <a:xfrm>
            <a:off x="13521603" y="3696148"/>
            <a:ext cx="6850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00" dirty="0"/>
              <a:t>I pc che  vengono cambiati nella sala non vengono buttati, ma vengono venduti come usati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BD0708A-9BF6-2E01-CE2A-FB67640C69AE}"/>
              </a:ext>
            </a:extLst>
          </p:cNvPr>
          <p:cNvSpPr txBox="1"/>
          <p:nvPr/>
        </p:nvSpPr>
        <p:spPr>
          <a:xfrm>
            <a:off x="12548071" y="3680427"/>
            <a:ext cx="6984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La corrente generata viene sfruttata dal negozio e carica un generatore di emergenza</a:t>
            </a:r>
          </a:p>
        </p:txBody>
      </p:sp>
      <p:pic>
        <p:nvPicPr>
          <p:cNvPr id="31" name="Picture 2" descr="Dove installare i pannelli fotovoltaici - Elettronica Italia">
            <a:extLst>
              <a:ext uri="{FF2B5EF4-FFF2-40B4-BE49-F238E27FC236}">
                <a16:creationId xmlns:a16="http://schemas.microsoft.com/office/drawing/2014/main" id="{2C7B8B6F-BC27-2ECC-4D57-6D78F5D46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308" y="3295289"/>
            <a:ext cx="508000" cy="34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GUIDA COMPLETA ALL'ASSEMBLAGGIO DI PC PER PRINCIPIANTI">
            <a:extLst>
              <a:ext uri="{FF2B5EF4-FFF2-40B4-BE49-F238E27FC236}">
                <a16:creationId xmlns:a16="http://schemas.microsoft.com/office/drawing/2014/main" id="{B1F4469E-8B05-6179-8210-42FBF6B65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8766" y="3081782"/>
            <a:ext cx="729782" cy="72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16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8C5BD43-9598-B1D9-CB49-176F74585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3E24881B-29F4-A6D3-1ADD-03E857CEE2BB}"/>
              </a:ext>
            </a:extLst>
          </p:cNvPr>
          <p:cNvCxnSpPr>
            <a:cxnSpLocks/>
          </p:cNvCxnSpPr>
          <p:nvPr/>
        </p:nvCxnSpPr>
        <p:spPr>
          <a:xfrm>
            <a:off x="-6459794" y="3428999"/>
            <a:ext cx="23833394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nettore 2">
            <a:extLst>
              <a:ext uri="{FF2B5EF4-FFF2-40B4-BE49-F238E27FC236}">
                <a16:creationId xmlns:a16="http://schemas.microsoft.com/office/drawing/2014/main" id="{C038C8B9-B36F-40E2-7103-6953C4437121}"/>
              </a:ext>
            </a:extLst>
          </p:cNvPr>
          <p:cNvSpPr/>
          <p:nvPr/>
        </p:nvSpPr>
        <p:spPr>
          <a:xfrm>
            <a:off x="-2223407" y="2426889"/>
            <a:ext cx="2095500" cy="2004219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83F7CF-9B2D-CC6D-8A9E-2C02D9D50FF8}"/>
              </a:ext>
            </a:extLst>
          </p:cNvPr>
          <p:cNvSpPr txBox="1"/>
          <p:nvPr/>
        </p:nvSpPr>
        <p:spPr>
          <a:xfrm>
            <a:off x="-2152747" y="3082266"/>
            <a:ext cx="671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Non  siamo l’unica attività d questo genere in Italia, ma siamo i  primi a Torino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1563071-0E73-0218-1FC2-09D6C37BC8F4}"/>
              </a:ext>
            </a:extLst>
          </p:cNvPr>
          <p:cNvSpPr txBox="1"/>
          <p:nvPr/>
        </p:nvSpPr>
        <p:spPr>
          <a:xfrm>
            <a:off x="-919907" y="3005140"/>
            <a:ext cx="591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00" dirty="0"/>
              <a:t>Collaboriamo con un attività telefonica e con i più grandi marchi informatici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6EA2F0A-9A68-3F43-55A1-B9F55E2095AC}"/>
              </a:ext>
            </a:extLst>
          </p:cNvPr>
          <p:cNvSpPr txBox="1"/>
          <p:nvPr/>
        </p:nvSpPr>
        <p:spPr>
          <a:xfrm>
            <a:off x="-1530281" y="3587052"/>
            <a:ext cx="6906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" dirty="0"/>
              <a:t>Forniamo computer preassemblati ad attività che ne  necessitano</a:t>
            </a:r>
          </a:p>
        </p:txBody>
      </p:sp>
      <p:pic>
        <p:nvPicPr>
          <p:cNvPr id="10" name="Picture 2" descr="ESport Palace chiude a Bergamo e trasloca a Milano al PLB World di Vieri e  Corradi - BergamoNews">
            <a:extLst>
              <a:ext uri="{FF2B5EF4-FFF2-40B4-BE49-F238E27FC236}">
                <a16:creationId xmlns:a16="http://schemas.microsoft.com/office/drawing/2014/main" id="{65CC1687-7D56-61E3-7A28-95F3418EF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155" y="3360647"/>
            <a:ext cx="470056" cy="35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C preassemblato vs assemblato: quale scegliere? Pro e contro delle due  soluzioni">
            <a:extLst>
              <a:ext uri="{FF2B5EF4-FFF2-40B4-BE49-F238E27FC236}">
                <a16:creationId xmlns:a16="http://schemas.microsoft.com/office/drawing/2014/main" id="{15514C95-13D5-1746-AC93-1561FF94B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282" y="3190790"/>
            <a:ext cx="392622" cy="22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Asus - Free technology icons">
            <a:extLst>
              <a:ext uri="{FF2B5EF4-FFF2-40B4-BE49-F238E27FC236}">
                <a16:creationId xmlns:a16="http://schemas.microsoft.com/office/drawing/2014/main" id="{35A3BBF8-6106-64C1-CD28-E267B63FC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9662" y="3145636"/>
            <a:ext cx="532163" cy="53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Intel Logo transparent PNG - StickPNG">
            <a:extLst>
              <a:ext uri="{FF2B5EF4-FFF2-40B4-BE49-F238E27FC236}">
                <a16:creationId xmlns:a16="http://schemas.microsoft.com/office/drawing/2014/main" id="{52805668-1670-C49F-643B-7DEF28649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9661" y="3550931"/>
            <a:ext cx="532163" cy="35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nettore 14">
            <a:extLst>
              <a:ext uri="{FF2B5EF4-FFF2-40B4-BE49-F238E27FC236}">
                <a16:creationId xmlns:a16="http://schemas.microsoft.com/office/drawing/2014/main" id="{99E5983F-5C6D-8B4B-8CC0-D2FB5C991368}"/>
              </a:ext>
            </a:extLst>
          </p:cNvPr>
          <p:cNvSpPr/>
          <p:nvPr/>
        </p:nvSpPr>
        <p:spPr>
          <a:xfrm>
            <a:off x="5048250" y="2426889"/>
            <a:ext cx="2095500" cy="2004219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3D198E5-938A-561F-BE44-BAA04A19C91D}"/>
              </a:ext>
            </a:extLst>
          </p:cNvPr>
          <p:cNvSpPr txBox="1"/>
          <p:nvPr/>
        </p:nvSpPr>
        <p:spPr>
          <a:xfrm>
            <a:off x="5667388" y="2692032"/>
            <a:ext cx="857222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Essere attenti all’ambiente è importante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2A3E4A8-0421-B4F5-9422-7241F8BFCA49}"/>
              </a:ext>
            </a:extLst>
          </p:cNvPr>
          <p:cNvSpPr txBox="1"/>
          <p:nvPr/>
        </p:nvSpPr>
        <p:spPr>
          <a:xfrm>
            <a:off x="5258037" y="3131604"/>
            <a:ext cx="7297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Sul tetto dono  presenti  dei pannelli fotovoltaici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0A0A0AB-B34C-7D96-0879-3CFBDD7330E5}"/>
              </a:ext>
            </a:extLst>
          </p:cNvPr>
          <p:cNvSpPr txBox="1"/>
          <p:nvPr/>
        </p:nvSpPr>
        <p:spPr>
          <a:xfrm>
            <a:off x="6270654" y="3109248"/>
            <a:ext cx="638143" cy="184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00" dirty="0"/>
              <a:t>I pc nella sala LAN vengono sempre aggiornati   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06B9876-2510-4212-8083-09A7CE46EFFA}"/>
              </a:ext>
            </a:extLst>
          </p:cNvPr>
          <p:cNvSpPr txBox="1"/>
          <p:nvPr/>
        </p:nvSpPr>
        <p:spPr>
          <a:xfrm>
            <a:off x="6247223" y="3733738"/>
            <a:ext cx="6850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00" dirty="0"/>
              <a:t>I pc che  vengono cambiati nella sala non vengono buttati, ma vengono venduti come usati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4EB5078-3A1D-7E4D-2AB0-F9816B2E7AE1}"/>
              </a:ext>
            </a:extLst>
          </p:cNvPr>
          <p:cNvSpPr txBox="1"/>
          <p:nvPr/>
        </p:nvSpPr>
        <p:spPr>
          <a:xfrm>
            <a:off x="5273691" y="3718017"/>
            <a:ext cx="6984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" dirty="0"/>
              <a:t>La corrente generata viene sfruttata dal negozio e carica un generatore di emergenza</a:t>
            </a:r>
          </a:p>
        </p:txBody>
      </p:sp>
      <p:pic>
        <p:nvPicPr>
          <p:cNvPr id="21" name="Picture 2" descr="Dove installare i pannelli fotovoltaici - Elettronica Italia">
            <a:extLst>
              <a:ext uri="{FF2B5EF4-FFF2-40B4-BE49-F238E27FC236}">
                <a16:creationId xmlns:a16="http://schemas.microsoft.com/office/drawing/2014/main" id="{9636E56D-9FA4-C55C-0CA1-B49931DF5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8" y="3332879"/>
            <a:ext cx="508000" cy="34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GUIDA COMPLETA ALL'ASSEMBLAGGIO DI PC PER PRINCIPIANTI">
            <a:extLst>
              <a:ext uri="{FF2B5EF4-FFF2-40B4-BE49-F238E27FC236}">
                <a16:creationId xmlns:a16="http://schemas.microsoft.com/office/drawing/2014/main" id="{E217F463-4A01-A5C9-67FB-AC8A19106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386" y="3119372"/>
            <a:ext cx="729782" cy="72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189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1387</Words>
  <Application>Microsoft Office PowerPoint</Application>
  <PresentationFormat>Widescreen</PresentationFormat>
  <Paragraphs>276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di Office</vt:lpstr>
      <vt:lpstr>SBANCA INFORMATICA</vt:lpstr>
      <vt:lpstr>SBANCA INFORMATICA</vt:lpstr>
      <vt:lpstr>SBANCA INFORMATICA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gabriele vinci</dc:creator>
  <cp:lastModifiedBy>Simona Bogani</cp:lastModifiedBy>
  <cp:revision>5</cp:revision>
  <dcterms:created xsi:type="dcterms:W3CDTF">2023-02-09T15:43:47Z</dcterms:created>
  <dcterms:modified xsi:type="dcterms:W3CDTF">2023-05-16T11:34:58Z</dcterms:modified>
</cp:coreProperties>
</file>