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exend" panose="020B0604020202020204" charset="0"/>
      <p:regular r:id="rId12"/>
      <p:bold r:id="rId13"/>
    </p:embeddedFont>
    <p:embeddedFont>
      <p:font typeface="Oswald" panose="00000500000000000000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C9403D-5E87-4F1E-9D28-5C0063169C9A}">
  <a:tblStyle styleId="{90C9403D-5E87-4F1E-9D28-5C0063169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7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8806d80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8806d80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8806d80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8806d80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8806d802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8806d802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8806d802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8806d802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1571d34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1571d34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1571d340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1571d340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1571d34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1571d34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1571d34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1571d34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1571d34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1571d34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lnN2mHm5BspkfsxrD2DzKsHDu6SrQMIw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G.S.M</a:t>
            </a:r>
            <a:endParaRPr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2834125"/>
            <a:ext cx="9144000" cy="2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 Game Set and Match</a:t>
            </a:r>
            <a:endParaRPr sz="30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  THE VICTORY YOU CATCH!</a:t>
            </a:r>
            <a:endParaRPr sz="30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21216" t="28923" r="59143" b="35931"/>
          <a:stretch/>
        </p:blipFill>
        <p:spPr>
          <a:xfrm>
            <a:off x="3247275" y="753700"/>
            <a:ext cx="2139501" cy="215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7" name="Google Shape;57;p13" title="Nuovo memo 21.m4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2076" y="9639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                  STORIA E FONDAZIONE</a:t>
            </a:r>
            <a:endParaRPr sz="30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70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IMPRESA nata A GESTIONE FAMILIARE: il mio trisavolo, Ottavio Soranzo-Farnese, ebbe il piacere di conoscere e di condividere l’esperienza militare col Maggiore W. C. Wingfield, il quale ha aiutato Ottavio nella fondazione della “Soranzo Racchette dal 1899”.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Fondata a WIMBLEDON, nel 1899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Sedi nelle maggiori capitali europee, quali Parigi, Berlino, Madrid, Atene, Roma…, con un ammontare di 12’000 dipendenti e collaboratori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Produzione, vendita all’ingrosso e vendita al dettaglio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BENI: abbigliamento, accessori, racchette.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496475" y="3170350"/>
            <a:ext cx="3647524" cy="19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                  UNICITÀ DI UN SUCCESSO</a:t>
            </a:r>
            <a:endParaRPr sz="302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Impresa storica che ha saputo stare al passo col tempo, tanto da superarlo.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Incontro tra tradizione e innovazione.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Specialisti del settore, da 6 generazioni. 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La prima impresa incentrata sul tennis.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Il mio trisavolo ha servito la corona britannica nell’esercito a fianco di Walter Clopton Wingfield.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Lo spirito imprenditoriale che non si è limitato a vendere poche racchette ben fatte, ma ha inventato nuovi metodi di produzione e di commercializzazione di un brand divenuto mondiale.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 nostri competitors non possono far altro che limitarsi a copiarci, creando in noi lo stimolo essenziale della competizione, che ci permette di arrivare a livelli sempre alti.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Partner: Australian Open, Roland Garros, Torneo di Wimbledon ,Us Open (Grande Slam); Tour Master ATP 1000; Tour mondiale ATP serie 500 e 250.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Clienti particolari: Tennisti Ranking ATP.</a:t>
            </a: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6600" t="15340" r="7451" b="16991"/>
          <a:stretch/>
        </p:blipFill>
        <p:spPr>
          <a:xfrm>
            <a:off x="6440450" y="3946175"/>
            <a:ext cx="2703550" cy="119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                  UNICITÀ DEL PRODOTTO</a:t>
            </a:r>
            <a:endParaRPr sz="302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L’impresa propone articoli sportivi legati al mondo del tennis, perfetti per ogni età, sia per professionisti che per amatori. I nostri prodotti sono caratterizzati da un’ampia gamma di modelli, che permettono il gioco e il movimento in campo più confortevole e sicuro, essendo adatti ad ogni tipo di prestazione.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Il nostro marchio collabora con le più prestigiose università europee al fine di garantire un costante miglioramento dei materiali ed è in prima linea per quanto riguarda le tecnologie di produzione atte a garantire il minimo spreco energetico e di materiali.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0825" y="3341450"/>
            <a:ext cx="2647248" cy="18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{90C9403D-5E87-4F1E-9D28-5C0063169C9A}</a:tableStyleId>
              </a:tblPr>
              <a:tblGrid>
                <a:gridCol w="34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RISCHIO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PREVENZIONE 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ASSICURAZIONE 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Altre opzioni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Incendio e calamità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Estintore nei luoghi di vendita.</a:t>
                      </a: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Pieno rispetto normativa(antincendio, anti terremoto e altre calamità).</a:t>
                      </a: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Assicurazione incendio.</a:t>
                      </a:r>
                      <a:endParaRPr sz="10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Infortuni sul lavoro 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Corsi di aggiornamento sulla prevenzione sugli  infortuni sul lavoro.</a:t>
                      </a: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Incentivi economici sugli stabilimenti dove non si verificano incidenti.</a:t>
                      </a: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Assicurazione aggiuntiva pagata dall’azienda.</a:t>
                      </a:r>
                      <a:endParaRPr sz="10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Cyber risk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Cyber security affidata ad una azienda esterna leader nel settore.</a:t>
                      </a: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Contratti stipulati con l’azienda di riferimento.</a:t>
                      </a:r>
                      <a:endParaRPr sz="10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Danni a terzi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Frequenti corsi di aggiornamenti sulle responsabilità civili e penali.</a:t>
                      </a:r>
                      <a:endParaRPr sz="8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Polizza civile assicurativa per colpa grave.</a:t>
                      </a:r>
                      <a:endParaRPr sz="8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3842625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220" y="555345"/>
            <a:ext cx="1389375" cy="12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765" y="2365301"/>
            <a:ext cx="1954834" cy="13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8798" y="3842624"/>
            <a:ext cx="1840801" cy="8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8"/>
          <p:cNvGraphicFramePr/>
          <p:nvPr/>
        </p:nvGraphicFramePr>
        <p:xfrm>
          <a:off x="0" y="-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{90C9403D-5E87-4F1E-9D28-5C0063169C9A}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Cambiamento nei gusti dei consumatori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Indagini di mercato per segmento di azienda.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Furto in magazzino o negozio o durante il trasporto 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Valutazione quadrimestrale riguardo resi, rotture, furti e ammanchi, con relativi incentivi.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Assicurazione della merce, del trasporto e del fondo cassa.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Perdita quote di mercato a vantaggio della concorrenza 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Continua previsione delle onde di mercato ed eventuale ricambio manageriale.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Blackout e interruzioni nella produzioni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Acquista di sostanziosi gruppi di continuità ad energia rinnovabile.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 b="1">
                          <a:solidFill>
                            <a:srgbClr val="F1C232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Assicurazione specifica riguardante danni da improvvisi black out.</a:t>
                      </a:r>
                      <a:endParaRPr sz="1500" b="1">
                        <a:solidFill>
                          <a:srgbClr val="F1C232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3842625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t="18672"/>
          <a:stretch/>
        </p:blipFill>
        <p:spPr>
          <a:xfrm>
            <a:off x="6857999" y="1002225"/>
            <a:ext cx="2286001" cy="139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001" y="2479075"/>
            <a:ext cx="2258004" cy="15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solidFill>
                  <a:srgbClr val="F1C232"/>
                </a:solidFill>
              </a:rPr>
              <a:t>                         </a:t>
            </a:r>
            <a:r>
              <a:rPr lang="it" sz="302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CASO DI STUDIO</a:t>
            </a:r>
            <a:endParaRPr sz="302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0" y="521100"/>
            <a:ext cx="9144000" cy="46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2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ouglas Campbell, il più grande tennista vivente e n°1 del ranking ATP, nonché icona principale del nostro brand </a:t>
            </a:r>
            <a:b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è stato trovato positivo alla cocaina.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100"/>
              <a:buFont typeface="Lexend"/>
              <a:buChar char="●"/>
            </a:pPr>
            <a:r>
              <a:rPr lang="it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Danni diretti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Cessazione della partnership tra i due soggetti giuridici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100"/>
              <a:buFont typeface="Lexend"/>
              <a:buChar char="●"/>
            </a:pPr>
            <a:r>
              <a:rPr lang="it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Danni indiretti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Danno di immagine 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100"/>
              <a:buFont typeface="Lexend"/>
              <a:buChar char="●"/>
            </a:pPr>
            <a:r>
              <a:rPr lang="it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Reazione alla notizia e tentativo di tutela dal danno diretto e indiretto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Recedere dai contratti in essere, chiedere i danni e pubblicizzare come l’azienda sia sempre stata a favore dello sport pulito, al fine di evitare danni diretti e minimizzare quelli indiretti.</a:t>
            </a:r>
            <a:b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Stanziare dei fondi contro il doping sportivo, in termini di pubblicità e progresso, e contro le droge promuovendo campagne di sensibilizzazione nelle scuole.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100"/>
              <a:buFont typeface="Lexend"/>
              <a:buChar char="❖"/>
            </a:pPr>
            <a:r>
              <a:rPr lang="it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Protezione assicurativa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Non erano state attivate delle polizze assicurative dirette, ma il contratto siglato con lo sportivo solleva l’azienda da qualsiasi rischio penale e la tutela abbondantemente dal punto di vista economico, più difficile la gestione del danno di immagine.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100"/>
              <a:buFont typeface="Lexend"/>
              <a:buChar char="❖"/>
            </a:pPr>
            <a:r>
              <a:rPr lang="it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Utilità delle misure di prevenzione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La redazione del contratto sportivo riguardante i diritti di immagine e di sponsor e chiaramente la presenza del ramo legale in azienda.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849" y="842449"/>
            <a:ext cx="2332125" cy="1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latin typeface="Lexend"/>
                <a:ea typeface="Lexend"/>
                <a:cs typeface="Lexend"/>
                <a:sym typeface="Lexend"/>
              </a:rPr>
              <a:t>                        </a:t>
            </a:r>
            <a:r>
              <a:rPr lang="it" sz="302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CASO DI STUDIO</a:t>
            </a:r>
            <a:endParaRPr sz="302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Ha funzionato il contratto siglato con l’atleta e la presenza del ramo legale in azienda.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Il contratto non permetteva allo sponsor di imporre monitoraggi medici sulle condizioni dello sportivo.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                            CONCLUSIONI</a:t>
            </a:r>
            <a:endParaRPr sz="302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0" y="454500"/>
            <a:ext cx="9144000" cy="46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 rischi puri sono la non certa affidabilità dei brand ambassadors, partners, eventuali incidenti nella produzione; improvvisi problemi di salute del datore di lavoro…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I rischi imprenditoriali riguardano l’appeal dei prodotti (rischio dinamico) e l’inefficacia dei brand ambassador nel promuovere e sponsorizzare il nostro marchio.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Lexend"/>
              <a:buChar char="●"/>
            </a:pPr>
            <a:r>
              <a:rPr lang="it" sz="15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La strategia è consolidata e i rischi sono stati valutati attentamente; in ogni caso ogni multa nazionale deve essere sempre in grado di aggiornarsi e quindi di prevedere anche il differente impatto dei diversi tipi di rischio nel tempo: il cyber risk è un rischio concreto e assai pericoloso da non più di vent’anni</a:t>
            </a:r>
            <a:endParaRPr sz="15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 amt="40000"/>
          </a:blip>
          <a:srcRect l="21216" t="28923" r="59143" b="35931"/>
          <a:stretch/>
        </p:blipFill>
        <p:spPr>
          <a:xfrm>
            <a:off x="7851100" y="0"/>
            <a:ext cx="1292899" cy="13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Presentazione su schermo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Oswald</vt:lpstr>
      <vt:lpstr>Lexend</vt:lpstr>
      <vt:lpstr>Simple Light</vt:lpstr>
      <vt:lpstr> G.S.M</vt:lpstr>
      <vt:lpstr>                   STORIA E FONDAZIONE</vt:lpstr>
      <vt:lpstr>                   UNICITÀ DI UN SUCCESSO</vt:lpstr>
      <vt:lpstr>                   UNICITÀ DEL PRODOTTO</vt:lpstr>
      <vt:lpstr>Presentazione standard di PowerPoint</vt:lpstr>
      <vt:lpstr>Presentazione standard di PowerPoint</vt:lpstr>
      <vt:lpstr>                         CASO DI STUDIO</vt:lpstr>
      <vt:lpstr>                        CASO DI STUDIO</vt:lpstr>
      <vt:lpstr>                             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G.S.M</dc:title>
  <cp:lastModifiedBy>Simona Bogani</cp:lastModifiedBy>
  <cp:revision>1</cp:revision>
  <dcterms:modified xsi:type="dcterms:W3CDTF">2023-05-27T20:30:46Z</dcterms:modified>
</cp:coreProperties>
</file>