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4E7"/>
    <a:srgbClr val="B9B3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70AD40-DDBD-4727-BF9C-7E77CDD1EE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916C9C8-A82B-4759-BE0C-56D471B543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D33055-7B50-43C7-B263-F655D465A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D80F-C5CA-4331-B19D-88B5571640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741F8E-804E-4DBE-8DC5-8EF811A95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3C0CAA-D4CD-4465-A316-2B053C35F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7D22-00C9-4E63-9612-84893C5D730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362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BEF7A2-90CD-4E9A-8CDD-38A879D7D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817B5B-2DF4-44AE-8522-B24A1842D7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14A3F4-7A9D-4071-8F82-17E712E2B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D80F-C5CA-4331-B19D-88B5571640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C9AA77-7AE8-4114-8E4E-1D615098F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F503A4-9490-4C88-AAA3-652B90583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7D22-00C9-4E63-9612-84893C5D730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98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54D4F09-5DAA-4FA9-B99A-DA85376617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5E347F4-23FB-410D-87DF-D00AB1A28D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62EB59-D6F1-4A0D-BC97-00465D20F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D80F-C5CA-4331-B19D-88B5571640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441BBB-293B-4134-A85B-D73EC2AAA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64AA3A-426D-405A-B707-584266EE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7D22-00C9-4E63-9612-84893C5D730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1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DCD58E-12F1-4047-BBC2-5B93F3212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1AD87B-4B2B-44BC-91E1-47C25F43F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6140BE-A48A-4552-BAED-C7BB2F799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D80F-C5CA-4331-B19D-88B5571640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708509-ADA6-4F23-B9D1-4766FE7EB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AEA74F-9492-4EE6-8E79-45A156EFF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7D22-00C9-4E63-9612-84893C5D730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19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8AD0AE-BC06-4F9B-A92F-620A247A8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00C57A-31CE-41FC-92DB-817C1BCD5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662784-E733-4D84-8619-625EE60BB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D80F-C5CA-4331-B19D-88B5571640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15E9CD-4A85-4100-A245-632539BF4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1CD97DC-77DA-4247-8D76-00EE33E2D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7D22-00C9-4E63-9612-84893C5D730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5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E10AEE-B257-44B3-B5FC-556D9CC27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1D307E-FA3D-4B98-A75B-01E00A6645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3B312C1-56EF-4099-AC9F-FF2C7EBE9E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55FEC49-3EE4-41EC-B8B1-67381EDC4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D80F-C5CA-4331-B19D-88B5571640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E0B6B29-6FDE-4449-8F03-3390BEDF3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2A97C08-C62D-400F-922E-3CDC3F29F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7D22-00C9-4E63-9612-84893C5D730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735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3E6E5B-5F32-4261-AB96-8C2281902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B6C69B6-4C01-4923-8249-B75027D11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7D20F5F-3E38-4239-B140-A13DF50BA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85F6D31-DB1C-4E9E-9960-481F00F821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756748C-F57B-4A6F-AD93-A35D863FF2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7EC7DAB-480C-489A-9DE4-77C5F6C31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D80F-C5CA-4331-B19D-88B5571640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07FEE66-F41B-4484-B309-41C0227C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40C5E9B-28F6-43F9-AF0D-0CC1AB40D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7D22-00C9-4E63-9612-84893C5D730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3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89E748-57B9-4105-BF6C-C25A4F008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DBAD3FA-47E6-45E2-B472-FA2BEB913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D80F-C5CA-4331-B19D-88B5571640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21237C1-E105-4E9F-81C0-E32F198FA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728BBDC-637B-4576-828E-9A8C6E227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7D22-00C9-4E63-9612-84893C5D730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129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152B98E-8A84-495D-89B0-457D801A1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D80F-C5CA-4331-B19D-88B5571640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29FE0E8-0008-467A-92BE-1760E568E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189ED1D-DEEA-4EDE-AF36-B3FD2767D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7D22-00C9-4E63-9612-84893C5D730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79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84AC9F-B92E-4502-A871-5C24A0014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89CBD8-508A-48BE-8C1F-0B75AC1D1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EA5AE97-B824-4295-8E14-626F75A9D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BDC6886-97C5-456F-AB63-06ED5965F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D80F-C5CA-4331-B19D-88B5571640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C102493-0353-4D70-A26B-BB877BEFF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8EDEF9F-50F9-4901-8C6A-73CB15E99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7D22-00C9-4E63-9612-84893C5D730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05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2271C2-95DE-477C-90F4-4D99CADAA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F1BDE4D-FD83-44C9-8D13-830CF7BA5F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69A22EA-15B0-4241-AD9E-FEB19AC9B8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CA9A41-2757-42FE-A955-54FABAAA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D80F-C5CA-4331-B19D-88B5571640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0A092D1-DCD7-4B2E-9AC6-2A9E40ADB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503BB15-F082-4088-BEE9-B8C62BFA9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7D22-00C9-4E63-9612-84893C5D730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CE40C2D-EAD1-4320-9CFA-212612329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A7C02A5-F22F-46DD-8C1F-067487CAC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BD5C54-74A3-4FE2-962E-9B7BBCD703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4D80F-C5CA-4331-B19D-88B55716405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E87998-4213-4FFF-80AE-3B1F8578F5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97A758-5CAB-4970-A7B5-94C26E00BA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47D22-00C9-4E63-9612-84893C5D730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90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ffetti fotografici luminosi colorati">
            <a:extLst>
              <a:ext uri="{FF2B5EF4-FFF2-40B4-BE49-F238E27FC236}">
                <a16:creationId xmlns:a16="http://schemas.microsoft.com/office/drawing/2014/main" id="{28B22759-0C66-4177-BB9A-8AEB7B67C00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65" b="786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22C6C9C9-83BF-4A6C-A1BF-C1735C61B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6524" y="1"/>
            <a:ext cx="7295477" cy="6853457"/>
          </a:xfrm>
          <a:custGeom>
            <a:avLst/>
            <a:gdLst>
              <a:gd name="connsiteX0" fmla="*/ 2113864 w 7295477"/>
              <a:gd name="connsiteY0" fmla="*/ 0 h 6853457"/>
              <a:gd name="connsiteX1" fmla="*/ 5731689 w 7295477"/>
              <a:gd name="connsiteY1" fmla="*/ 0 h 6853457"/>
              <a:gd name="connsiteX2" fmla="*/ 5792604 w 7295477"/>
              <a:gd name="connsiteY2" fmla="*/ 31199 h 6853457"/>
              <a:gd name="connsiteX3" fmla="*/ 7277638 w 7295477"/>
              <a:gd name="connsiteY3" fmla="*/ 1446415 h 6853457"/>
              <a:gd name="connsiteX4" fmla="*/ 7295477 w 7295477"/>
              <a:gd name="connsiteY4" fmla="*/ 1478103 h 6853457"/>
              <a:gd name="connsiteX5" fmla="*/ 7295477 w 7295477"/>
              <a:gd name="connsiteY5" fmla="*/ 5482224 h 6853457"/>
              <a:gd name="connsiteX6" fmla="*/ 7195301 w 7295477"/>
              <a:gd name="connsiteY6" fmla="*/ 5644337 h 6853457"/>
              <a:gd name="connsiteX7" fmla="*/ 5956878 w 7295477"/>
              <a:gd name="connsiteY7" fmla="*/ 6835380 h 6853457"/>
              <a:gd name="connsiteX8" fmla="*/ 5925438 w 7295477"/>
              <a:gd name="connsiteY8" fmla="*/ 6853457 h 6853457"/>
              <a:gd name="connsiteX9" fmla="*/ 1920114 w 7295477"/>
              <a:gd name="connsiteY9" fmla="*/ 6853457 h 6853457"/>
              <a:gd name="connsiteX10" fmla="*/ 1888674 w 7295477"/>
              <a:gd name="connsiteY10" fmla="*/ 6835380 h 6853457"/>
              <a:gd name="connsiteX11" fmla="*/ 0 w 7295477"/>
              <a:gd name="connsiteY11" fmla="*/ 3480517 h 6853457"/>
              <a:gd name="connsiteX12" fmla="*/ 2052949 w 7295477"/>
              <a:gd name="connsiteY12" fmla="*/ 31199 h 685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295477" h="6853457">
                <a:moveTo>
                  <a:pt x="2113864" y="0"/>
                </a:moveTo>
                <a:lnTo>
                  <a:pt x="5731689" y="0"/>
                </a:lnTo>
                <a:lnTo>
                  <a:pt x="5792604" y="31199"/>
                </a:lnTo>
                <a:cubicBezTo>
                  <a:pt x="6404018" y="363339"/>
                  <a:pt x="6917255" y="853303"/>
                  <a:pt x="7277638" y="1446415"/>
                </a:cubicBezTo>
                <a:lnTo>
                  <a:pt x="7295477" y="1478103"/>
                </a:lnTo>
                <a:lnTo>
                  <a:pt x="7295477" y="5482224"/>
                </a:lnTo>
                <a:lnTo>
                  <a:pt x="7195301" y="5644337"/>
                </a:lnTo>
                <a:cubicBezTo>
                  <a:pt x="6875688" y="6126745"/>
                  <a:pt x="6452261" y="6534378"/>
                  <a:pt x="5956878" y="6835380"/>
                </a:cubicBezTo>
                <a:lnTo>
                  <a:pt x="5925438" y="6853457"/>
                </a:lnTo>
                <a:lnTo>
                  <a:pt x="1920114" y="6853457"/>
                </a:lnTo>
                <a:lnTo>
                  <a:pt x="1888674" y="6835380"/>
                </a:lnTo>
                <a:cubicBezTo>
                  <a:pt x="756370" y="6147375"/>
                  <a:pt x="0" y="4902276"/>
                  <a:pt x="0" y="3480517"/>
                </a:cubicBezTo>
                <a:cubicBezTo>
                  <a:pt x="0" y="1991056"/>
                  <a:pt x="830121" y="695479"/>
                  <a:pt x="2052949" y="31199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BE85F8F-1C04-436E-8D15-4424F6FEE04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3862"/>
          <a:stretch/>
        </p:blipFill>
        <p:spPr>
          <a:xfrm>
            <a:off x="5063089" y="1"/>
            <a:ext cx="7128913" cy="6853457"/>
          </a:xfrm>
          <a:custGeom>
            <a:avLst/>
            <a:gdLst/>
            <a:ahLst/>
            <a:cxnLst/>
            <a:rect l="l" t="t" r="r" b="b"/>
            <a:pathLst>
              <a:path w="7128913" h="6853457">
                <a:moveTo>
                  <a:pt x="2343548" y="0"/>
                </a:moveTo>
                <a:lnTo>
                  <a:pt x="5168877" y="0"/>
                </a:lnTo>
                <a:lnTo>
                  <a:pt x="5218299" y="19487"/>
                </a:lnTo>
                <a:cubicBezTo>
                  <a:pt x="5976640" y="340238"/>
                  <a:pt x="6607722" y="902948"/>
                  <a:pt x="7014769" y="1610837"/>
                </a:cubicBezTo>
                <a:lnTo>
                  <a:pt x="7128913" y="1827198"/>
                </a:lnTo>
                <a:lnTo>
                  <a:pt x="7128913" y="5131581"/>
                </a:lnTo>
                <a:lnTo>
                  <a:pt x="7091067" y="5210750"/>
                </a:lnTo>
                <a:cubicBezTo>
                  <a:pt x="6744936" y="5876527"/>
                  <a:pt x="6205281" y="6425584"/>
                  <a:pt x="5546646" y="6783375"/>
                </a:cubicBezTo>
                <a:lnTo>
                  <a:pt x="5409811" y="6853457"/>
                </a:lnTo>
                <a:lnTo>
                  <a:pt x="2102613" y="6853457"/>
                </a:lnTo>
                <a:lnTo>
                  <a:pt x="1965779" y="6783375"/>
                </a:lnTo>
                <a:cubicBezTo>
                  <a:pt x="794873" y="6147301"/>
                  <a:pt x="0" y="4906735"/>
                  <a:pt x="0" y="3480517"/>
                </a:cubicBezTo>
                <a:cubicBezTo>
                  <a:pt x="0" y="1924643"/>
                  <a:pt x="945964" y="589711"/>
                  <a:pt x="2294125" y="19487"/>
                </a:cubicBezTo>
                <a:close/>
              </a:path>
            </a:pathLst>
          </a:cu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B4B0D83-F6F7-4C5E-8BFD-A134E017EB5F}"/>
              </a:ext>
            </a:extLst>
          </p:cNvPr>
          <p:cNvSpPr txBox="1"/>
          <p:nvPr/>
        </p:nvSpPr>
        <p:spPr>
          <a:xfrm>
            <a:off x="573752" y="2457233"/>
            <a:ext cx="37490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latin typeface="Felix Titling" panose="04060505060202020A04" pitchFamily="82" charset="0"/>
              </a:rPr>
              <a:t>PENSA A TE STESSO E…</a:t>
            </a:r>
          </a:p>
          <a:p>
            <a:pPr algn="ctr"/>
            <a:r>
              <a:rPr lang="it-IT" sz="4000" b="1" dirty="0">
                <a:latin typeface="Felix Titling" panose="04060505060202020A04" pitchFamily="82" charset="0"/>
              </a:rPr>
              <a:t>RINASCI</a:t>
            </a:r>
            <a:endParaRPr lang="en-US" sz="4000" b="1" dirty="0">
              <a:latin typeface="Felix Titling" panose="04060505060202020A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1750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71F010B1-4A6A-4DCE-8982-1115FBA4DD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66569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25710042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12086041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12728020"/>
                    </a:ext>
                  </a:extLst>
                </a:gridCol>
              </a:tblGrid>
              <a:tr h="1714500">
                <a:tc>
                  <a:txBody>
                    <a:bodyPr/>
                    <a:lstStyle/>
                    <a:p>
                      <a:r>
                        <a:rPr lang="it-IT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Infortuni sul lavoro</a:t>
                      </a:r>
                    </a:p>
                    <a:p>
                      <a:endParaRPr lang="en-US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Corsi di formazione al personale e fornitura di materiale sanitario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Polizza assicurativa per coprire danni causati da infortuni 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070050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r>
                        <a:rPr lang="it-IT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Cyber risk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Salvataggio dei dati su hard disk </a:t>
                      </a:r>
                      <a:r>
                        <a:rPr lang="it-IT" sz="2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offsite</a:t>
                      </a:r>
                      <a:r>
                        <a:rPr lang="it-IT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 configurazioni forti di sicurezza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Polizza assicurativa contro danni informatici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7154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r>
                        <a:rPr lang="it-IT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Furto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Impianti di allarme e videosorveglianza e personale addetto alla sicurezza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Polizza assicurativa a copertura dei furti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220864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r>
                        <a:rPr lang="it-IT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Incendi e calamità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Impianti anti incendio e rilevatori di fumo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Polizza assicurativa contro incendio e calamità naturali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831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6075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ffetti fotografici luminosi colorati">
            <a:extLst>
              <a:ext uri="{FF2B5EF4-FFF2-40B4-BE49-F238E27FC236}">
                <a16:creationId xmlns:a16="http://schemas.microsoft.com/office/drawing/2014/main" id="{B0987FBB-3C8B-46EF-8DD0-9C03038D26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721" r="30945" b="-1"/>
          <a:stretch/>
        </p:blipFill>
        <p:spPr>
          <a:xfrm>
            <a:off x="1" y="10"/>
            <a:ext cx="6096000" cy="6857990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11BB57D3-8AD3-474D-BDD7-801DC5CF1675}"/>
              </a:ext>
            </a:extLst>
          </p:cNvPr>
          <p:cNvSpPr/>
          <p:nvPr/>
        </p:nvSpPr>
        <p:spPr>
          <a:xfrm>
            <a:off x="6370482" y="2967335"/>
            <a:ext cx="556434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2700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CASO DI STUDIO</a:t>
            </a:r>
            <a:endParaRPr lang="en-US" sz="5400" b="1" cap="none" spc="0" dirty="0">
              <a:ln w="12700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96963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C094DB-0123-4842-904E-E0F6A268F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1431"/>
            <a:ext cx="10515600" cy="17351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«Una cliente, dopo essersi sottoposta ad una seduta laser, riporta ustioni di secondo grado su diverse parti del corpo»</a:t>
            </a:r>
            <a:endParaRPr lang="en-US" sz="36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5002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40951F-3099-4FA6-9A14-4643832E8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434041"/>
            <a:ext cx="4724399" cy="322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000" b="1" dirty="0">
                <a:solidFill>
                  <a:srgbClr val="FFC000"/>
                </a:solidFill>
              </a:rPr>
              <a:t>DANNI DIRETTI</a:t>
            </a:r>
          </a:p>
          <a:p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Danno alla reputazione della società</a:t>
            </a:r>
          </a:p>
          <a:p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Perdita economica causata dal risarcimento del danno al cliente</a:t>
            </a:r>
          </a:p>
          <a:p>
            <a:r>
              <a:rPr lang="it-IT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Costi per le verifiche volte a comprendere la causa del danno</a:t>
            </a:r>
            <a:endParaRPr lang="en-US" sz="24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444F6A36-D486-48E3-809E-015C31322AED}"/>
              </a:ext>
            </a:extLst>
          </p:cNvPr>
          <p:cNvSpPr txBox="1">
            <a:spLocks/>
          </p:cNvSpPr>
          <p:nvPr/>
        </p:nvSpPr>
        <p:spPr>
          <a:xfrm>
            <a:off x="6096000" y="825500"/>
            <a:ext cx="5114924" cy="3108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4000" b="1" dirty="0">
                <a:solidFill>
                  <a:srgbClr val="FFC000"/>
                </a:solidFill>
              </a:rPr>
              <a:t>DANNI INDIRETTI</a:t>
            </a:r>
          </a:p>
          <a:p>
            <a:r>
              <a:rPr lang="it-IT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Perdita di clienti</a:t>
            </a:r>
          </a:p>
          <a:p>
            <a:r>
              <a:rPr lang="en-US" sz="2400" b="1" dirty="0" err="1"/>
              <a:t>Danno</a:t>
            </a:r>
            <a:r>
              <a:rPr lang="en-US" sz="2400" b="1" dirty="0"/>
              <a:t> </a:t>
            </a:r>
            <a:r>
              <a:rPr lang="en-US" sz="2400" b="1" dirty="0" err="1"/>
              <a:t>reputazionale</a:t>
            </a:r>
            <a:endParaRPr lang="en-US" sz="2400" b="1" dirty="0"/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60060018-4318-4901-BFB2-6CEA83D677D1}"/>
              </a:ext>
            </a:extLst>
          </p:cNvPr>
          <p:cNvSpPr txBox="1">
            <a:spLocks/>
          </p:cNvSpPr>
          <p:nvPr/>
        </p:nvSpPr>
        <p:spPr>
          <a:xfrm>
            <a:off x="695326" y="3632200"/>
            <a:ext cx="4724399" cy="322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4000" b="1" dirty="0">
                <a:solidFill>
                  <a:srgbClr val="FFC000"/>
                </a:solidFill>
              </a:rPr>
              <a:t>MISURE DI PREVENZIONE</a:t>
            </a:r>
          </a:p>
          <a:p>
            <a:r>
              <a:rPr lang="it-IT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Elevata formazione dei dipendenti</a:t>
            </a:r>
          </a:p>
          <a:p>
            <a:r>
              <a:rPr lang="it-IT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Controllo regolare dei macchinari</a:t>
            </a:r>
            <a:endParaRPr lang="en-US" sz="24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41065867-9EDC-4414-9B26-E9E1DA213681}"/>
              </a:ext>
            </a:extLst>
          </p:cNvPr>
          <p:cNvSpPr txBox="1">
            <a:spLocks/>
          </p:cNvSpPr>
          <p:nvPr/>
        </p:nvSpPr>
        <p:spPr>
          <a:xfrm>
            <a:off x="6096000" y="3632200"/>
            <a:ext cx="5114924" cy="3108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4000" b="1" dirty="0">
                <a:solidFill>
                  <a:srgbClr val="FFC000"/>
                </a:solidFill>
              </a:rPr>
              <a:t>PROTEZIONE ASSICURATIVA</a:t>
            </a:r>
          </a:p>
          <a:p>
            <a:r>
              <a:rPr lang="it-IT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Assicurazione per i dipendenti, per danni causati ai terzi</a:t>
            </a:r>
            <a:endParaRPr lang="en-US" sz="24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9817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FC308D3A-48CF-467B-98BD-A87D62D6BD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12609"/>
              </p:ext>
            </p:extLst>
          </p:nvPr>
        </p:nvGraphicFramePr>
        <p:xfrm>
          <a:off x="0" y="3238499"/>
          <a:ext cx="12192000" cy="3733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25288671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23269453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440037559"/>
                    </a:ext>
                  </a:extLst>
                </a:gridCol>
              </a:tblGrid>
              <a:tr h="3733799">
                <a:tc>
                  <a:txBody>
                    <a:bodyPr/>
                    <a:lstStyle/>
                    <a:p>
                      <a:r>
                        <a:rPr lang="it-IT" sz="2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L’impresa ha subito risarcito la cliente e richiesto il controllo dei macchinari. Ha migliorato l’addestramento dei dipendenti e rafforzato la consulenza iniziale prima di effettuare i trattamenti, in modo da evitare eventuali danni futuri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Adeguata attenzione del personale, la prevista funzionalità dei macchinari e la corretta esecuzione del trattamento</a:t>
                      </a:r>
                      <a:endParaRPr lang="en-US" sz="2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Controllo e manutenzione dei macchinari programmata più frequentemente, collaborazione con clienti di fiducia (attraverso il passa parola) e personaggi di rilievo (che influenzano l’opinione pubblica)</a:t>
                      </a:r>
                      <a:endParaRPr lang="en-US" sz="2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834908"/>
                  </a:ext>
                </a:extLst>
              </a:tr>
            </a:tbl>
          </a:graphicData>
        </a:graphic>
      </p:graphicFrame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BBB12E52-80A2-4DD6-BB87-3423CC667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6" y="163513"/>
            <a:ext cx="3867149" cy="30749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3700" b="1" dirty="0">
              <a:solidFill>
                <a:srgbClr val="FFC000"/>
              </a:solidFill>
            </a:endParaRPr>
          </a:p>
          <a:p>
            <a:pPr marL="0" indent="0" algn="ctr">
              <a:buNone/>
            </a:pPr>
            <a:r>
              <a:rPr lang="it-IT" sz="3700" b="1" dirty="0">
                <a:solidFill>
                  <a:srgbClr val="FFC000"/>
                </a:solidFill>
              </a:rPr>
              <a:t>VALUZIONE DI CIO’ CHE HA FUNZIONATO PER LIMITARE I DANNI 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549868C5-BB4C-4C73-A491-9E11B42EB6A5}"/>
              </a:ext>
            </a:extLst>
          </p:cNvPr>
          <p:cNvSpPr txBox="1">
            <a:spLocks/>
          </p:cNvSpPr>
          <p:nvPr/>
        </p:nvSpPr>
        <p:spPr>
          <a:xfrm>
            <a:off x="4114801" y="163512"/>
            <a:ext cx="3981451" cy="3074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it-IT" sz="3700" b="1" dirty="0">
              <a:solidFill>
                <a:srgbClr val="FFC00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it-IT" sz="3700" b="1" dirty="0">
                <a:solidFill>
                  <a:srgbClr val="FFC000"/>
                </a:solidFill>
              </a:rPr>
              <a:t>VALUZIONE DI CIO’ CHE E’ RISULTATO MANCARE PER LIMITARE I DANNI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25EE274D-8B96-46A8-8C54-DC8A80A20C71}"/>
              </a:ext>
            </a:extLst>
          </p:cNvPr>
          <p:cNvSpPr txBox="1">
            <a:spLocks/>
          </p:cNvSpPr>
          <p:nvPr/>
        </p:nvSpPr>
        <p:spPr>
          <a:xfrm>
            <a:off x="8096252" y="163512"/>
            <a:ext cx="3981451" cy="307498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it-IT" sz="2600" b="1" dirty="0">
              <a:solidFill>
                <a:srgbClr val="FFC00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it-IT" sz="4000" b="1" dirty="0">
                <a:solidFill>
                  <a:srgbClr val="FFC000"/>
                </a:solidFill>
              </a:rPr>
              <a:t>AZIONI RIPARATORIE PER RIDURRE L’ENTITA’ O LA DURATA DEL DANNO INDIRETTO</a:t>
            </a:r>
          </a:p>
        </p:txBody>
      </p:sp>
    </p:spTree>
    <p:extLst>
      <p:ext uri="{BB962C8B-B14F-4D97-AF65-F5344CB8AC3E}">
        <p14:creationId xmlns:p14="http://schemas.microsoft.com/office/powerpoint/2010/main" val="41501554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ffetti fotografici luminosi colorati">
            <a:extLst>
              <a:ext uri="{FF2B5EF4-FFF2-40B4-BE49-F238E27FC236}">
                <a16:creationId xmlns:a16="http://schemas.microsoft.com/office/drawing/2014/main" id="{B0987FBB-3C8B-46EF-8DD0-9C03038D26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721" r="30945" b="-1"/>
          <a:stretch/>
        </p:blipFill>
        <p:spPr>
          <a:xfrm>
            <a:off x="1" y="10"/>
            <a:ext cx="6096000" cy="6857990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11BB57D3-8AD3-474D-BDD7-801DC5CF1675}"/>
              </a:ext>
            </a:extLst>
          </p:cNvPr>
          <p:cNvSpPr/>
          <p:nvPr/>
        </p:nvSpPr>
        <p:spPr>
          <a:xfrm>
            <a:off x="6303807" y="2967335"/>
            <a:ext cx="556434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CONCLUSIONE</a:t>
            </a:r>
            <a:endParaRPr lang="en-US" sz="5400" b="1" cap="none" spc="0" dirty="0">
              <a:ln w="12700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42260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21" name="Rectangle 4102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C094DB-0123-4842-904E-E0F6A268F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49" y="685800"/>
            <a:ext cx="5476875" cy="5924550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Quando si svolgono trattamenti estetici professionali o chirurgici è fondamentale prestare la massima attenzione ai servizi offerti, ai macchinari ed ai prodotti utilizzati, che siano controllati e di ottima qualità. La relazione col mercato assicurativo può aiutare nel miglioramento generale, oltre che alla mitigazione degli </a:t>
            </a:r>
            <a:r>
              <a:rPr lang="it-IT" sz="2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esborsi economici.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questo settore, infatti, senza queste attenzioni è purtroppo fin troppo facile causare danni permanenti e perdere la fiducia della clientela.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Oggi la ricerca di miglioramento dell’aspetto di ogni persona è di fondamentale importanza. Per questo, la fiducia che i clienti ripongono nella nostra azienda rappresenta il fattore principale di successo e un vantaggio per un’impresa di questo genere. 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5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Aesthetic Medicine Live returns to Olympia this weekend">
            <a:extLst>
              <a:ext uri="{FF2B5EF4-FFF2-40B4-BE49-F238E27FC236}">
                <a16:creationId xmlns:a16="http://schemas.microsoft.com/office/drawing/2014/main" id="{C961DDCD-A4B3-468E-BC41-A144685305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45" r="4868" b="-1"/>
          <a:stretch/>
        </p:blipFill>
        <p:spPr bwMode="auto">
          <a:xfrm>
            <a:off x="5738969" y="851517"/>
            <a:ext cx="6184807" cy="5154967"/>
          </a:xfrm>
          <a:custGeom>
            <a:avLst/>
            <a:gdLst/>
            <a:ahLst/>
            <a:cxnLst/>
            <a:rect l="l" t="t" r="r" b="b"/>
            <a:pathLst>
              <a:path w="5846002" h="4872577">
                <a:moveTo>
                  <a:pt x="343285" y="2953992"/>
                </a:moveTo>
                <a:cubicBezTo>
                  <a:pt x="343285" y="2953992"/>
                  <a:pt x="343285" y="2953992"/>
                  <a:pt x="849063" y="2953992"/>
                </a:cubicBezTo>
                <a:cubicBezTo>
                  <a:pt x="880743" y="2953992"/>
                  <a:pt x="911330" y="2971406"/>
                  <a:pt x="926624" y="2999703"/>
                </a:cubicBezTo>
                <a:cubicBezTo>
                  <a:pt x="926624" y="2999703"/>
                  <a:pt x="926624" y="2999703"/>
                  <a:pt x="1180059" y="3436136"/>
                </a:cubicBezTo>
                <a:cubicBezTo>
                  <a:pt x="1196445" y="3463345"/>
                  <a:pt x="1196445" y="3498172"/>
                  <a:pt x="1180059" y="3525382"/>
                </a:cubicBezTo>
                <a:cubicBezTo>
                  <a:pt x="1180059" y="3525382"/>
                  <a:pt x="1180059" y="3525382"/>
                  <a:pt x="926624" y="3961814"/>
                </a:cubicBezTo>
                <a:cubicBezTo>
                  <a:pt x="911330" y="3990111"/>
                  <a:pt x="880743" y="4007525"/>
                  <a:pt x="849063" y="4007525"/>
                </a:cubicBezTo>
                <a:cubicBezTo>
                  <a:pt x="849063" y="4007525"/>
                  <a:pt x="849063" y="4007525"/>
                  <a:pt x="343285" y="4007525"/>
                </a:cubicBezTo>
                <a:cubicBezTo>
                  <a:pt x="310513" y="4007525"/>
                  <a:pt x="281019" y="3990111"/>
                  <a:pt x="264633" y="3961814"/>
                </a:cubicBezTo>
                <a:cubicBezTo>
                  <a:pt x="264633" y="3961814"/>
                  <a:pt x="264633" y="3961814"/>
                  <a:pt x="12290" y="3525382"/>
                </a:cubicBezTo>
                <a:cubicBezTo>
                  <a:pt x="-4096" y="3498172"/>
                  <a:pt x="-4096" y="3463345"/>
                  <a:pt x="12290" y="3436136"/>
                </a:cubicBezTo>
                <a:cubicBezTo>
                  <a:pt x="12290" y="3436136"/>
                  <a:pt x="12290" y="3436136"/>
                  <a:pt x="264633" y="2999703"/>
                </a:cubicBezTo>
                <a:cubicBezTo>
                  <a:pt x="281019" y="2971406"/>
                  <a:pt x="310513" y="2953992"/>
                  <a:pt x="343285" y="2953992"/>
                </a:cubicBezTo>
                <a:close/>
                <a:moveTo>
                  <a:pt x="2353334" y="538808"/>
                </a:moveTo>
                <a:cubicBezTo>
                  <a:pt x="2353334" y="538808"/>
                  <a:pt x="2353334" y="538808"/>
                  <a:pt x="2613403" y="538808"/>
                </a:cubicBezTo>
                <a:lnTo>
                  <a:pt x="2643742" y="538808"/>
                </a:lnTo>
                <a:lnTo>
                  <a:pt x="2672692" y="588661"/>
                </a:lnTo>
                <a:cubicBezTo>
                  <a:pt x="2713002" y="658078"/>
                  <a:pt x="2759909" y="738855"/>
                  <a:pt x="2814491" y="832849"/>
                </a:cubicBezTo>
                <a:cubicBezTo>
                  <a:pt x="2839586" y="874521"/>
                  <a:pt x="2839586" y="927860"/>
                  <a:pt x="2814491" y="969531"/>
                </a:cubicBezTo>
                <a:cubicBezTo>
                  <a:pt x="2814491" y="969531"/>
                  <a:pt x="2814491" y="969531"/>
                  <a:pt x="2426350" y="1637936"/>
                </a:cubicBezTo>
                <a:cubicBezTo>
                  <a:pt x="2402927" y="1681274"/>
                  <a:pt x="2356083" y="1707943"/>
                  <a:pt x="2307565" y="1707943"/>
                </a:cubicBezTo>
                <a:cubicBezTo>
                  <a:pt x="2307565" y="1707943"/>
                  <a:pt x="2307565" y="1707943"/>
                  <a:pt x="1532956" y="1707943"/>
                </a:cubicBezTo>
                <a:cubicBezTo>
                  <a:pt x="1520409" y="1707943"/>
                  <a:pt x="1508175" y="1706276"/>
                  <a:pt x="1496490" y="1703099"/>
                </a:cubicBezTo>
                <a:lnTo>
                  <a:pt x="1471408" y="1692583"/>
                </a:lnTo>
                <a:lnTo>
                  <a:pt x="1486736" y="1666073"/>
                </a:lnTo>
                <a:cubicBezTo>
                  <a:pt x="1625328" y="1426376"/>
                  <a:pt x="1802725" y="1119564"/>
                  <a:pt x="2029793" y="726844"/>
                </a:cubicBezTo>
                <a:cubicBezTo>
                  <a:pt x="2097197" y="610441"/>
                  <a:pt x="2218525" y="538808"/>
                  <a:pt x="2353334" y="538808"/>
                </a:cubicBezTo>
                <a:close/>
                <a:moveTo>
                  <a:pt x="1487085" y="0"/>
                </a:moveTo>
                <a:cubicBezTo>
                  <a:pt x="1487085" y="0"/>
                  <a:pt x="1487085" y="0"/>
                  <a:pt x="2360840" y="0"/>
                </a:cubicBezTo>
                <a:cubicBezTo>
                  <a:pt x="2415568" y="0"/>
                  <a:pt x="2468407" y="30084"/>
                  <a:pt x="2494828" y="78969"/>
                </a:cubicBezTo>
                <a:cubicBezTo>
                  <a:pt x="2494828" y="78969"/>
                  <a:pt x="2494828" y="78969"/>
                  <a:pt x="2729665" y="483373"/>
                </a:cubicBezTo>
                <a:lnTo>
                  <a:pt x="2756194" y="529058"/>
                </a:lnTo>
                <a:lnTo>
                  <a:pt x="2735320" y="529058"/>
                </a:lnTo>
                <a:lnTo>
                  <a:pt x="2636659" y="529058"/>
                </a:lnTo>
                <a:lnTo>
                  <a:pt x="2593799" y="455250"/>
                </a:lnTo>
                <a:cubicBezTo>
                  <a:pt x="2430052" y="173267"/>
                  <a:pt x="2430052" y="173267"/>
                  <a:pt x="2430052" y="173267"/>
                </a:cubicBezTo>
                <a:cubicBezTo>
                  <a:pt x="2406629" y="129929"/>
                  <a:pt x="2359785" y="103259"/>
                  <a:pt x="2311267" y="103259"/>
                </a:cubicBezTo>
                <a:cubicBezTo>
                  <a:pt x="1536658" y="103259"/>
                  <a:pt x="1536658" y="103259"/>
                  <a:pt x="1536658" y="103259"/>
                </a:cubicBezTo>
                <a:cubicBezTo>
                  <a:pt x="1486468" y="103259"/>
                  <a:pt x="1441296" y="129929"/>
                  <a:pt x="1416201" y="173267"/>
                </a:cubicBezTo>
                <a:cubicBezTo>
                  <a:pt x="1029733" y="841671"/>
                  <a:pt x="1029733" y="841671"/>
                  <a:pt x="1029733" y="841671"/>
                </a:cubicBezTo>
                <a:cubicBezTo>
                  <a:pt x="1004637" y="883343"/>
                  <a:pt x="1004637" y="936682"/>
                  <a:pt x="1029733" y="978353"/>
                </a:cubicBezTo>
                <a:cubicBezTo>
                  <a:pt x="1416201" y="1646758"/>
                  <a:pt x="1416201" y="1646758"/>
                  <a:pt x="1416201" y="1646758"/>
                </a:cubicBezTo>
                <a:cubicBezTo>
                  <a:pt x="1428749" y="1668427"/>
                  <a:pt x="1446315" y="1685929"/>
                  <a:pt x="1467019" y="1698013"/>
                </a:cubicBezTo>
                <a:lnTo>
                  <a:pt x="1472899" y="1700478"/>
                </a:lnTo>
                <a:lnTo>
                  <a:pt x="1441377" y="1754996"/>
                </a:lnTo>
                <a:lnTo>
                  <a:pt x="1417933" y="1795543"/>
                </a:lnTo>
                <a:lnTo>
                  <a:pt x="1442249" y="1805738"/>
                </a:lnTo>
                <a:cubicBezTo>
                  <a:pt x="1455430" y="1809322"/>
                  <a:pt x="1469230" y="1811202"/>
                  <a:pt x="1483383" y="1811202"/>
                </a:cubicBezTo>
                <a:cubicBezTo>
                  <a:pt x="2357138" y="1811202"/>
                  <a:pt x="2357138" y="1811202"/>
                  <a:pt x="2357138" y="1811202"/>
                </a:cubicBezTo>
                <a:cubicBezTo>
                  <a:pt x="2411866" y="1811202"/>
                  <a:pt x="2464705" y="1781120"/>
                  <a:pt x="2491126" y="1732235"/>
                </a:cubicBezTo>
                <a:cubicBezTo>
                  <a:pt x="2928947" y="978278"/>
                  <a:pt x="2928947" y="978278"/>
                  <a:pt x="2928947" y="978278"/>
                </a:cubicBezTo>
                <a:cubicBezTo>
                  <a:pt x="2957254" y="931274"/>
                  <a:pt x="2957254" y="871108"/>
                  <a:pt x="2928947" y="824102"/>
                </a:cubicBezTo>
                <a:cubicBezTo>
                  <a:pt x="2874220" y="729858"/>
                  <a:pt x="2826333" y="647394"/>
                  <a:pt x="2784432" y="575238"/>
                </a:cubicBezTo>
                <a:lnTo>
                  <a:pt x="2763277" y="538808"/>
                </a:lnTo>
                <a:lnTo>
                  <a:pt x="2861280" y="538808"/>
                </a:lnTo>
                <a:cubicBezTo>
                  <a:pt x="3166048" y="538808"/>
                  <a:pt x="3653676" y="538808"/>
                  <a:pt x="4433881" y="538808"/>
                </a:cubicBezTo>
                <a:cubicBezTo>
                  <a:pt x="4564197" y="538808"/>
                  <a:pt x="4690018" y="610441"/>
                  <a:pt x="4752929" y="726844"/>
                </a:cubicBezTo>
                <a:cubicBezTo>
                  <a:pt x="4752929" y="726844"/>
                  <a:pt x="4752929" y="726844"/>
                  <a:pt x="5795449" y="2522134"/>
                </a:cubicBezTo>
                <a:cubicBezTo>
                  <a:pt x="5862854" y="2634060"/>
                  <a:pt x="5862854" y="2777325"/>
                  <a:pt x="5795449" y="2889251"/>
                </a:cubicBezTo>
                <a:cubicBezTo>
                  <a:pt x="5795449" y="2889251"/>
                  <a:pt x="5795449" y="2889251"/>
                  <a:pt x="4752929" y="4684542"/>
                </a:cubicBezTo>
                <a:cubicBezTo>
                  <a:pt x="4690018" y="4800945"/>
                  <a:pt x="4564197" y="4872577"/>
                  <a:pt x="4433881" y="4872577"/>
                </a:cubicBezTo>
                <a:cubicBezTo>
                  <a:pt x="4433881" y="4872577"/>
                  <a:pt x="4433881" y="4872577"/>
                  <a:pt x="2353334" y="4872577"/>
                </a:cubicBezTo>
                <a:cubicBezTo>
                  <a:pt x="2218525" y="4872577"/>
                  <a:pt x="2097197" y="4800945"/>
                  <a:pt x="2029793" y="4684542"/>
                </a:cubicBezTo>
                <a:cubicBezTo>
                  <a:pt x="2029793" y="4684542"/>
                  <a:pt x="2029793" y="4684542"/>
                  <a:pt x="991766" y="2889251"/>
                </a:cubicBezTo>
                <a:cubicBezTo>
                  <a:pt x="924361" y="2777325"/>
                  <a:pt x="924361" y="2634060"/>
                  <a:pt x="991766" y="2522134"/>
                </a:cubicBezTo>
                <a:cubicBezTo>
                  <a:pt x="991766" y="2522134"/>
                  <a:pt x="991766" y="2522134"/>
                  <a:pt x="1377193" y="1855530"/>
                </a:cubicBezTo>
                <a:lnTo>
                  <a:pt x="1409676" y="1799352"/>
                </a:lnTo>
                <a:lnTo>
                  <a:pt x="1408533" y="1798873"/>
                </a:lnTo>
                <a:cubicBezTo>
                  <a:pt x="1385179" y="1785241"/>
                  <a:pt x="1365364" y="1765500"/>
                  <a:pt x="1351210" y="1741057"/>
                </a:cubicBezTo>
                <a:cubicBezTo>
                  <a:pt x="1351210" y="1741057"/>
                  <a:pt x="1351210" y="1741057"/>
                  <a:pt x="915276" y="987100"/>
                </a:cubicBezTo>
                <a:cubicBezTo>
                  <a:pt x="886968" y="940096"/>
                  <a:pt x="886968" y="879930"/>
                  <a:pt x="915276" y="832924"/>
                </a:cubicBezTo>
                <a:cubicBezTo>
                  <a:pt x="915276" y="832924"/>
                  <a:pt x="915276" y="832924"/>
                  <a:pt x="1351210" y="78969"/>
                </a:cubicBezTo>
                <a:cubicBezTo>
                  <a:pt x="1379517" y="30084"/>
                  <a:pt x="1430471" y="0"/>
                  <a:pt x="14870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665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ffetti fotografici luminosi colorati">
            <a:extLst>
              <a:ext uri="{FF2B5EF4-FFF2-40B4-BE49-F238E27FC236}">
                <a16:creationId xmlns:a16="http://schemas.microsoft.com/office/drawing/2014/main" id="{B0987FBB-3C8B-46EF-8DD0-9C03038D26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721" r="30945" b="-1"/>
          <a:stretch/>
        </p:blipFill>
        <p:spPr>
          <a:xfrm>
            <a:off x="1" y="10"/>
            <a:ext cx="6096000" cy="6857990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11BB57D3-8AD3-474D-BDD7-801DC5CF1675}"/>
              </a:ext>
            </a:extLst>
          </p:cNvPr>
          <p:cNvSpPr/>
          <p:nvPr/>
        </p:nvSpPr>
        <p:spPr>
          <a:xfrm>
            <a:off x="6322857" y="2551837"/>
            <a:ext cx="556434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2700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LA NOSTRA IDEA IMPRENDITORIALE</a:t>
            </a:r>
            <a:endParaRPr lang="en-US" sz="5400" b="1" cap="none" spc="0" dirty="0">
              <a:ln w="12700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76533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2" descr="Verifica la copertura – DFREE TV">
            <a:extLst>
              <a:ext uri="{FF2B5EF4-FFF2-40B4-BE49-F238E27FC236}">
                <a16:creationId xmlns:a16="http://schemas.microsoft.com/office/drawing/2014/main" id="{BC9846E2-0234-4854-A29E-46B6FBE21C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5946" y="511293"/>
            <a:ext cx="4751852" cy="566567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E6FAE3-C26D-4732-9BC9-33A0DA4CA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L’impresa “Flash </a:t>
            </a:r>
            <a:r>
              <a:rPr lang="it-IT" b="1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Rebirth</a:t>
            </a:r>
            <a:r>
              <a:rPr lang="it-IT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nasce a Milano nel 2018. </a:t>
            </a:r>
          </a:p>
          <a:p>
            <a:pPr marL="0" indent="0">
              <a:buNone/>
            </a:pPr>
            <a:endParaRPr lang="it-IT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 2020 ha aperto altre sedi a Torino, Roma e Napoli, con il progetto di espandersi in tutta Italia. Dimensione media. 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42B56E14-B97E-4580-8C80-F9FAC1AD78AC}"/>
              </a:ext>
            </a:extLst>
          </p:cNvPr>
          <p:cNvSpPr/>
          <p:nvPr/>
        </p:nvSpPr>
        <p:spPr>
          <a:xfrm>
            <a:off x="1236418" y="1514475"/>
            <a:ext cx="200025" cy="2095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F2AC05DB-0079-47D1-8F17-177BB64B2B5C}"/>
              </a:ext>
            </a:extLst>
          </p:cNvPr>
          <p:cNvSpPr/>
          <p:nvPr/>
        </p:nvSpPr>
        <p:spPr>
          <a:xfrm>
            <a:off x="1912693" y="1228725"/>
            <a:ext cx="200025" cy="2095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C05B6709-BFC6-46F5-88E2-437554CB0A1F}"/>
              </a:ext>
            </a:extLst>
          </p:cNvPr>
          <p:cNvSpPr/>
          <p:nvPr/>
        </p:nvSpPr>
        <p:spPr>
          <a:xfrm>
            <a:off x="3043986" y="3076575"/>
            <a:ext cx="200025" cy="2095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e 15">
            <a:extLst>
              <a:ext uri="{FF2B5EF4-FFF2-40B4-BE49-F238E27FC236}">
                <a16:creationId xmlns:a16="http://schemas.microsoft.com/office/drawing/2014/main" id="{5C97FD05-5094-41EC-83CC-6D5BB69EF658}"/>
              </a:ext>
            </a:extLst>
          </p:cNvPr>
          <p:cNvSpPr/>
          <p:nvPr/>
        </p:nvSpPr>
        <p:spPr>
          <a:xfrm>
            <a:off x="3777189" y="3429000"/>
            <a:ext cx="200025" cy="2095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79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8" name="Rectangle 1030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Estetica, il boom infinito: guida ai trattamenti più richiesti">
            <a:extLst>
              <a:ext uri="{FF2B5EF4-FFF2-40B4-BE49-F238E27FC236}">
                <a16:creationId xmlns:a16="http://schemas.microsoft.com/office/drawing/2014/main" id="{22326EB6-4913-4A65-9305-12461A72EA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48" r="17079" b="1"/>
          <a:stretch/>
        </p:blipFill>
        <p:spPr bwMode="auto">
          <a:xfrm rot="16200000">
            <a:off x="4428744" y="-905256"/>
            <a:ext cx="6858000" cy="866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E6FAE3-C26D-4732-9BC9-33A0DA4CA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815" y="1554099"/>
            <a:ext cx="4502785" cy="4066414"/>
          </a:xfrm>
        </p:spPr>
        <p:txBody>
          <a:bodyPr anchor="t"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it-IT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L’impresa si occupa di trattamenti estetici professionali e trattamenti di chirurgia estetica. </a:t>
            </a:r>
          </a:p>
          <a:p>
            <a:pPr marL="0" indent="0">
              <a:spcBef>
                <a:spcPts val="0"/>
              </a:spcBef>
              <a:buNone/>
            </a:pPr>
            <a:endParaRPr lang="it-IT" sz="24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Essa, infatti, punta sul fatto che ognuno debba sentirsi bene con se stesso, e aiuta a farlo. </a:t>
            </a:r>
          </a:p>
          <a:p>
            <a:pPr marL="0" indent="0">
              <a:spcBef>
                <a:spcPts val="0"/>
              </a:spcBef>
              <a:buNone/>
            </a:pPr>
            <a:endParaRPr lang="it-IT" sz="24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Esempi dei trattamenti offerti sono: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laser, laminazione ciglia, </a:t>
            </a:r>
            <a:r>
              <a:rPr lang="it-IT" sz="24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microblading</a:t>
            </a:r>
            <a:r>
              <a:rPr lang="it-IT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, filler, autotrapianti capelli, lifting. </a:t>
            </a:r>
            <a:endParaRPr lang="en-US" sz="24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0988366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E70A271C-0820-43F3-B734-71391FD84616}"/>
              </a:ext>
            </a:extLst>
          </p:cNvPr>
          <p:cNvSpPr/>
          <p:nvPr/>
        </p:nvSpPr>
        <p:spPr>
          <a:xfrm>
            <a:off x="523875" y="646837"/>
            <a:ext cx="11144250" cy="92333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dirty="0">
                <a:solidFill>
                  <a:srgbClr val="FFC000"/>
                </a:solidFill>
              </a:rPr>
              <a:t>A CHI SI RIVOLGE?</a:t>
            </a:r>
            <a:endParaRPr lang="en-US" sz="5400" b="1" cap="none" spc="0" dirty="0">
              <a:ln w="12700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AFD17DFA-EBDC-4A0B-B5F1-40271644D1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5" y="1504950"/>
            <a:ext cx="1251690" cy="2400300"/>
          </a:xfrm>
          <a:prstGeom prst="rect">
            <a:avLst/>
          </a:prstGeom>
        </p:spPr>
      </p:pic>
      <p:sp>
        <p:nvSpPr>
          <p:cNvPr id="7" name="Ovale 6">
            <a:extLst>
              <a:ext uri="{FF2B5EF4-FFF2-40B4-BE49-F238E27FC236}">
                <a16:creationId xmlns:a16="http://schemas.microsoft.com/office/drawing/2014/main" id="{A5FF2B69-D608-41C4-9D72-B82DC266DFD1}"/>
              </a:ext>
            </a:extLst>
          </p:cNvPr>
          <p:cNvSpPr/>
          <p:nvPr/>
        </p:nvSpPr>
        <p:spPr>
          <a:xfrm>
            <a:off x="2362200" y="2524125"/>
            <a:ext cx="495300" cy="50482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rgbClr val="FFC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F38D639C-4091-49F7-9F86-9B867EAC43D3}"/>
              </a:ext>
            </a:extLst>
          </p:cNvPr>
          <p:cNvSpPr/>
          <p:nvPr/>
        </p:nvSpPr>
        <p:spPr>
          <a:xfrm>
            <a:off x="3040432" y="2524124"/>
            <a:ext cx="495300" cy="50482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rgbClr val="FFC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F8481A80-A081-44C3-9A9F-234B940ABD2F}"/>
              </a:ext>
            </a:extLst>
          </p:cNvPr>
          <p:cNvSpPr/>
          <p:nvPr/>
        </p:nvSpPr>
        <p:spPr>
          <a:xfrm>
            <a:off x="5075128" y="2524123"/>
            <a:ext cx="495300" cy="50482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rgbClr val="FFC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5D25A431-4232-469A-859A-7A9CB3D3C3DF}"/>
              </a:ext>
            </a:extLst>
          </p:cNvPr>
          <p:cNvSpPr/>
          <p:nvPr/>
        </p:nvSpPr>
        <p:spPr>
          <a:xfrm>
            <a:off x="3718664" y="2524124"/>
            <a:ext cx="495300" cy="50482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rgbClr val="FFC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F6C15440-5626-40FE-B8A5-E4DD768C5093}"/>
              </a:ext>
            </a:extLst>
          </p:cNvPr>
          <p:cNvSpPr/>
          <p:nvPr/>
        </p:nvSpPr>
        <p:spPr>
          <a:xfrm>
            <a:off x="4396896" y="2524123"/>
            <a:ext cx="495300" cy="50482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rgbClr val="FFC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C980D6BE-3C3D-416D-A33E-01A31A0049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046" y="4106734"/>
            <a:ext cx="1012847" cy="2343154"/>
          </a:xfrm>
          <a:prstGeom prst="rect">
            <a:avLst/>
          </a:prstGeom>
        </p:spPr>
      </p:pic>
      <p:sp>
        <p:nvSpPr>
          <p:cNvPr id="14" name="Ovale 13">
            <a:extLst>
              <a:ext uri="{FF2B5EF4-FFF2-40B4-BE49-F238E27FC236}">
                <a16:creationId xmlns:a16="http://schemas.microsoft.com/office/drawing/2014/main" id="{E7606112-5A2E-4575-BB75-24765F482302}"/>
              </a:ext>
            </a:extLst>
          </p:cNvPr>
          <p:cNvSpPr/>
          <p:nvPr/>
        </p:nvSpPr>
        <p:spPr>
          <a:xfrm>
            <a:off x="2347065" y="2524125"/>
            <a:ext cx="495300" cy="50482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rgbClr val="FFC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id="{1BF135D7-6452-4A04-9F6D-5DC5F8B4BAAA}"/>
              </a:ext>
            </a:extLst>
          </p:cNvPr>
          <p:cNvSpPr/>
          <p:nvPr/>
        </p:nvSpPr>
        <p:spPr>
          <a:xfrm>
            <a:off x="3025297" y="2524124"/>
            <a:ext cx="495300" cy="50482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rgbClr val="FFC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" name="Ovale 15">
            <a:extLst>
              <a:ext uri="{FF2B5EF4-FFF2-40B4-BE49-F238E27FC236}">
                <a16:creationId xmlns:a16="http://schemas.microsoft.com/office/drawing/2014/main" id="{F2BAC433-6C6D-4823-8042-B4D6F0BAFB36}"/>
              </a:ext>
            </a:extLst>
          </p:cNvPr>
          <p:cNvSpPr/>
          <p:nvPr/>
        </p:nvSpPr>
        <p:spPr>
          <a:xfrm>
            <a:off x="5059993" y="2524123"/>
            <a:ext cx="495300" cy="50482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rgbClr val="FFC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Ovale 16">
            <a:extLst>
              <a:ext uri="{FF2B5EF4-FFF2-40B4-BE49-F238E27FC236}">
                <a16:creationId xmlns:a16="http://schemas.microsoft.com/office/drawing/2014/main" id="{57DDABC9-48D6-4EF5-A545-B7FC8759D644}"/>
              </a:ext>
            </a:extLst>
          </p:cNvPr>
          <p:cNvSpPr/>
          <p:nvPr/>
        </p:nvSpPr>
        <p:spPr>
          <a:xfrm>
            <a:off x="3703529" y="2524124"/>
            <a:ext cx="495300" cy="50482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rgbClr val="FFC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8" name="Ovale 17">
            <a:extLst>
              <a:ext uri="{FF2B5EF4-FFF2-40B4-BE49-F238E27FC236}">
                <a16:creationId xmlns:a16="http://schemas.microsoft.com/office/drawing/2014/main" id="{07E0E411-77BB-411B-A7F1-2B43529D2608}"/>
              </a:ext>
            </a:extLst>
          </p:cNvPr>
          <p:cNvSpPr/>
          <p:nvPr/>
        </p:nvSpPr>
        <p:spPr>
          <a:xfrm>
            <a:off x="4381761" y="2524123"/>
            <a:ext cx="495300" cy="50482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rgbClr val="FFC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Ovale 18">
            <a:extLst>
              <a:ext uri="{FF2B5EF4-FFF2-40B4-BE49-F238E27FC236}">
                <a16:creationId xmlns:a16="http://schemas.microsoft.com/office/drawing/2014/main" id="{2041C51B-A816-4BE9-81F5-071214F367F8}"/>
              </a:ext>
            </a:extLst>
          </p:cNvPr>
          <p:cNvSpPr/>
          <p:nvPr/>
        </p:nvSpPr>
        <p:spPr>
          <a:xfrm>
            <a:off x="2362200" y="5086350"/>
            <a:ext cx="495300" cy="50482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rgbClr val="FFC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0" name="Ovale 19">
            <a:extLst>
              <a:ext uri="{FF2B5EF4-FFF2-40B4-BE49-F238E27FC236}">
                <a16:creationId xmlns:a16="http://schemas.microsoft.com/office/drawing/2014/main" id="{5C88DFBE-6817-4AAC-B079-C6F9FC0C6656}"/>
              </a:ext>
            </a:extLst>
          </p:cNvPr>
          <p:cNvSpPr/>
          <p:nvPr/>
        </p:nvSpPr>
        <p:spPr>
          <a:xfrm>
            <a:off x="3040432" y="5086349"/>
            <a:ext cx="495300" cy="5048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rgbClr val="FFC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Ovale 20">
            <a:extLst>
              <a:ext uri="{FF2B5EF4-FFF2-40B4-BE49-F238E27FC236}">
                <a16:creationId xmlns:a16="http://schemas.microsoft.com/office/drawing/2014/main" id="{AEF0AA9B-A338-4FB7-94A2-BF28EB3A8E6A}"/>
              </a:ext>
            </a:extLst>
          </p:cNvPr>
          <p:cNvSpPr/>
          <p:nvPr/>
        </p:nvSpPr>
        <p:spPr>
          <a:xfrm>
            <a:off x="5075128" y="5086348"/>
            <a:ext cx="495300" cy="5048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rgbClr val="FFC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2" name="Ovale 21">
            <a:extLst>
              <a:ext uri="{FF2B5EF4-FFF2-40B4-BE49-F238E27FC236}">
                <a16:creationId xmlns:a16="http://schemas.microsoft.com/office/drawing/2014/main" id="{D77C5FB1-099A-42D5-ACB3-2712C26A57D7}"/>
              </a:ext>
            </a:extLst>
          </p:cNvPr>
          <p:cNvSpPr/>
          <p:nvPr/>
        </p:nvSpPr>
        <p:spPr>
          <a:xfrm>
            <a:off x="3718664" y="5086349"/>
            <a:ext cx="495300" cy="5048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rgbClr val="FFC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Ovale 22">
            <a:extLst>
              <a:ext uri="{FF2B5EF4-FFF2-40B4-BE49-F238E27FC236}">
                <a16:creationId xmlns:a16="http://schemas.microsoft.com/office/drawing/2014/main" id="{A7197450-1202-4B4C-8A64-A33F5CDF1046}"/>
              </a:ext>
            </a:extLst>
          </p:cNvPr>
          <p:cNvSpPr/>
          <p:nvPr/>
        </p:nvSpPr>
        <p:spPr>
          <a:xfrm>
            <a:off x="4396896" y="5086348"/>
            <a:ext cx="495300" cy="5048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rgbClr val="FFC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4B44D1F1-B870-4338-9847-9ABAA52DD0F4}"/>
              </a:ext>
            </a:extLst>
          </p:cNvPr>
          <p:cNvCxnSpPr>
            <a:cxnSpLocks/>
          </p:cNvCxnSpPr>
          <p:nvPr/>
        </p:nvCxnSpPr>
        <p:spPr>
          <a:xfrm>
            <a:off x="7377112" y="4010025"/>
            <a:ext cx="3152775" cy="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Segnaposto contenuto 2">
            <a:extLst>
              <a:ext uri="{FF2B5EF4-FFF2-40B4-BE49-F238E27FC236}">
                <a16:creationId xmlns:a16="http://schemas.microsoft.com/office/drawing/2014/main" id="{08ACE285-713E-4DA1-B9FB-931553548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9641" y="3397464"/>
            <a:ext cx="2027716" cy="5048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b="1" dirty="0">
                <a:solidFill>
                  <a:srgbClr val="FFC000"/>
                </a:solidFill>
              </a:rPr>
              <a:t>18-40 anni</a:t>
            </a:r>
            <a:endParaRPr lang="en-US" sz="3200" b="1" dirty="0">
              <a:solidFill>
                <a:srgbClr val="FFC000"/>
              </a:solidFill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3436EF77-3B84-4A89-A6AD-4D8579899601}"/>
              </a:ext>
            </a:extLst>
          </p:cNvPr>
          <p:cNvCxnSpPr/>
          <p:nvPr/>
        </p:nvCxnSpPr>
        <p:spPr>
          <a:xfrm>
            <a:off x="6867525" y="4010025"/>
            <a:ext cx="4171950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06800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ffetti fotografici luminosi colorati">
            <a:extLst>
              <a:ext uri="{FF2B5EF4-FFF2-40B4-BE49-F238E27FC236}">
                <a16:creationId xmlns:a16="http://schemas.microsoft.com/office/drawing/2014/main" id="{B0987FBB-3C8B-46EF-8DD0-9C03038D26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721" r="30945" b="-1"/>
          <a:stretch/>
        </p:blipFill>
        <p:spPr>
          <a:xfrm>
            <a:off x="1" y="10"/>
            <a:ext cx="6096000" cy="6857990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11BB57D3-8AD3-474D-BDD7-801DC5CF1675}"/>
              </a:ext>
            </a:extLst>
          </p:cNvPr>
          <p:cNvSpPr/>
          <p:nvPr/>
        </p:nvSpPr>
        <p:spPr>
          <a:xfrm>
            <a:off x="6341907" y="2967335"/>
            <a:ext cx="556434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2700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PUNTI DI FORZA</a:t>
            </a:r>
            <a:endParaRPr lang="en-US" sz="5400" b="1" cap="none" spc="0" dirty="0">
              <a:ln w="12700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87524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A9F568B0-7F4A-48B5-96E3-EE0FD6C01BBE}"/>
              </a:ext>
            </a:extLst>
          </p:cNvPr>
          <p:cNvSpPr/>
          <p:nvPr/>
        </p:nvSpPr>
        <p:spPr>
          <a:xfrm>
            <a:off x="752475" y="847725"/>
            <a:ext cx="5495925" cy="30003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B2848DA-9079-428F-AA47-81F8A44D1579}"/>
              </a:ext>
            </a:extLst>
          </p:cNvPr>
          <p:cNvSpPr/>
          <p:nvPr/>
        </p:nvSpPr>
        <p:spPr>
          <a:xfrm>
            <a:off x="5600700" y="3209925"/>
            <a:ext cx="5495925" cy="30003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C000"/>
                </a:solidFill>
              </a:ln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C3E2A1-4F4D-4548-834F-9CD407A4B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362" y="1164430"/>
            <a:ext cx="4767263" cy="236934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Utilizziamo macchinari e strumenti di ottima qualità e di ultima generazione, realizzati per consentire la massima efficienza e sicurezza possibili</a:t>
            </a:r>
            <a:endParaRPr lang="en-US" b="1" dirty="0"/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DE1106B8-8D73-40CA-BA50-77B397491CE1}"/>
              </a:ext>
            </a:extLst>
          </p:cNvPr>
          <p:cNvSpPr txBox="1">
            <a:spLocks/>
          </p:cNvSpPr>
          <p:nvPr/>
        </p:nvSpPr>
        <p:spPr>
          <a:xfrm>
            <a:off x="5762626" y="3429000"/>
            <a:ext cx="5181600" cy="2647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b="1" dirty="0">
                <a:latin typeface="Calibri" panose="020F0502020204030204" pitchFamily="34" charset="0"/>
                <a:cs typeface="Times New Roman" panose="02020603050405020304" pitchFamily="18" charset="0"/>
              </a:rPr>
              <a:t>Lo staff è composto da estetisti professionisti e si avvale di chirurghi estetici tra i più formati del territorio. Inoltre siamo gli unici sul territorio a svolgere questo tipo di trattamenti</a:t>
            </a:r>
            <a:endParaRPr lang="en-US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ATALOGO Soluzioni pronte all'uso per macchinari medico-estetici -  BioFormula">
            <a:extLst>
              <a:ext uri="{FF2B5EF4-FFF2-40B4-BE49-F238E27FC236}">
                <a16:creationId xmlns:a16="http://schemas.microsoft.com/office/drawing/2014/main" id="{C6BA6718-5CB4-4782-AE0E-11B6DF98BC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37" r="9020" b="5574"/>
          <a:stretch/>
        </p:blipFill>
        <p:spPr bwMode="auto">
          <a:xfrm>
            <a:off x="7380184" y="685800"/>
            <a:ext cx="2611541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acchinari per centri Estetici | Apparecchiaturei per Estetica Avanzata">
            <a:extLst>
              <a:ext uri="{FF2B5EF4-FFF2-40B4-BE49-F238E27FC236}">
                <a16:creationId xmlns:a16="http://schemas.microsoft.com/office/drawing/2014/main" id="{6AC34493-CF37-47D8-86E6-00D067AB0C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64" y="4044345"/>
            <a:ext cx="3332162" cy="2165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200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A9F568B0-7F4A-48B5-96E3-EE0FD6C01BBE}"/>
              </a:ext>
            </a:extLst>
          </p:cNvPr>
          <p:cNvSpPr/>
          <p:nvPr/>
        </p:nvSpPr>
        <p:spPr>
          <a:xfrm>
            <a:off x="5600700" y="752475"/>
            <a:ext cx="5495925" cy="30003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C000"/>
                </a:solidFill>
              </a:ln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B2848DA-9079-428F-AA47-81F8A44D1579}"/>
              </a:ext>
            </a:extLst>
          </p:cNvPr>
          <p:cNvSpPr/>
          <p:nvPr/>
        </p:nvSpPr>
        <p:spPr>
          <a:xfrm>
            <a:off x="838200" y="3209924"/>
            <a:ext cx="5495925" cy="300037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C000"/>
                </a:solidFill>
              </a:ln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C3E2A1-4F4D-4548-834F-9CD407A4B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5030" y="1709737"/>
            <a:ext cx="4767263" cy="108585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b="1" dirty="0">
                <a:latin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>
                <a:latin typeface="Calibri" panose="020F0502020204030204" pitchFamily="34" charset="0"/>
                <a:cs typeface="Times New Roman" panose="02020603050405020304" pitchFamily="18" charset="0"/>
              </a:rPr>
              <a:t>nostri prodotti sono al 100% naturali</a:t>
            </a:r>
            <a:endParaRPr lang="en-US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DE1106B8-8D73-40CA-BA50-77B397491CE1}"/>
              </a:ext>
            </a:extLst>
          </p:cNvPr>
          <p:cNvSpPr txBox="1">
            <a:spLocks/>
          </p:cNvSpPr>
          <p:nvPr/>
        </p:nvSpPr>
        <p:spPr>
          <a:xfrm>
            <a:off x="1202530" y="3428999"/>
            <a:ext cx="4767263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>
                <a:latin typeface="Calibri" panose="020F0502020204030204" pitchFamily="34" charset="0"/>
                <a:cs typeface="Times New Roman" panose="02020603050405020304" pitchFamily="18" charset="0"/>
              </a:rPr>
              <a:t>Prima di effettuare i trattamenti ci assicuriamo, attraverso prove gratuite, che essi non siano dannosi per la salute del cliente e che non possano provocare allergie o danni</a:t>
            </a:r>
            <a:endParaRPr lang="en-US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osmetici naturali: quando e perché usarli - Cure-Naturali.it">
            <a:extLst>
              <a:ext uri="{FF2B5EF4-FFF2-40B4-BE49-F238E27FC236}">
                <a16:creationId xmlns:a16="http://schemas.microsoft.com/office/drawing/2014/main" id="{B1BA2ABD-FEB9-4ADB-83F7-5C28FDFAC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9209" y="3862388"/>
            <a:ext cx="3653084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osa si intende con &quot;cosmesi naturale&quot;? Facciamo chiarezza | PG Magazine">
            <a:extLst>
              <a:ext uri="{FF2B5EF4-FFF2-40B4-BE49-F238E27FC236}">
                <a16:creationId xmlns:a16="http://schemas.microsoft.com/office/drawing/2014/main" id="{6E30E97E-98CC-4B4D-A539-37FF6857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264" y="890587"/>
            <a:ext cx="3882373" cy="218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349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03A1CADA-15D3-4149-B366-AA7D197E5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198758"/>
              </p:ext>
            </p:extLst>
          </p:nvPr>
        </p:nvGraphicFramePr>
        <p:xfrm>
          <a:off x="0" y="0"/>
          <a:ext cx="12192000" cy="70637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24095105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49563181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822873974"/>
                    </a:ext>
                  </a:extLst>
                </a:gridCol>
              </a:tblGrid>
              <a:tr h="171450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it-IT" sz="3600" dirty="0">
                          <a:solidFill>
                            <a:schemeClr val="tx1"/>
                          </a:solidFill>
                        </a:rPr>
                        <a:t>RISCHIO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it-IT" sz="3600" dirty="0">
                          <a:solidFill>
                            <a:schemeClr val="tx1"/>
                          </a:solidFill>
                        </a:rPr>
                        <a:t>PREVENZIONE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it-IT" sz="3600" dirty="0">
                          <a:solidFill>
                            <a:schemeClr val="tx1"/>
                          </a:solidFill>
                        </a:rPr>
                        <a:t>ASSICURAZIONE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7209096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r>
                        <a:rPr lang="it-IT" sz="2400" dirty="0"/>
                        <a:t>Danni a terzi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Addestramento dei dipendenti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s</a:t>
                      </a:r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elezione di macchinari di altissima gamma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Polizza assicurativa a copertura di eventuali danni a terzi, polizza RC  professionale, polizza investimento-risparmio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777037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r>
                        <a:rPr lang="it-IT" sz="2400" dirty="0"/>
                        <a:t>Danni ai macchinari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Controlli e manutenzione regolari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Contratti di manutenzione</a:t>
                      </a:r>
                      <a:endParaRPr lang="en-US" sz="2400" dirty="0"/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853044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r>
                        <a:rPr lang="it-IT" sz="2400" dirty="0"/>
                        <a:t>Danni reputazione e immagine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Affidamento a una consulenza esterna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983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4346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647</Words>
  <Application>Microsoft Office PowerPoint</Application>
  <PresentationFormat>Widescreen</PresentationFormat>
  <Paragraphs>69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Felix Titling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FABRIZIO D'ANGELO</dc:creator>
  <cp:lastModifiedBy>Simona Bogani</cp:lastModifiedBy>
  <cp:revision>3</cp:revision>
  <dcterms:created xsi:type="dcterms:W3CDTF">2023-02-08T22:29:24Z</dcterms:created>
  <dcterms:modified xsi:type="dcterms:W3CDTF">2023-05-16T12:23:08Z</dcterms:modified>
</cp:coreProperties>
</file>