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5143500" cx="9144000"/>
  <p:notesSz cx="6858000" cy="9144000"/>
  <p:embeddedFontLst>
    <p:embeddedFont>
      <p:font typeface="Abril Fatface"/>
      <p:regular r:id="rId19"/>
    </p:embeddedFont>
    <p:embeddedFont>
      <p:font typeface="Bebas Neue"/>
      <p:regular r:id="rId20"/>
    </p:embeddedFont>
    <p:embeddedFont>
      <p:font typeface="Libre Baskerville"/>
      <p:regular r:id="rId21"/>
      <p:bold r:id="rId22"/>
      <p:italic r:id="rId23"/>
    </p:embeddedFont>
    <p:embeddedFont>
      <p:font typeface="Arimo Medium"/>
      <p:regular r:id="rId24"/>
      <p:bold r:id="rId25"/>
      <p:italic r:id="rId26"/>
      <p:boldItalic r:id="rId27"/>
    </p:embeddedFont>
    <p:embeddedFont>
      <p:font typeface="Comfortaa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4BA0BDB-6364-465B-8B4F-10561AC357EE}">
  <a:tblStyle styleId="{34BA0BDB-6364-465B-8B4F-10561AC357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ebasNeue-regular.fntdata"/><Relationship Id="rId22" Type="http://schemas.openxmlformats.org/officeDocument/2006/relationships/font" Target="fonts/LibreBaskerville-bold.fntdata"/><Relationship Id="rId21" Type="http://schemas.openxmlformats.org/officeDocument/2006/relationships/font" Target="fonts/LibreBaskerville-regular.fntdata"/><Relationship Id="rId24" Type="http://schemas.openxmlformats.org/officeDocument/2006/relationships/font" Target="fonts/ArimoMedium-regular.fntdata"/><Relationship Id="rId23" Type="http://schemas.openxmlformats.org/officeDocument/2006/relationships/font" Target="fonts/LibreBaskerville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ArimoMedium-italic.fntdata"/><Relationship Id="rId25" Type="http://schemas.openxmlformats.org/officeDocument/2006/relationships/font" Target="fonts/ArimoMedium-bold.fntdata"/><Relationship Id="rId28" Type="http://schemas.openxmlformats.org/officeDocument/2006/relationships/font" Target="fonts/Comfortaa-regular.fntdata"/><Relationship Id="rId27" Type="http://schemas.openxmlformats.org/officeDocument/2006/relationships/font" Target="fonts/ArimoMedium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Comfortaa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AbrilFatface-regular.fntdata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92a362e5293d14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92a362e5293d14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3901c5e33f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3901c5e33f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3901c5e33f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3901c5e33f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a53d04b8af41a5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a53d04b8af41a5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a53d04b8af41a5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a53d04b8af41a5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3901c5e33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3901c5e33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3901c5e33f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3901c5e33f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3901c5e33f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3901c5e33f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3901c5e33f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3901c5e33f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3901c5e33f_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3901c5e33f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3901c5e33f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3901c5e33f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sto in una colonna 1">
  <p:cSld name="ONE_COLUMN_TEXT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2007450" y="1289950"/>
            <a:ext cx="5129100" cy="1322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13"/>
          <p:cNvSpPr txBox="1"/>
          <p:nvPr>
            <p:ph idx="1" type="subTitle"/>
          </p:nvPr>
        </p:nvSpPr>
        <p:spPr>
          <a:xfrm>
            <a:off x="2007450" y="2844925"/>
            <a:ext cx="5129100" cy="13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/>
          <p:nvPr/>
        </p:nvSpPr>
        <p:spPr>
          <a:xfrm>
            <a:off x="272375" y="275550"/>
            <a:ext cx="8599200" cy="4601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8335725" y="0"/>
            <a:ext cx="808200" cy="808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/>
          <p:nvPr>
            <p:ph type="ctrTitle"/>
          </p:nvPr>
        </p:nvSpPr>
        <p:spPr>
          <a:xfrm>
            <a:off x="754175" y="1117125"/>
            <a:ext cx="7717800" cy="2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6000">
                <a:latin typeface="Georgia"/>
                <a:ea typeface="Georgia"/>
                <a:cs typeface="Georgia"/>
                <a:sym typeface="Georgi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708375" y="3849525"/>
            <a:ext cx="2271900" cy="7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6"/>
          <p:cNvSpPr txBox="1"/>
          <p:nvPr>
            <p:ph type="title"/>
          </p:nvPr>
        </p:nvSpPr>
        <p:spPr>
          <a:xfrm>
            <a:off x="1640000" y="2554200"/>
            <a:ext cx="5864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6"/>
          <p:cNvSpPr txBox="1"/>
          <p:nvPr>
            <p:ph hasCustomPrompt="1" idx="2" type="title"/>
          </p:nvPr>
        </p:nvSpPr>
        <p:spPr>
          <a:xfrm>
            <a:off x="3960300" y="1149000"/>
            <a:ext cx="1223100" cy="122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67" name="Google Shape;67;p16"/>
          <p:cNvSpPr txBox="1"/>
          <p:nvPr>
            <p:ph idx="1" type="subTitle"/>
          </p:nvPr>
        </p:nvSpPr>
        <p:spPr>
          <a:xfrm>
            <a:off x="2144550" y="3396000"/>
            <a:ext cx="4854600" cy="59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7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720000" y="1212375"/>
            <a:ext cx="7704000" cy="15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8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2" type="title"/>
          </p:nvPr>
        </p:nvSpPr>
        <p:spPr>
          <a:xfrm>
            <a:off x="866450" y="1625725"/>
            <a:ext cx="3522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3" type="title"/>
          </p:nvPr>
        </p:nvSpPr>
        <p:spPr>
          <a:xfrm>
            <a:off x="4755244" y="1625725"/>
            <a:ext cx="3522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" type="subTitle"/>
          </p:nvPr>
        </p:nvSpPr>
        <p:spPr>
          <a:xfrm>
            <a:off x="866450" y="2216275"/>
            <a:ext cx="3522300" cy="1956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4" type="subTitle"/>
          </p:nvPr>
        </p:nvSpPr>
        <p:spPr>
          <a:xfrm>
            <a:off x="4755250" y="2216275"/>
            <a:ext cx="3522300" cy="1956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" name="Google Shape;79;p18"/>
          <p:cNvSpPr/>
          <p:nvPr/>
        </p:nvSpPr>
        <p:spPr>
          <a:xfrm>
            <a:off x="272375" y="275550"/>
            <a:ext cx="8599200" cy="4601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9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83" name="Google Shape;8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5042" y="4308772"/>
            <a:ext cx="1212175" cy="101170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9"/>
          <p:cNvSpPr/>
          <p:nvPr/>
        </p:nvSpPr>
        <p:spPr>
          <a:xfrm>
            <a:off x="-151800" y="4537375"/>
            <a:ext cx="4422900" cy="4782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0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0"/>
          <p:cNvSpPr txBox="1"/>
          <p:nvPr>
            <p:ph type="title"/>
          </p:nvPr>
        </p:nvSpPr>
        <p:spPr>
          <a:xfrm>
            <a:off x="2007450" y="1289950"/>
            <a:ext cx="5129100" cy="1322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8" name="Google Shape;88;p20"/>
          <p:cNvSpPr txBox="1"/>
          <p:nvPr>
            <p:ph idx="1" type="subTitle"/>
          </p:nvPr>
        </p:nvSpPr>
        <p:spPr>
          <a:xfrm>
            <a:off x="2007450" y="2844925"/>
            <a:ext cx="5129100" cy="13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0"/>
          <p:cNvSpPr/>
          <p:nvPr/>
        </p:nvSpPr>
        <p:spPr>
          <a:xfrm>
            <a:off x="272375" y="275550"/>
            <a:ext cx="8599200" cy="4601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0"/>
          <p:cNvSpPr/>
          <p:nvPr/>
        </p:nvSpPr>
        <p:spPr>
          <a:xfrm>
            <a:off x="8335725" y="0"/>
            <a:ext cx="808200" cy="808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1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1"/>
          <p:cNvSpPr txBox="1"/>
          <p:nvPr>
            <p:ph type="title"/>
          </p:nvPr>
        </p:nvSpPr>
        <p:spPr>
          <a:xfrm>
            <a:off x="1695150" y="833975"/>
            <a:ext cx="5753700" cy="3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2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2"/>
          <p:cNvSpPr txBox="1"/>
          <p:nvPr>
            <p:ph idx="1" type="body"/>
          </p:nvPr>
        </p:nvSpPr>
        <p:spPr>
          <a:xfrm>
            <a:off x="720000" y="1570575"/>
            <a:ext cx="4047000" cy="21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pen Sans"/>
              <a:buChar char="-"/>
              <a:defRPr>
                <a:solidFill>
                  <a:schemeClr val="dk1"/>
                </a:solidFill>
              </a:defRPr>
            </a:lvl1pPr>
            <a:lvl2pPr indent="-2794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pen Sans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pen Sans"/>
              <a:buChar char="■"/>
              <a:defRPr>
                <a:solidFill>
                  <a:schemeClr val="dk1"/>
                </a:solidFill>
              </a:defRPr>
            </a:lvl3pPr>
            <a:lvl4pPr indent="-2794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pen Sans"/>
              <a:buChar char="●"/>
              <a:defRPr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>
                <a:solidFill>
                  <a:schemeClr val="dk1"/>
                </a:solidFill>
              </a:defRPr>
            </a:lvl6pPr>
            <a:lvl7pPr indent="-27305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Char char="●"/>
              <a:defRPr>
                <a:solidFill>
                  <a:schemeClr val="dk1"/>
                </a:solidFill>
              </a:defRPr>
            </a:lvl7pPr>
            <a:lvl8pPr indent="-27305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Char char="○"/>
              <a:defRPr>
                <a:solidFill>
                  <a:schemeClr val="dk1"/>
                </a:solidFill>
              </a:defRPr>
            </a:lvl8pPr>
            <a:lvl9pPr indent="-2667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3"/>
          <p:cNvSpPr txBox="1"/>
          <p:nvPr>
            <p:ph idx="1" type="body"/>
          </p:nvPr>
        </p:nvSpPr>
        <p:spPr>
          <a:xfrm>
            <a:off x="720000" y="2269200"/>
            <a:ext cx="7704000" cy="60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4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4"/>
          <p:cNvSpPr txBox="1"/>
          <p:nvPr>
            <p:ph hasCustomPrompt="1" type="title"/>
          </p:nvPr>
        </p:nvSpPr>
        <p:spPr>
          <a:xfrm>
            <a:off x="1766700" y="1533875"/>
            <a:ext cx="5610600" cy="13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104" name="Google Shape;104;p24"/>
          <p:cNvSpPr txBox="1"/>
          <p:nvPr>
            <p:ph idx="1" type="subTitle"/>
          </p:nvPr>
        </p:nvSpPr>
        <p:spPr>
          <a:xfrm>
            <a:off x="1766700" y="2906122"/>
            <a:ext cx="5610600" cy="7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2" type="title"/>
          </p:nvPr>
        </p:nvSpPr>
        <p:spPr>
          <a:xfrm>
            <a:off x="1659314" y="1442000"/>
            <a:ext cx="27948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6"/>
          <p:cNvSpPr txBox="1"/>
          <p:nvPr>
            <p:ph idx="3" type="title"/>
          </p:nvPr>
        </p:nvSpPr>
        <p:spPr>
          <a:xfrm>
            <a:off x="5626738" y="1442000"/>
            <a:ext cx="27948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6"/>
          <p:cNvSpPr txBox="1"/>
          <p:nvPr>
            <p:ph idx="1" type="subTitle"/>
          </p:nvPr>
        </p:nvSpPr>
        <p:spPr>
          <a:xfrm>
            <a:off x="1659313" y="1748875"/>
            <a:ext cx="279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2" name="Google Shape;112;p26"/>
          <p:cNvSpPr txBox="1"/>
          <p:nvPr>
            <p:ph idx="4" type="subTitle"/>
          </p:nvPr>
        </p:nvSpPr>
        <p:spPr>
          <a:xfrm>
            <a:off x="5626738" y="1748876"/>
            <a:ext cx="279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3" name="Google Shape;113;p26"/>
          <p:cNvSpPr txBox="1"/>
          <p:nvPr>
            <p:ph idx="5" type="title"/>
          </p:nvPr>
        </p:nvSpPr>
        <p:spPr>
          <a:xfrm>
            <a:off x="1659314" y="2585504"/>
            <a:ext cx="27948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4" name="Google Shape;114;p26"/>
          <p:cNvSpPr txBox="1"/>
          <p:nvPr>
            <p:ph idx="6" type="title"/>
          </p:nvPr>
        </p:nvSpPr>
        <p:spPr>
          <a:xfrm>
            <a:off x="5626738" y="2585500"/>
            <a:ext cx="27948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5" name="Google Shape;115;p26"/>
          <p:cNvSpPr txBox="1"/>
          <p:nvPr>
            <p:ph idx="7" type="subTitle"/>
          </p:nvPr>
        </p:nvSpPr>
        <p:spPr>
          <a:xfrm>
            <a:off x="1659314" y="2892375"/>
            <a:ext cx="279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6" name="Google Shape;116;p26"/>
          <p:cNvSpPr txBox="1"/>
          <p:nvPr>
            <p:ph idx="8" type="subTitle"/>
          </p:nvPr>
        </p:nvSpPr>
        <p:spPr>
          <a:xfrm>
            <a:off x="5626738" y="2892376"/>
            <a:ext cx="279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7" name="Google Shape;117;p26"/>
          <p:cNvSpPr txBox="1"/>
          <p:nvPr>
            <p:ph hasCustomPrompt="1" idx="9" type="title"/>
          </p:nvPr>
        </p:nvSpPr>
        <p:spPr>
          <a:xfrm>
            <a:off x="722468" y="1526875"/>
            <a:ext cx="880200" cy="696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8" name="Google Shape;118;p26"/>
          <p:cNvSpPr txBox="1"/>
          <p:nvPr>
            <p:ph hasCustomPrompt="1" idx="13" type="title"/>
          </p:nvPr>
        </p:nvSpPr>
        <p:spPr>
          <a:xfrm>
            <a:off x="722468" y="2661318"/>
            <a:ext cx="880200" cy="696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9" name="Google Shape;119;p26"/>
          <p:cNvSpPr txBox="1"/>
          <p:nvPr>
            <p:ph hasCustomPrompt="1" idx="14" type="title"/>
          </p:nvPr>
        </p:nvSpPr>
        <p:spPr>
          <a:xfrm>
            <a:off x="4667363" y="1526875"/>
            <a:ext cx="880200" cy="696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0" name="Google Shape;120;p26"/>
          <p:cNvSpPr txBox="1"/>
          <p:nvPr>
            <p:ph hasCustomPrompt="1" idx="15" type="title"/>
          </p:nvPr>
        </p:nvSpPr>
        <p:spPr>
          <a:xfrm>
            <a:off x="4667363" y="2661318"/>
            <a:ext cx="880200" cy="696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1" name="Google Shape;121;p26"/>
          <p:cNvSpPr txBox="1"/>
          <p:nvPr>
            <p:ph idx="16" type="title"/>
          </p:nvPr>
        </p:nvSpPr>
        <p:spPr>
          <a:xfrm>
            <a:off x="1659314" y="3729003"/>
            <a:ext cx="27948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2" name="Google Shape;122;p26"/>
          <p:cNvSpPr txBox="1"/>
          <p:nvPr>
            <p:ph idx="17" type="title"/>
          </p:nvPr>
        </p:nvSpPr>
        <p:spPr>
          <a:xfrm>
            <a:off x="5626738" y="3728998"/>
            <a:ext cx="27948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3" name="Google Shape;123;p26"/>
          <p:cNvSpPr txBox="1"/>
          <p:nvPr>
            <p:ph idx="18" type="subTitle"/>
          </p:nvPr>
        </p:nvSpPr>
        <p:spPr>
          <a:xfrm>
            <a:off x="1659314" y="4035875"/>
            <a:ext cx="279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9" type="subTitle"/>
          </p:nvPr>
        </p:nvSpPr>
        <p:spPr>
          <a:xfrm>
            <a:off x="5626738" y="4035875"/>
            <a:ext cx="279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5" name="Google Shape;125;p26"/>
          <p:cNvSpPr txBox="1"/>
          <p:nvPr>
            <p:ph hasCustomPrompt="1" idx="20" type="title"/>
          </p:nvPr>
        </p:nvSpPr>
        <p:spPr>
          <a:xfrm>
            <a:off x="722452" y="3804822"/>
            <a:ext cx="880200" cy="696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6" name="Google Shape;126;p26"/>
          <p:cNvSpPr txBox="1"/>
          <p:nvPr>
            <p:ph hasCustomPrompt="1" idx="21" type="title"/>
          </p:nvPr>
        </p:nvSpPr>
        <p:spPr>
          <a:xfrm>
            <a:off x="4667347" y="3804822"/>
            <a:ext cx="880200" cy="696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cxnSp>
        <p:nvCxnSpPr>
          <p:cNvPr id="127" name="Google Shape;127;p26"/>
          <p:cNvCxnSpPr/>
          <p:nvPr/>
        </p:nvCxnSpPr>
        <p:spPr>
          <a:xfrm>
            <a:off x="303100" y="-18375"/>
            <a:ext cx="0" cy="5171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Google Shape;128;p26"/>
          <p:cNvSpPr/>
          <p:nvPr/>
        </p:nvSpPr>
        <p:spPr>
          <a:xfrm>
            <a:off x="303100" y="4608575"/>
            <a:ext cx="534900" cy="534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952" y="0"/>
            <a:ext cx="1159000" cy="122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7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346075" y="4487386"/>
            <a:ext cx="979181" cy="81723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4" name="Google Shape;134;p27"/>
          <p:cNvSpPr/>
          <p:nvPr/>
        </p:nvSpPr>
        <p:spPr>
          <a:xfrm flipH="1">
            <a:off x="5811525" y="4672048"/>
            <a:ext cx="3572700" cy="3864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8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138" name="Google Shape;138;p28"/>
          <p:cNvCxnSpPr/>
          <p:nvPr/>
        </p:nvCxnSpPr>
        <p:spPr>
          <a:xfrm>
            <a:off x="8831945" y="-4615"/>
            <a:ext cx="0" cy="5171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9" name="Google Shape;139;p28"/>
          <p:cNvSpPr/>
          <p:nvPr/>
        </p:nvSpPr>
        <p:spPr>
          <a:xfrm flipH="1">
            <a:off x="8297045" y="4622335"/>
            <a:ext cx="534900" cy="534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984998" y="13760"/>
            <a:ext cx="1159000" cy="122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8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9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9"/>
          <p:cNvSpPr txBox="1"/>
          <p:nvPr>
            <p:ph type="title"/>
          </p:nvPr>
        </p:nvSpPr>
        <p:spPr>
          <a:xfrm>
            <a:off x="1963338" y="3005850"/>
            <a:ext cx="52173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4" name="Google Shape;144;p29"/>
          <p:cNvSpPr txBox="1"/>
          <p:nvPr>
            <p:ph idx="1" type="subTitle"/>
          </p:nvPr>
        </p:nvSpPr>
        <p:spPr>
          <a:xfrm>
            <a:off x="1963338" y="1647450"/>
            <a:ext cx="5217300" cy="112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">
  <p:cSld name="CUSTOM_4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/>
          <p:nvPr>
            <p:ph hasCustomPrompt="1" type="title"/>
          </p:nvPr>
        </p:nvSpPr>
        <p:spPr>
          <a:xfrm>
            <a:off x="1213953" y="790425"/>
            <a:ext cx="3035100" cy="82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147" name="Google Shape;147;p30"/>
          <p:cNvSpPr txBox="1"/>
          <p:nvPr>
            <p:ph idx="1" type="subTitle"/>
          </p:nvPr>
        </p:nvSpPr>
        <p:spPr>
          <a:xfrm>
            <a:off x="1213953" y="1631063"/>
            <a:ext cx="3035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8" name="Google Shape;148;p30"/>
          <p:cNvSpPr txBox="1"/>
          <p:nvPr>
            <p:ph hasCustomPrompt="1" idx="2" type="title"/>
          </p:nvPr>
        </p:nvSpPr>
        <p:spPr>
          <a:xfrm>
            <a:off x="4894948" y="790438"/>
            <a:ext cx="3035100" cy="82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149" name="Google Shape;149;p30"/>
          <p:cNvSpPr txBox="1"/>
          <p:nvPr>
            <p:ph idx="3" type="subTitle"/>
          </p:nvPr>
        </p:nvSpPr>
        <p:spPr>
          <a:xfrm>
            <a:off x="4894948" y="1631065"/>
            <a:ext cx="3035100" cy="393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0" name="Google Shape;150;p30"/>
          <p:cNvSpPr txBox="1"/>
          <p:nvPr>
            <p:ph hasCustomPrompt="1" idx="4" type="title"/>
          </p:nvPr>
        </p:nvSpPr>
        <p:spPr>
          <a:xfrm>
            <a:off x="4894948" y="2990014"/>
            <a:ext cx="3035100" cy="82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151" name="Google Shape;151;p30"/>
          <p:cNvSpPr txBox="1"/>
          <p:nvPr>
            <p:ph idx="5" type="subTitle"/>
          </p:nvPr>
        </p:nvSpPr>
        <p:spPr>
          <a:xfrm>
            <a:off x="4894948" y="3830641"/>
            <a:ext cx="3035100" cy="393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2" name="Google Shape;152;p30"/>
          <p:cNvSpPr txBox="1"/>
          <p:nvPr>
            <p:ph hasCustomPrompt="1" idx="6" type="title"/>
          </p:nvPr>
        </p:nvSpPr>
        <p:spPr>
          <a:xfrm>
            <a:off x="1213953" y="2990013"/>
            <a:ext cx="3035100" cy="82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153" name="Google Shape;153;p30"/>
          <p:cNvSpPr txBox="1"/>
          <p:nvPr>
            <p:ph idx="7" type="subTitle"/>
          </p:nvPr>
        </p:nvSpPr>
        <p:spPr>
          <a:xfrm>
            <a:off x="1213953" y="3830640"/>
            <a:ext cx="3035100" cy="393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4" name="Google Shape;154;p30"/>
          <p:cNvSpPr txBox="1"/>
          <p:nvPr>
            <p:ph idx="8" type="subTitle"/>
          </p:nvPr>
        </p:nvSpPr>
        <p:spPr>
          <a:xfrm>
            <a:off x="1213953" y="1988485"/>
            <a:ext cx="3035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5" name="Google Shape;155;p30"/>
          <p:cNvSpPr txBox="1"/>
          <p:nvPr>
            <p:ph idx="9" type="subTitle"/>
          </p:nvPr>
        </p:nvSpPr>
        <p:spPr>
          <a:xfrm>
            <a:off x="4894948" y="1988487"/>
            <a:ext cx="3035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6" name="Google Shape;156;p30"/>
          <p:cNvSpPr txBox="1"/>
          <p:nvPr>
            <p:ph idx="13" type="subTitle"/>
          </p:nvPr>
        </p:nvSpPr>
        <p:spPr>
          <a:xfrm>
            <a:off x="4894948" y="4188063"/>
            <a:ext cx="3035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Google Shape;157;p30"/>
          <p:cNvSpPr txBox="1"/>
          <p:nvPr>
            <p:ph idx="14" type="subTitle"/>
          </p:nvPr>
        </p:nvSpPr>
        <p:spPr>
          <a:xfrm>
            <a:off x="1213953" y="4188063"/>
            <a:ext cx="3035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58" name="Google Shape;158;p30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0"/>
          <p:cNvSpPr/>
          <p:nvPr/>
        </p:nvSpPr>
        <p:spPr>
          <a:xfrm>
            <a:off x="272375" y="275550"/>
            <a:ext cx="8599200" cy="4601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0"/>
          <p:cNvSpPr/>
          <p:nvPr/>
        </p:nvSpPr>
        <p:spPr>
          <a:xfrm>
            <a:off x="8335725" y="0"/>
            <a:ext cx="808200" cy="808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>
            <p:ph type="title"/>
          </p:nvPr>
        </p:nvSpPr>
        <p:spPr>
          <a:xfrm>
            <a:off x="5877051" y="1679500"/>
            <a:ext cx="2331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3" name="Google Shape;163;p31"/>
          <p:cNvSpPr txBox="1"/>
          <p:nvPr>
            <p:ph idx="2" type="title"/>
          </p:nvPr>
        </p:nvSpPr>
        <p:spPr>
          <a:xfrm>
            <a:off x="3342890" y="1679500"/>
            <a:ext cx="2459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4" name="Google Shape;164;p31"/>
          <p:cNvSpPr txBox="1"/>
          <p:nvPr>
            <p:ph idx="1" type="subTitle"/>
          </p:nvPr>
        </p:nvSpPr>
        <p:spPr>
          <a:xfrm>
            <a:off x="935338" y="2232063"/>
            <a:ext cx="2332800" cy="1944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5" name="Google Shape;165;p31"/>
          <p:cNvSpPr txBox="1"/>
          <p:nvPr>
            <p:ph idx="3" type="subTitle"/>
          </p:nvPr>
        </p:nvSpPr>
        <p:spPr>
          <a:xfrm>
            <a:off x="3342890" y="2231902"/>
            <a:ext cx="2459400" cy="1944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6" name="Google Shape;166;p31"/>
          <p:cNvSpPr txBox="1"/>
          <p:nvPr>
            <p:ph idx="4" type="title"/>
          </p:nvPr>
        </p:nvSpPr>
        <p:spPr>
          <a:xfrm>
            <a:off x="935325" y="1679500"/>
            <a:ext cx="2332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5" type="subTitle"/>
          </p:nvPr>
        </p:nvSpPr>
        <p:spPr>
          <a:xfrm>
            <a:off x="5877063" y="2231942"/>
            <a:ext cx="2331600" cy="1944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8" name="Google Shape;168;p31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169" name="Google Shape;169;p31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31"/>
          <p:cNvCxnSpPr/>
          <p:nvPr/>
        </p:nvCxnSpPr>
        <p:spPr>
          <a:xfrm>
            <a:off x="303100" y="-18375"/>
            <a:ext cx="0" cy="5171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1" name="Google Shape;171;p31"/>
          <p:cNvSpPr/>
          <p:nvPr/>
        </p:nvSpPr>
        <p:spPr>
          <a:xfrm>
            <a:off x="303100" y="4608575"/>
            <a:ext cx="534900" cy="534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952" y="0"/>
            <a:ext cx="1159000" cy="122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type="title"/>
          </p:nvPr>
        </p:nvSpPr>
        <p:spPr>
          <a:xfrm>
            <a:off x="1206957" y="1695975"/>
            <a:ext cx="287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5" name="Google Shape;175;p32"/>
          <p:cNvSpPr txBox="1"/>
          <p:nvPr>
            <p:ph idx="2" type="title"/>
          </p:nvPr>
        </p:nvSpPr>
        <p:spPr>
          <a:xfrm>
            <a:off x="5058538" y="1695975"/>
            <a:ext cx="287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6" name="Google Shape;176;p32"/>
          <p:cNvSpPr txBox="1"/>
          <p:nvPr>
            <p:ph idx="1" type="subTitle"/>
          </p:nvPr>
        </p:nvSpPr>
        <p:spPr>
          <a:xfrm>
            <a:off x="1206950" y="2089575"/>
            <a:ext cx="2878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7" name="Google Shape;177;p32"/>
          <p:cNvSpPr txBox="1"/>
          <p:nvPr>
            <p:ph idx="3" type="subTitle"/>
          </p:nvPr>
        </p:nvSpPr>
        <p:spPr>
          <a:xfrm>
            <a:off x="5058531" y="2089575"/>
            <a:ext cx="2878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8" name="Google Shape;178;p32"/>
          <p:cNvSpPr txBox="1"/>
          <p:nvPr>
            <p:ph idx="4" type="title"/>
          </p:nvPr>
        </p:nvSpPr>
        <p:spPr>
          <a:xfrm>
            <a:off x="1206957" y="3296675"/>
            <a:ext cx="287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9" name="Google Shape;179;p32"/>
          <p:cNvSpPr txBox="1"/>
          <p:nvPr>
            <p:ph idx="5" type="title"/>
          </p:nvPr>
        </p:nvSpPr>
        <p:spPr>
          <a:xfrm>
            <a:off x="5058538" y="3296675"/>
            <a:ext cx="287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0" name="Google Shape;180;p32"/>
          <p:cNvSpPr txBox="1"/>
          <p:nvPr>
            <p:ph idx="6" type="subTitle"/>
          </p:nvPr>
        </p:nvSpPr>
        <p:spPr>
          <a:xfrm>
            <a:off x="1206950" y="3690275"/>
            <a:ext cx="2878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1" name="Google Shape;181;p32"/>
          <p:cNvSpPr txBox="1"/>
          <p:nvPr>
            <p:ph idx="7" type="subTitle"/>
          </p:nvPr>
        </p:nvSpPr>
        <p:spPr>
          <a:xfrm>
            <a:off x="5058531" y="3690275"/>
            <a:ext cx="2878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2" name="Google Shape;182;p32"/>
          <p:cNvSpPr txBox="1"/>
          <p:nvPr>
            <p:ph idx="8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183" name="Google Shape;183;p32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2"/>
          <p:cNvSpPr/>
          <p:nvPr/>
        </p:nvSpPr>
        <p:spPr>
          <a:xfrm>
            <a:off x="272375" y="275550"/>
            <a:ext cx="8599200" cy="4601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2"/>
          <p:cNvSpPr/>
          <p:nvPr/>
        </p:nvSpPr>
        <p:spPr>
          <a:xfrm>
            <a:off x="8335725" y="0"/>
            <a:ext cx="808200" cy="808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type="title"/>
          </p:nvPr>
        </p:nvSpPr>
        <p:spPr>
          <a:xfrm>
            <a:off x="720006" y="1695975"/>
            <a:ext cx="2412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8" name="Google Shape;188;p33"/>
          <p:cNvSpPr txBox="1"/>
          <p:nvPr>
            <p:ph idx="2" type="title"/>
          </p:nvPr>
        </p:nvSpPr>
        <p:spPr>
          <a:xfrm>
            <a:off x="3366000" y="1695975"/>
            <a:ext cx="2412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9" name="Google Shape;189;p33"/>
          <p:cNvSpPr txBox="1"/>
          <p:nvPr>
            <p:ph idx="1" type="subTitle"/>
          </p:nvPr>
        </p:nvSpPr>
        <p:spPr>
          <a:xfrm>
            <a:off x="720000" y="2089575"/>
            <a:ext cx="241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0" name="Google Shape;190;p33"/>
          <p:cNvSpPr txBox="1"/>
          <p:nvPr>
            <p:ph idx="3" type="subTitle"/>
          </p:nvPr>
        </p:nvSpPr>
        <p:spPr>
          <a:xfrm>
            <a:off x="3366075" y="2089575"/>
            <a:ext cx="241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1" name="Google Shape;191;p33"/>
          <p:cNvSpPr txBox="1"/>
          <p:nvPr>
            <p:ph idx="4" type="title"/>
          </p:nvPr>
        </p:nvSpPr>
        <p:spPr>
          <a:xfrm>
            <a:off x="720006" y="3220475"/>
            <a:ext cx="2412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2" name="Google Shape;192;p33"/>
          <p:cNvSpPr txBox="1"/>
          <p:nvPr>
            <p:ph idx="5" type="title"/>
          </p:nvPr>
        </p:nvSpPr>
        <p:spPr>
          <a:xfrm>
            <a:off x="3366000" y="3220475"/>
            <a:ext cx="2412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3" name="Google Shape;193;p33"/>
          <p:cNvSpPr txBox="1"/>
          <p:nvPr>
            <p:ph idx="6" type="subTitle"/>
          </p:nvPr>
        </p:nvSpPr>
        <p:spPr>
          <a:xfrm>
            <a:off x="720000" y="3614075"/>
            <a:ext cx="241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4" name="Google Shape;194;p33"/>
          <p:cNvSpPr txBox="1"/>
          <p:nvPr>
            <p:ph idx="7" type="subTitle"/>
          </p:nvPr>
        </p:nvSpPr>
        <p:spPr>
          <a:xfrm>
            <a:off x="3366000" y="3614075"/>
            <a:ext cx="241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5" name="Google Shape;195;p33"/>
          <p:cNvSpPr txBox="1"/>
          <p:nvPr>
            <p:ph idx="8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6" name="Google Shape;196;p33"/>
          <p:cNvSpPr txBox="1"/>
          <p:nvPr>
            <p:ph idx="9" type="title"/>
          </p:nvPr>
        </p:nvSpPr>
        <p:spPr>
          <a:xfrm>
            <a:off x="6012157" y="1695975"/>
            <a:ext cx="2412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7" name="Google Shape;197;p33"/>
          <p:cNvSpPr txBox="1"/>
          <p:nvPr>
            <p:ph idx="13" type="subTitle"/>
          </p:nvPr>
        </p:nvSpPr>
        <p:spPr>
          <a:xfrm>
            <a:off x="6012151" y="2089575"/>
            <a:ext cx="241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8" name="Google Shape;198;p33"/>
          <p:cNvSpPr txBox="1"/>
          <p:nvPr>
            <p:ph idx="14" type="title"/>
          </p:nvPr>
        </p:nvSpPr>
        <p:spPr>
          <a:xfrm>
            <a:off x="6012157" y="3220475"/>
            <a:ext cx="2412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9" name="Google Shape;199;p33"/>
          <p:cNvSpPr txBox="1"/>
          <p:nvPr>
            <p:ph idx="15" type="subTitle"/>
          </p:nvPr>
        </p:nvSpPr>
        <p:spPr>
          <a:xfrm>
            <a:off x="6012151" y="3614075"/>
            <a:ext cx="241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200" name="Google Shape;200;p3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3"/>
          <p:cNvSpPr/>
          <p:nvPr/>
        </p:nvSpPr>
        <p:spPr>
          <a:xfrm>
            <a:off x="272375" y="275550"/>
            <a:ext cx="8599200" cy="4601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092325" y="501161"/>
            <a:ext cx="979181" cy="81723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3"/>
          <p:cNvSpPr/>
          <p:nvPr/>
        </p:nvSpPr>
        <p:spPr>
          <a:xfrm>
            <a:off x="8335725" y="0"/>
            <a:ext cx="808200" cy="808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7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4"/>
          <p:cNvSpPr txBox="1"/>
          <p:nvPr>
            <p:ph type="ctrTitle"/>
          </p:nvPr>
        </p:nvSpPr>
        <p:spPr>
          <a:xfrm>
            <a:off x="1752288" y="549100"/>
            <a:ext cx="5639400" cy="11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/>
        </p:txBody>
      </p:sp>
      <p:sp>
        <p:nvSpPr>
          <p:cNvPr id="207" name="Google Shape;207;p34"/>
          <p:cNvSpPr txBox="1"/>
          <p:nvPr>
            <p:ph idx="1" type="subTitle"/>
          </p:nvPr>
        </p:nvSpPr>
        <p:spPr>
          <a:xfrm>
            <a:off x="2839788" y="1663400"/>
            <a:ext cx="3464400" cy="106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8" name="Google Shape;208;p34"/>
          <p:cNvSpPr txBox="1"/>
          <p:nvPr/>
        </p:nvSpPr>
        <p:spPr>
          <a:xfrm>
            <a:off x="2125788" y="3911675"/>
            <a:ext cx="4892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rPr>
              <a:t>CREDITS: This presentation template was created by </a:t>
            </a:r>
            <a:r>
              <a:rPr lang="it" sz="1200" u="sng"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it" sz="1200"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rPr>
              <a:t>, and includes icons by </a:t>
            </a:r>
            <a:r>
              <a:rPr lang="it" sz="1200" u="sng"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it" sz="1200"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rPr>
              <a:t>, and infographics &amp; images by </a:t>
            </a:r>
            <a:r>
              <a:rPr lang="it" sz="1200" u="sng"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1200" u="sng">
              <a:solidFill>
                <a:schemeClr val="dk1"/>
              </a:solidFill>
              <a:latin typeface="Arimo Medium"/>
              <a:ea typeface="Arimo Medium"/>
              <a:cs typeface="Arimo Medium"/>
              <a:sym typeface="Arimo Medium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0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/>
          <p:nvPr/>
        </p:nvSpPr>
        <p:spPr>
          <a:xfrm>
            <a:off x="272375" y="275550"/>
            <a:ext cx="8599200" cy="4601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8092325" y="501161"/>
            <a:ext cx="979181" cy="81723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5"/>
          <p:cNvSpPr/>
          <p:nvPr/>
        </p:nvSpPr>
        <p:spPr>
          <a:xfrm>
            <a:off x="8335725" y="0"/>
            <a:ext cx="808200" cy="808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0_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4" name="Google Shape;214;p36"/>
          <p:cNvCxnSpPr/>
          <p:nvPr/>
        </p:nvCxnSpPr>
        <p:spPr>
          <a:xfrm>
            <a:off x="303100" y="-18375"/>
            <a:ext cx="0" cy="5171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5" name="Google Shape;215;p36"/>
          <p:cNvSpPr/>
          <p:nvPr/>
        </p:nvSpPr>
        <p:spPr>
          <a:xfrm>
            <a:off x="303100" y="4608575"/>
            <a:ext cx="534900" cy="534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952" y="0"/>
            <a:ext cx="1159000" cy="122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 Medium"/>
              <a:buChar char="●"/>
              <a:defRPr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 Medium"/>
              <a:buChar char="○"/>
              <a:defRPr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 Medium"/>
              <a:buChar char="■"/>
              <a:defRPr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 Medium"/>
              <a:buChar char="●"/>
              <a:defRPr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 Medium"/>
              <a:buChar char="○"/>
              <a:defRPr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 Medium"/>
              <a:buChar char="■"/>
              <a:defRPr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 Medium"/>
              <a:buChar char="●"/>
              <a:defRPr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 Medium"/>
              <a:buChar char="○"/>
              <a:defRPr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 Medium"/>
              <a:buChar char="■"/>
              <a:defRPr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40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791" y="0"/>
            <a:ext cx="616272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7"/>
          <p:cNvSpPr txBox="1"/>
          <p:nvPr/>
        </p:nvSpPr>
        <p:spPr>
          <a:xfrm>
            <a:off x="1055925" y="568525"/>
            <a:ext cx="19245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imo Medium"/>
              <a:ea typeface="Arimo Medium"/>
              <a:cs typeface="Arimo Medium"/>
              <a:sym typeface="Arimo Medium"/>
            </a:endParaRPr>
          </a:p>
        </p:txBody>
      </p:sp>
      <p:pic>
        <p:nvPicPr>
          <p:cNvPr id="223" name="Google Shape;22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30"/>
            <a:ext cx="9143999" cy="513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7"/>
          <p:cNvPicPr preferRelativeResize="0"/>
          <p:nvPr/>
        </p:nvPicPr>
        <p:blipFill rotWithShape="1">
          <a:blip r:embed="rId4">
            <a:alphaModFix/>
          </a:blip>
          <a:srcRect b="75955" l="0" r="65569" t="0"/>
          <a:stretch/>
        </p:blipFill>
        <p:spPr>
          <a:xfrm>
            <a:off x="4278600" y="242824"/>
            <a:ext cx="4431876" cy="173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7"/>
          <p:cNvPicPr preferRelativeResize="0"/>
          <p:nvPr/>
        </p:nvPicPr>
        <p:blipFill rotWithShape="1">
          <a:blip r:embed="rId4">
            <a:alphaModFix/>
          </a:blip>
          <a:srcRect b="75955" l="0" r="65569" t="0"/>
          <a:stretch/>
        </p:blipFill>
        <p:spPr>
          <a:xfrm>
            <a:off x="2852750" y="3026675"/>
            <a:ext cx="4431876" cy="186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7"/>
          <p:cNvPicPr preferRelativeResize="0"/>
          <p:nvPr/>
        </p:nvPicPr>
        <p:blipFill rotWithShape="1">
          <a:blip r:embed="rId4">
            <a:alphaModFix/>
          </a:blip>
          <a:srcRect b="75955" l="0" r="65569" t="0"/>
          <a:stretch/>
        </p:blipFill>
        <p:spPr>
          <a:xfrm>
            <a:off x="1198775" y="3426000"/>
            <a:ext cx="4431876" cy="167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6"/>
          <p:cNvPicPr preferRelativeResize="0"/>
          <p:nvPr/>
        </p:nvPicPr>
        <p:blipFill rotWithShape="1">
          <a:blip r:embed="rId3">
            <a:alphaModFix/>
          </a:blip>
          <a:srcRect b="14153" l="0" r="0" t="3751"/>
          <a:stretch/>
        </p:blipFill>
        <p:spPr>
          <a:xfrm>
            <a:off x="2138350" y="385775"/>
            <a:ext cx="4867301" cy="42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6"/>
          <p:cNvSpPr txBox="1"/>
          <p:nvPr>
            <p:ph type="title"/>
          </p:nvPr>
        </p:nvSpPr>
        <p:spPr>
          <a:xfrm>
            <a:off x="313267" y="957825"/>
            <a:ext cx="5129100" cy="132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800">
                <a:latin typeface="Comfortaa"/>
                <a:ea typeface="Comfortaa"/>
                <a:cs typeface="Comfortaa"/>
                <a:sym typeface="Comfortaa"/>
              </a:rPr>
              <a:t>CASO DI </a:t>
            </a:r>
            <a:endParaRPr sz="3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800">
                <a:latin typeface="Comfortaa"/>
                <a:ea typeface="Comfortaa"/>
                <a:cs typeface="Comfortaa"/>
                <a:sym typeface="Comfortaa"/>
              </a:rPr>
              <a:t>STUDIO</a:t>
            </a:r>
            <a:endParaRPr sz="3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0" name="Google Shape;300;p46"/>
          <p:cNvSpPr txBox="1"/>
          <p:nvPr>
            <p:ph idx="1" type="subTitle"/>
          </p:nvPr>
        </p:nvSpPr>
        <p:spPr>
          <a:xfrm>
            <a:off x="3158150" y="311325"/>
            <a:ext cx="5071500" cy="13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550"/>
              <a:t>CONCLUSIONI</a:t>
            </a:r>
            <a:endParaRPr b="1"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550"/>
              <a:t>Cosa ha funzionato: </a:t>
            </a:r>
            <a:r>
              <a:rPr lang="it" sz="1550"/>
              <a:t>presenza di </a:t>
            </a:r>
            <a:r>
              <a:rPr lang="it" sz="1550"/>
              <a:t>manuali d’istruzione e regole per il buon utilizzo del prodotto (obbligatorietà del casco, limiti di velocità, possibilità di guidare il mezzo solo per gli individui con più di sedici anni).</a:t>
            </a:r>
            <a:r>
              <a:rPr lang="it" sz="1550"/>
              <a:t> </a:t>
            </a:r>
            <a:endParaRPr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550"/>
              <a:t>Cosa è mancato: </a:t>
            </a:r>
            <a:r>
              <a:rPr lang="it" sz="1550"/>
              <a:t>Controlli sui prodotti, carenza nella fase di produzione e di realizzazione del prodotto.</a:t>
            </a:r>
            <a:endParaRPr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550"/>
              <a:t>Azioni riparatorie: </a:t>
            </a:r>
            <a:r>
              <a:rPr lang="it" sz="1550"/>
              <a:t>Maggiori protocolli da seguire nella fase di produzione e maggiori test di sicurezza, sviluppo di nuovi modelli di air board più sicuri, una campagna pubblicitaria per promuovere il prodotto e una campagna pubblicitaria per ribadire con maggiore chiarezza le regole per poter circolare in sicurezza con gli air board. </a:t>
            </a:r>
            <a:endParaRPr sz="1550"/>
          </a:p>
        </p:txBody>
      </p:sp>
      <p:sp>
        <p:nvSpPr>
          <p:cNvPr id="301" name="Google Shape;301;p46"/>
          <p:cNvSpPr/>
          <p:nvPr/>
        </p:nvSpPr>
        <p:spPr>
          <a:xfrm>
            <a:off x="-1462425" y="1010050"/>
            <a:ext cx="4762800" cy="13227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302" name="Google Shape;302;p46"/>
          <p:cNvPicPr preferRelativeResize="0"/>
          <p:nvPr/>
        </p:nvPicPr>
        <p:blipFill rotWithShape="1">
          <a:blip r:embed="rId4">
            <a:alphaModFix/>
          </a:blip>
          <a:srcRect b="36143" l="9479" r="72845" t="35528"/>
          <a:stretch/>
        </p:blipFill>
        <p:spPr>
          <a:xfrm>
            <a:off x="8229600" y="0"/>
            <a:ext cx="914401" cy="84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7"/>
          <p:cNvPicPr preferRelativeResize="0"/>
          <p:nvPr/>
        </p:nvPicPr>
        <p:blipFill rotWithShape="1">
          <a:blip r:embed="rId3">
            <a:alphaModFix/>
          </a:blip>
          <a:srcRect b="14153" l="0" r="0" t="3751"/>
          <a:stretch/>
        </p:blipFill>
        <p:spPr>
          <a:xfrm>
            <a:off x="303775" y="651950"/>
            <a:ext cx="4867301" cy="42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7"/>
          <p:cNvSpPr txBox="1"/>
          <p:nvPr>
            <p:ph type="title"/>
          </p:nvPr>
        </p:nvSpPr>
        <p:spPr>
          <a:xfrm>
            <a:off x="303767" y="549000"/>
            <a:ext cx="5129100" cy="132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800">
                <a:latin typeface="Comfortaa"/>
                <a:ea typeface="Comfortaa"/>
                <a:cs typeface="Comfortaa"/>
                <a:sym typeface="Comfortaa"/>
              </a:rPr>
              <a:t>CONCLUSIONI</a:t>
            </a:r>
            <a:endParaRPr sz="3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9" name="Google Shape;309;p47"/>
          <p:cNvSpPr txBox="1"/>
          <p:nvPr>
            <p:ph idx="1" type="subTitle"/>
          </p:nvPr>
        </p:nvSpPr>
        <p:spPr>
          <a:xfrm>
            <a:off x="4365175" y="1759750"/>
            <a:ext cx="4138800" cy="13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550"/>
              <a:t>Profili di vulnerabilità dell’impresa al rischio puro:</a:t>
            </a:r>
            <a:endParaRPr b="1"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50"/>
              <a:t>I rischi puri ai quali la nostra azienda è più vulnerabile sono i possibili danni a terzi.</a:t>
            </a:r>
            <a:endParaRPr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550"/>
              <a:t>Vulnerabilità al rischio d’impresa:</a:t>
            </a:r>
            <a:endParaRPr b="1"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50"/>
              <a:t>I rischi d’impresa ai quali la nostra azienda è più vulnerabile sono: danno all’immagine e alla reputazione dell’impresa.</a:t>
            </a:r>
            <a:endParaRPr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50"/>
          </a:p>
        </p:txBody>
      </p:sp>
      <p:sp>
        <p:nvSpPr>
          <p:cNvPr id="310" name="Google Shape;310;p47"/>
          <p:cNvSpPr/>
          <p:nvPr/>
        </p:nvSpPr>
        <p:spPr>
          <a:xfrm>
            <a:off x="-397625" y="591725"/>
            <a:ext cx="4762800" cy="13227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311" name="Google Shape;311;p47"/>
          <p:cNvPicPr preferRelativeResize="0"/>
          <p:nvPr/>
        </p:nvPicPr>
        <p:blipFill rotWithShape="1">
          <a:blip r:embed="rId4">
            <a:alphaModFix/>
          </a:blip>
          <a:srcRect b="36143" l="9479" r="72845" t="35528"/>
          <a:stretch/>
        </p:blipFill>
        <p:spPr>
          <a:xfrm>
            <a:off x="8229600" y="0"/>
            <a:ext cx="914401" cy="84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8"/>
          <p:cNvPicPr preferRelativeResize="0"/>
          <p:nvPr/>
        </p:nvPicPr>
        <p:blipFill rotWithShape="1">
          <a:blip r:embed="rId3">
            <a:alphaModFix/>
          </a:blip>
          <a:srcRect b="14153" l="0" r="0" t="3751"/>
          <a:stretch/>
        </p:blipFill>
        <p:spPr>
          <a:xfrm>
            <a:off x="271488" y="651975"/>
            <a:ext cx="4867301" cy="42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8"/>
          <p:cNvSpPr txBox="1"/>
          <p:nvPr>
            <p:ph type="title"/>
          </p:nvPr>
        </p:nvSpPr>
        <p:spPr>
          <a:xfrm>
            <a:off x="313267" y="957825"/>
            <a:ext cx="5129100" cy="132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fortaa"/>
                <a:ea typeface="Comfortaa"/>
                <a:cs typeface="Comfortaa"/>
                <a:sym typeface="Comfortaa"/>
              </a:rPr>
              <a:t>STORIA DELL’IMPRESA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3" name="Google Shape;233;p38"/>
          <p:cNvSpPr txBox="1"/>
          <p:nvPr>
            <p:ph idx="1" type="subTitle"/>
          </p:nvPr>
        </p:nvSpPr>
        <p:spPr>
          <a:xfrm>
            <a:off x="4405624" y="957825"/>
            <a:ext cx="4441200" cy="13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50"/>
              <a:t>L’impresa nasce a Bologna nel 2022 dove attualmente è </a:t>
            </a:r>
            <a:r>
              <a:rPr lang="it" sz="1850"/>
              <a:t>situata l’unica  sede che con i suoi 800 mq è l’unica azienda nel settore e dispone di 250 dipendenti. N</a:t>
            </a:r>
            <a:r>
              <a:rPr lang="it" sz="1850"/>
              <a:t>ata dall’idea </a:t>
            </a:r>
            <a:r>
              <a:rPr lang="it" sz="1850"/>
              <a:t>di tre studenti universitari con l’intento di aprire nuove frontiere nello spostamento urbano, favorendo spostamenti più rapidi, ecosostenibili e innovativi, l’impresa produce e distribuisce un nuovo tipo di skateboards, che diventano fluttuanti. </a:t>
            </a:r>
            <a:endParaRPr sz="1850"/>
          </a:p>
        </p:txBody>
      </p:sp>
      <p:sp>
        <p:nvSpPr>
          <p:cNvPr id="234" name="Google Shape;234;p38"/>
          <p:cNvSpPr/>
          <p:nvPr/>
        </p:nvSpPr>
        <p:spPr>
          <a:xfrm>
            <a:off x="-437675" y="846075"/>
            <a:ext cx="4441200" cy="15462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235" name="Google Shape;23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407" y="2766483"/>
            <a:ext cx="3445524" cy="203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8"/>
          <p:cNvPicPr preferRelativeResize="0"/>
          <p:nvPr/>
        </p:nvPicPr>
        <p:blipFill rotWithShape="1">
          <a:blip r:embed="rId5">
            <a:alphaModFix/>
          </a:blip>
          <a:srcRect b="36143" l="9479" r="72845" t="35528"/>
          <a:stretch/>
        </p:blipFill>
        <p:spPr>
          <a:xfrm>
            <a:off x="8229600" y="0"/>
            <a:ext cx="914401" cy="84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9"/>
          <p:cNvPicPr preferRelativeResize="0"/>
          <p:nvPr/>
        </p:nvPicPr>
        <p:blipFill rotWithShape="1">
          <a:blip r:embed="rId3">
            <a:alphaModFix/>
          </a:blip>
          <a:srcRect b="14153" l="0" r="0" t="3751"/>
          <a:stretch/>
        </p:blipFill>
        <p:spPr>
          <a:xfrm>
            <a:off x="265375" y="661450"/>
            <a:ext cx="4867301" cy="42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9"/>
          <p:cNvSpPr txBox="1"/>
          <p:nvPr>
            <p:ph type="title"/>
          </p:nvPr>
        </p:nvSpPr>
        <p:spPr>
          <a:xfrm>
            <a:off x="313267" y="957825"/>
            <a:ext cx="5129100" cy="132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800">
                <a:latin typeface="Comfortaa"/>
                <a:ea typeface="Comfortaa"/>
                <a:cs typeface="Comfortaa"/>
                <a:sym typeface="Comfortaa"/>
              </a:rPr>
              <a:t>PUNTI DI             FORZA</a:t>
            </a:r>
            <a:endParaRPr sz="3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3" name="Google Shape;243;p39"/>
          <p:cNvSpPr txBox="1"/>
          <p:nvPr>
            <p:ph idx="1" type="subTitle"/>
          </p:nvPr>
        </p:nvSpPr>
        <p:spPr>
          <a:xfrm>
            <a:off x="3481400" y="824725"/>
            <a:ext cx="5375100" cy="13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50"/>
              <a:t>L’azienda è l’unica presente non solo sul territorio locale bensì sul territorio mondiale. L’audacia, il coraggio, l’incredibile fantasia e la volontà di rendere i sogni realtà dei fondatori la rendono inamovibile dal settore nonostante probabili future aziende nel campo. </a:t>
            </a:r>
            <a:endParaRPr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50"/>
              <a:t>Possibile collaborazione con AVL (sede: Reggio Emilia) società che si occupa dello sviluppo di macchine e processi dedicati all’analisi e alla validazione di componenti per l’industria automobilistica, che si sta specializzando nella produzione di batterie elettriche per macchine e altri mezzi, utile alla produzione di batterie elettriche per rendere ecosostenibili e funzionali i nostri “air board”. Ulteriori possibili collaborazioni con Santa Cruz o Billabong, attuali leader nella produzione di skateboard, nella realizzazione di nuovi design per i nostri “air board”.</a:t>
            </a:r>
            <a:endParaRPr sz="1550"/>
          </a:p>
        </p:txBody>
      </p:sp>
      <p:sp>
        <p:nvSpPr>
          <p:cNvPr id="244" name="Google Shape;244;p39"/>
          <p:cNvSpPr/>
          <p:nvPr/>
        </p:nvSpPr>
        <p:spPr>
          <a:xfrm>
            <a:off x="-836625" y="957826"/>
            <a:ext cx="4441200" cy="13227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245" name="Google Shape;245;p39"/>
          <p:cNvPicPr preferRelativeResize="0"/>
          <p:nvPr/>
        </p:nvPicPr>
        <p:blipFill rotWithShape="1">
          <a:blip r:embed="rId4">
            <a:alphaModFix/>
          </a:blip>
          <a:srcRect b="36143" l="9479" r="72845" t="35528"/>
          <a:stretch/>
        </p:blipFill>
        <p:spPr>
          <a:xfrm>
            <a:off x="8229600" y="0"/>
            <a:ext cx="914401" cy="84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40"/>
          <p:cNvPicPr preferRelativeResize="0"/>
          <p:nvPr/>
        </p:nvPicPr>
        <p:blipFill rotWithShape="1">
          <a:blip r:embed="rId3">
            <a:alphaModFix/>
          </a:blip>
          <a:srcRect b="14153" l="0" r="0" t="3751"/>
          <a:stretch/>
        </p:blipFill>
        <p:spPr>
          <a:xfrm>
            <a:off x="274900" y="671000"/>
            <a:ext cx="4867301" cy="42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0"/>
          <p:cNvSpPr txBox="1"/>
          <p:nvPr>
            <p:ph type="title"/>
          </p:nvPr>
        </p:nvSpPr>
        <p:spPr>
          <a:xfrm>
            <a:off x="313267" y="957825"/>
            <a:ext cx="5129100" cy="132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800">
                <a:latin typeface="Comfortaa"/>
                <a:ea typeface="Comfortaa"/>
                <a:cs typeface="Comfortaa"/>
                <a:sym typeface="Comfortaa"/>
              </a:rPr>
              <a:t>ULTERIORI </a:t>
            </a:r>
            <a:endParaRPr sz="3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800">
                <a:latin typeface="Comfortaa"/>
                <a:ea typeface="Comfortaa"/>
                <a:cs typeface="Comfortaa"/>
                <a:sym typeface="Comfortaa"/>
              </a:rPr>
              <a:t>SPECIFICAZIONI</a:t>
            </a:r>
            <a:endParaRPr sz="3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2" name="Google Shape;252;p40"/>
          <p:cNvSpPr txBox="1"/>
          <p:nvPr>
            <p:ph idx="1" type="subTitle"/>
          </p:nvPr>
        </p:nvSpPr>
        <p:spPr>
          <a:xfrm>
            <a:off x="4213075" y="831650"/>
            <a:ext cx="4405500" cy="13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6075" lvl="0" marL="457200" rtl="0" algn="r">
              <a:spcBef>
                <a:spcPts val="0"/>
              </a:spcBef>
              <a:spcAft>
                <a:spcPts val="0"/>
              </a:spcAft>
              <a:buSzPts val="1850"/>
              <a:buChar char="-"/>
            </a:pPr>
            <a:r>
              <a:rPr lang="it" sz="1850"/>
              <a:t>Un “Air Board” può raggiungere un massimo di 45 Km/h.</a:t>
            </a:r>
            <a:endParaRPr sz="18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50"/>
          </a:p>
          <a:p>
            <a:pPr indent="-346075" lvl="0" marL="457200" rtl="0" algn="r">
              <a:spcBef>
                <a:spcPts val="0"/>
              </a:spcBef>
              <a:spcAft>
                <a:spcPts val="0"/>
              </a:spcAft>
              <a:buSzPts val="1850"/>
              <a:buChar char="-"/>
            </a:pPr>
            <a:r>
              <a:rPr lang="it" sz="1850"/>
              <a:t>Per utilizzare questi mezzi bisogna avere almeno 16 anni e prendere una patente specifica.</a:t>
            </a:r>
            <a:endParaRPr sz="1850"/>
          </a:p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50"/>
          </a:p>
          <a:p>
            <a:pPr indent="-346075" lvl="0" marL="457200" rtl="0" algn="r">
              <a:spcBef>
                <a:spcPts val="0"/>
              </a:spcBef>
              <a:spcAft>
                <a:spcPts val="0"/>
              </a:spcAft>
              <a:buSzPts val="1850"/>
              <a:buChar char="-"/>
            </a:pPr>
            <a:r>
              <a:rPr lang="it" sz="1850"/>
              <a:t>L’Air Board è stato programmato per raggiungere un massimo di 1 metro da terra.</a:t>
            </a:r>
            <a:endParaRPr sz="185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50"/>
              <a:t> </a:t>
            </a:r>
            <a:endParaRPr sz="1850"/>
          </a:p>
          <a:p>
            <a:pPr indent="-346075" lvl="0" marL="457200" rtl="0" algn="r">
              <a:spcBef>
                <a:spcPts val="0"/>
              </a:spcBef>
              <a:spcAft>
                <a:spcPts val="0"/>
              </a:spcAft>
              <a:buSzPts val="1850"/>
              <a:buChar char="-"/>
            </a:pPr>
            <a:r>
              <a:rPr lang="it" sz="1850"/>
              <a:t>Per utilizzare questi mezzi è obbligatorio a tutte le età l’utilizzo del casco.</a:t>
            </a:r>
            <a:endParaRPr sz="1850"/>
          </a:p>
        </p:txBody>
      </p:sp>
      <p:sp>
        <p:nvSpPr>
          <p:cNvPr id="253" name="Google Shape;253;p40"/>
          <p:cNvSpPr/>
          <p:nvPr/>
        </p:nvSpPr>
        <p:spPr>
          <a:xfrm>
            <a:off x="-549725" y="1010050"/>
            <a:ext cx="4762800" cy="13227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254" name="Google Shape;254;p40"/>
          <p:cNvPicPr preferRelativeResize="0"/>
          <p:nvPr/>
        </p:nvPicPr>
        <p:blipFill rotWithShape="1">
          <a:blip r:embed="rId4">
            <a:alphaModFix/>
          </a:blip>
          <a:srcRect b="36143" l="9479" r="72845" t="35528"/>
          <a:stretch/>
        </p:blipFill>
        <p:spPr>
          <a:xfrm>
            <a:off x="8229600" y="0"/>
            <a:ext cx="914401" cy="84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500" y="183625"/>
            <a:ext cx="3980225" cy="4157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0" name="Google Shape;260;p41"/>
          <p:cNvGraphicFramePr/>
          <p:nvPr/>
        </p:nvGraphicFramePr>
        <p:xfrm>
          <a:off x="0" y="65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{34BA0BDB-6364-465B-8B4F-10561AC357EE}</a:tableStyleId>
              </a:tblPr>
              <a:tblGrid>
                <a:gridCol w="1752825"/>
                <a:gridCol w="2779525"/>
                <a:gridCol w="2285275"/>
                <a:gridCol w="2285275"/>
              </a:tblGrid>
              <a:tr h="844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/>
                        <a:t>RISCHIO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/>
                        <a:t>PREVENZIONE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/>
                        <a:t>ASSICURAZIONE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/>
                        <a:t>ALTRE</a:t>
                      </a:r>
                      <a:r>
                        <a:rPr lang="it"/>
                        <a:t> </a:t>
                      </a:r>
                      <a:r>
                        <a:rPr b="1" lang="it"/>
                        <a:t>OPZIONI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85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/>
                        <a:t>Blackout e interruzioni nella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/>
                        <a:t>produzione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/>
                        <a:t>Evitare </a:t>
                      </a:r>
                      <a:r>
                        <a:rPr b="1" lang="it"/>
                        <a:t>sovraccarichi</a:t>
                      </a:r>
                      <a:r>
                        <a:rPr b="1" lang="it"/>
                        <a:t> di energia e munirsi di generatori d’emergenza 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/>
                        <a:t>fenomeno elettrico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85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/>
                        <a:t>Danni ai terzi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/>
                        <a:t>Maggiori controlli di qualità sul lavoro e fornire manuali d’istruzione e regole per il buon uso del prodotto 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/>
                        <a:t>RC (RESPONSABILITA’ CIVILE) VERSO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/>
                        <a:t>TERZI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85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/>
                        <a:t>Infortuni sul lavoro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/>
                        <a:t>Rispetto delle norme di sicurezza sul lavoro da parte dei dipendenti e abbigliamento adatto alla prevenzione di infortuni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500" y="183625"/>
            <a:ext cx="3980225" cy="4157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6" name="Google Shape;266;p42"/>
          <p:cNvGraphicFramePr/>
          <p:nvPr/>
        </p:nvGraphicFramePr>
        <p:xfrm>
          <a:off x="38050" y="66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{34BA0BDB-6364-465B-8B4F-10561AC357EE}</a:tableStyleId>
              </a:tblPr>
              <a:tblGrid>
                <a:gridCol w="1745500"/>
                <a:gridCol w="2767900"/>
                <a:gridCol w="2275725"/>
                <a:gridCol w="2275725"/>
              </a:tblGrid>
              <a:tr h="1148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/>
                        <a:t>Incendio e calamità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/>
                        <a:t>Si previene con l’uso di estintori e un miglioramento delle infrastrutture aziendali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/>
                        <a:t>EVENTI CATASTROFALI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8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/>
                        <a:t>Furto in magazzino o negozio o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/>
                        <a:t>durante il trasporto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/>
                        <a:t>Installazione di un sistema di allarmi adeguato e scorta di guardie giurate per i trasporti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/>
                        <a:t>FURTO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8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18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43"/>
          <p:cNvPicPr preferRelativeResize="0"/>
          <p:nvPr/>
        </p:nvPicPr>
        <p:blipFill rotWithShape="1">
          <a:blip r:embed="rId3">
            <a:alphaModFix/>
          </a:blip>
          <a:srcRect b="14153" l="0" r="0" t="3751"/>
          <a:stretch/>
        </p:blipFill>
        <p:spPr>
          <a:xfrm>
            <a:off x="2138350" y="385775"/>
            <a:ext cx="4867301" cy="42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3"/>
          <p:cNvSpPr txBox="1"/>
          <p:nvPr>
            <p:ph type="title"/>
          </p:nvPr>
        </p:nvSpPr>
        <p:spPr>
          <a:xfrm>
            <a:off x="313267" y="957825"/>
            <a:ext cx="5129100" cy="132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800">
                <a:latin typeface="Comfortaa"/>
                <a:ea typeface="Comfortaa"/>
                <a:cs typeface="Comfortaa"/>
                <a:sym typeface="Comfortaa"/>
              </a:rPr>
              <a:t>CASO DI </a:t>
            </a:r>
            <a:endParaRPr sz="3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800">
                <a:latin typeface="Comfortaa"/>
                <a:ea typeface="Comfortaa"/>
                <a:cs typeface="Comfortaa"/>
                <a:sym typeface="Comfortaa"/>
              </a:rPr>
              <a:t>STUDIO</a:t>
            </a:r>
            <a:endParaRPr sz="3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3" name="Google Shape;273;p43"/>
          <p:cNvSpPr txBox="1"/>
          <p:nvPr>
            <p:ph idx="1" type="subTitle"/>
          </p:nvPr>
        </p:nvSpPr>
        <p:spPr>
          <a:xfrm>
            <a:off x="3466800" y="320825"/>
            <a:ext cx="4762800" cy="13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550"/>
              <a:t>DESCRIZIONE EVENTO</a:t>
            </a:r>
            <a:endParaRPr b="1"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  Un ragazzo di 25 anni mentre andava all’università è stato ferito a causa di un malfunzionamento di un “air board” che ha portato all’incendio del veicolo, però grazie al casco e al fatto che il ragazzo non superava i 35 km/h, ha subito danni lievi.</a:t>
            </a:r>
            <a:endParaRPr/>
          </a:p>
        </p:txBody>
      </p:sp>
      <p:sp>
        <p:nvSpPr>
          <p:cNvPr id="274" name="Google Shape;274;p43"/>
          <p:cNvSpPr/>
          <p:nvPr/>
        </p:nvSpPr>
        <p:spPr>
          <a:xfrm>
            <a:off x="-1462425" y="1010050"/>
            <a:ext cx="4762800" cy="13227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275" name="Google Shape;275;p43"/>
          <p:cNvPicPr preferRelativeResize="0"/>
          <p:nvPr/>
        </p:nvPicPr>
        <p:blipFill rotWithShape="1">
          <a:blip r:embed="rId4">
            <a:alphaModFix/>
          </a:blip>
          <a:srcRect b="36143" l="9479" r="72845" t="35528"/>
          <a:stretch/>
        </p:blipFill>
        <p:spPr>
          <a:xfrm>
            <a:off x="8229600" y="0"/>
            <a:ext cx="914401" cy="84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4"/>
          <p:cNvPicPr preferRelativeResize="0"/>
          <p:nvPr/>
        </p:nvPicPr>
        <p:blipFill rotWithShape="1">
          <a:blip r:embed="rId3">
            <a:alphaModFix/>
          </a:blip>
          <a:srcRect b="14153" l="0" r="0" t="3751"/>
          <a:stretch/>
        </p:blipFill>
        <p:spPr>
          <a:xfrm>
            <a:off x="2138350" y="385775"/>
            <a:ext cx="4867301" cy="42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4"/>
          <p:cNvSpPr txBox="1"/>
          <p:nvPr>
            <p:ph type="title"/>
          </p:nvPr>
        </p:nvSpPr>
        <p:spPr>
          <a:xfrm>
            <a:off x="313267" y="957825"/>
            <a:ext cx="5129100" cy="132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800">
                <a:latin typeface="Comfortaa"/>
                <a:ea typeface="Comfortaa"/>
                <a:cs typeface="Comfortaa"/>
                <a:sym typeface="Comfortaa"/>
              </a:rPr>
              <a:t>CASO DI </a:t>
            </a:r>
            <a:endParaRPr sz="3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800">
                <a:latin typeface="Comfortaa"/>
                <a:ea typeface="Comfortaa"/>
                <a:cs typeface="Comfortaa"/>
                <a:sym typeface="Comfortaa"/>
              </a:rPr>
              <a:t>STUDIO</a:t>
            </a:r>
            <a:endParaRPr sz="3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2" name="Google Shape;282;p44"/>
          <p:cNvSpPr txBox="1"/>
          <p:nvPr>
            <p:ph idx="1" type="subTitle"/>
          </p:nvPr>
        </p:nvSpPr>
        <p:spPr>
          <a:xfrm>
            <a:off x="3138750" y="311325"/>
            <a:ext cx="5023500" cy="13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550"/>
              <a:t>DANNI</a:t>
            </a:r>
            <a:endParaRPr b="1"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550"/>
              <a:t>Danno diretto: </a:t>
            </a:r>
            <a:r>
              <a:rPr lang="it" sz="1550"/>
              <a:t>L’azienda dovrà risarcire il danno causato al ragazzo.</a:t>
            </a:r>
            <a:endParaRPr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550"/>
              <a:t>Danno indiretto: </a:t>
            </a:r>
            <a:r>
              <a:rPr lang="it" sz="1550"/>
              <a:t>La reputazione dell’azienda sarà fortemente danneggiata, passerà l’idea che gli “air board” non sono un mezzo sicuro nonostante l’individuo seguiva le norme utili a circolare in sicurezza con il mezzo.</a:t>
            </a:r>
            <a:r>
              <a:rPr b="1" lang="it" sz="1550"/>
              <a:t> </a:t>
            </a:r>
            <a:endParaRPr b="1" sz="1550"/>
          </a:p>
        </p:txBody>
      </p:sp>
      <p:sp>
        <p:nvSpPr>
          <p:cNvPr id="283" name="Google Shape;283;p44"/>
          <p:cNvSpPr/>
          <p:nvPr/>
        </p:nvSpPr>
        <p:spPr>
          <a:xfrm>
            <a:off x="-1462425" y="1010050"/>
            <a:ext cx="4762800" cy="13227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284" name="Google Shape;284;p44"/>
          <p:cNvPicPr preferRelativeResize="0"/>
          <p:nvPr/>
        </p:nvPicPr>
        <p:blipFill rotWithShape="1">
          <a:blip r:embed="rId4">
            <a:alphaModFix/>
          </a:blip>
          <a:srcRect b="36143" l="9479" r="72845" t="35528"/>
          <a:stretch/>
        </p:blipFill>
        <p:spPr>
          <a:xfrm>
            <a:off x="8229600" y="0"/>
            <a:ext cx="914401" cy="84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45"/>
          <p:cNvPicPr preferRelativeResize="0"/>
          <p:nvPr/>
        </p:nvPicPr>
        <p:blipFill rotWithShape="1">
          <a:blip r:embed="rId3">
            <a:alphaModFix/>
          </a:blip>
          <a:srcRect b="14153" l="0" r="0" t="3751"/>
          <a:stretch/>
        </p:blipFill>
        <p:spPr>
          <a:xfrm>
            <a:off x="2138350" y="385775"/>
            <a:ext cx="4867301" cy="42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5"/>
          <p:cNvSpPr txBox="1"/>
          <p:nvPr>
            <p:ph type="title"/>
          </p:nvPr>
        </p:nvSpPr>
        <p:spPr>
          <a:xfrm>
            <a:off x="313267" y="957825"/>
            <a:ext cx="5129100" cy="132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800">
                <a:latin typeface="Comfortaa"/>
                <a:ea typeface="Comfortaa"/>
                <a:cs typeface="Comfortaa"/>
                <a:sym typeface="Comfortaa"/>
              </a:rPr>
              <a:t>CASO DI </a:t>
            </a:r>
            <a:endParaRPr sz="3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800">
                <a:latin typeface="Comfortaa"/>
                <a:ea typeface="Comfortaa"/>
                <a:cs typeface="Comfortaa"/>
                <a:sym typeface="Comfortaa"/>
              </a:rPr>
              <a:t>STUDIO</a:t>
            </a:r>
            <a:endParaRPr sz="3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1" name="Google Shape;291;p45"/>
          <p:cNvSpPr txBox="1"/>
          <p:nvPr>
            <p:ph idx="1" type="subTitle"/>
          </p:nvPr>
        </p:nvSpPr>
        <p:spPr>
          <a:xfrm>
            <a:off x="2749325" y="311325"/>
            <a:ext cx="5375100" cy="3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550"/>
              <a:t>PREVENZIONI</a:t>
            </a:r>
            <a:endParaRPr b="1"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550"/>
              <a:t>Protezione assicurativa:</a:t>
            </a:r>
            <a:endParaRPr b="1"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50"/>
              <a:t>RC verso terzi</a:t>
            </a:r>
            <a:endParaRPr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550"/>
              <a:t>Utilità delle misure di prevenzione:</a:t>
            </a:r>
            <a:endParaRPr b="1"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550"/>
              <a:t>                                    </a:t>
            </a:r>
            <a:r>
              <a:rPr lang="it" sz="1550"/>
              <a:t>Le misure di sicurezza che si sono rivelate utili sono state quelle che riguardavano la fornitura del manuale sul come utilizzare il prodotto </a:t>
            </a:r>
            <a:endParaRPr sz="155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550"/>
              <a:t> </a:t>
            </a:r>
            <a:endParaRPr b="1" sz="1550"/>
          </a:p>
        </p:txBody>
      </p:sp>
      <p:sp>
        <p:nvSpPr>
          <p:cNvPr id="292" name="Google Shape;292;p45"/>
          <p:cNvSpPr/>
          <p:nvPr/>
        </p:nvSpPr>
        <p:spPr>
          <a:xfrm>
            <a:off x="-1462425" y="1010050"/>
            <a:ext cx="4762800" cy="13227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293" name="Google Shape;293;p45"/>
          <p:cNvPicPr preferRelativeResize="0"/>
          <p:nvPr/>
        </p:nvPicPr>
        <p:blipFill rotWithShape="1">
          <a:blip r:embed="rId4">
            <a:alphaModFix/>
          </a:blip>
          <a:srcRect b="36143" l="9479" r="72845" t="35528"/>
          <a:stretch/>
        </p:blipFill>
        <p:spPr>
          <a:xfrm>
            <a:off x="8229600" y="0"/>
            <a:ext cx="914401" cy="84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oduct Designer Job Description by Slidesgo">
  <a:themeElements>
    <a:clrScheme name="Simple Light">
      <a:dk1>
        <a:srgbClr val="191919"/>
      </a:dk1>
      <a:lt1>
        <a:srgbClr val="E4E3E3"/>
      </a:lt1>
      <a:dk2>
        <a:srgbClr val="E6AB58"/>
      </a:dk2>
      <a:lt2>
        <a:srgbClr val="9963E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