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9144000" cy="51435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3719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3719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43719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FFAB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11364" y="307107"/>
            <a:ext cx="152127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43719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47737" y="2185987"/>
            <a:ext cx="7253605" cy="2813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1364" y="307107"/>
            <a:ext cx="15176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AI</a:t>
            </a:r>
            <a:r>
              <a:rPr spc="-45" dirty="0"/>
              <a:t> </a:t>
            </a:r>
            <a:r>
              <a:rPr spc="-5" dirty="0"/>
              <a:t>10</a:t>
            </a:r>
            <a:r>
              <a:rPr spc="-45" dirty="0"/>
              <a:t> </a:t>
            </a:r>
            <a:r>
              <a:rPr spc="-5" dirty="0"/>
              <a:t>MINUTI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53763" y="1046688"/>
            <a:ext cx="2627674" cy="263060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751642" y="4201188"/>
            <a:ext cx="567563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5" dirty="0">
                <a:solidFill>
                  <a:srgbClr val="543719"/>
                </a:solidFill>
                <a:latin typeface="Tahoma"/>
                <a:cs typeface="Tahoma"/>
              </a:rPr>
              <a:t>AI</a:t>
            </a:r>
            <a:r>
              <a:rPr sz="1400" b="1" spc="-135" dirty="0">
                <a:solidFill>
                  <a:srgbClr val="543719"/>
                </a:solidFill>
                <a:latin typeface="Tahoma"/>
                <a:cs typeface="Tahoma"/>
              </a:rPr>
              <a:t> </a:t>
            </a:r>
            <a:r>
              <a:rPr sz="1400" b="1" spc="-80" dirty="0">
                <a:solidFill>
                  <a:srgbClr val="543719"/>
                </a:solidFill>
                <a:latin typeface="Tahoma"/>
                <a:cs typeface="Tahoma"/>
              </a:rPr>
              <a:t>10</a:t>
            </a:r>
            <a:r>
              <a:rPr sz="1400" b="1" spc="-130" dirty="0">
                <a:solidFill>
                  <a:srgbClr val="543719"/>
                </a:solidFill>
                <a:latin typeface="Tahoma"/>
                <a:cs typeface="Tahoma"/>
              </a:rPr>
              <a:t> </a:t>
            </a:r>
            <a:r>
              <a:rPr sz="1400" b="1" spc="-90" dirty="0">
                <a:solidFill>
                  <a:srgbClr val="543719"/>
                </a:solidFill>
                <a:latin typeface="Tahoma"/>
                <a:cs typeface="Tahoma"/>
              </a:rPr>
              <a:t>MINUTI,</a:t>
            </a:r>
            <a:r>
              <a:rPr sz="1400" b="1" spc="-130" dirty="0">
                <a:solidFill>
                  <a:srgbClr val="543719"/>
                </a:solidFill>
                <a:latin typeface="Tahoma"/>
                <a:cs typeface="Tahoma"/>
              </a:rPr>
              <a:t> </a:t>
            </a:r>
            <a:r>
              <a:rPr sz="1400" b="1" spc="-85" dirty="0">
                <a:solidFill>
                  <a:srgbClr val="543719"/>
                </a:solidFill>
                <a:latin typeface="Tahoma"/>
                <a:cs typeface="Tahoma"/>
              </a:rPr>
              <a:t>catena</a:t>
            </a:r>
            <a:r>
              <a:rPr sz="1400" b="1" spc="-135" dirty="0">
                <a:solidFill>
                  <a:srgbClr val="543719"/>
                </a:solidFill>
                <a:latin typeface="Tahoma"/>
                <a:cs typeface="Tahoma"/>
              </a:rPr>
              <a:t> </a:t>
            </a:r>
            <a:r>
              <a:rPr sz="1400" b="1" spc="-65" dirty="0">
                <a:solidFill>
                  <a:srgbClr val="543719"/>
                </a:solidFill>
                <a:latin typeface="Tahoma"/>
                <a:cs typeface="Tahoma"/>
              </a:rPr>
              <a:t>di</a:t>
            </a:r>
            <a:r>
              <a:rPr sz="1400" b="1" spc="-130" dirty="0">
                <a:solidFill>
                  <a:srgbClr val="543719"/>
                </a:solidFill>
                <a:latin typeface="Tahoma"/>
                <a:cs typeface="Tahoma"/>
              </a:rPr>
              <a:t> </a:t>
            </a:r>
            <a:r>
              <a:rPr sz="1400" b="1" spc="-65" dirty="0">
                <a:solidFill>
                  <a:srgbClr val="543719"/>
                </a:solidFill>
                <a:latin typeface="Tahoma"/>
                <a:cs typeface="Tahoma"/>
              </a:rPr>
              <a:t>caffetterie</a:t>
            </a:r>
            <a:r>
              <a:rPr sz="1400" b="1" spc="-130" dirty="0">
                <a:solidFill>
                  <a:srgbClr val="543719"/>
                </a:solidFill>
                <a:latin typeface="Tahoma"/>
                <a:cs typeface="Tahoma"/>
              </a:rPr>
              <a:t> </a:t>
            </a:r>
            <a:r>
              <a:rPr sz="1400" b="1" spc="-90" dirty="0">
                <a:solidFill>
                  <a:srgbClr val="543719"/>
                </a:solidFill>
                <a:latin typeface="Tahoma"/>
                <a:cs typeface="Tahoma"/>
              </a:rPr>
              <a:t>negli</a:t>
            </a:r>
            <a:r>
              <a:rPr sz="1400" b="1" spc="-140" dirty="0">
                <a:solidFill>
                  <a:srgbClr val="543719"/>
                </a:solidFill>
                <a:latin typeface="Tahoma"/>
                <a:cs typeface="Tahoma"/>
              </a:rPr>
              <a:t> </a:t>
            </a:r>
            <a:r>
              <a:rPr sz="1400" b="1" spc="-60" dirty="0">
                <a:solidFill>
                  <a:srgbClr val="543719"/>
                </a:solidFill>
                <a:latin typeface="Tahoma"/>
                <a:cs typeface="Tahoma"/>
              </a:rPr>
              <a:t>istituti</a:t>
            </a:r>
            <a:r>
              <a:rPr sz="1400" b="1" spc="-130" dirty="0">
                <a:solidFill>
                  <a:srgbClr val="543719"/>
                </a:solidFill>
                <a:latin typeface="Tahoma"/>
                <a:cs typeface="Tahoma"/>
              </a:rPr>
              <a:t> </a:t>
            </a:r>
            <a:r>
              <a:rPr sz="1400" b="1" spc="-75" dirty="0">
                <a:solidFill>
                  <a:srgbClr val="543719"/>
                </a:solidFill>
                <a:latin typeface="Tahoma"/>
                <a:cs typeface="Tahoma"/>
              </a:rPr>
              <a:t>scolastici</a:t>
            </a:r>
            <a:r>
              <a:rPr sz="1400" b="1" spc="-130" dirty="0">
                <a:solidFill>
                  <a:srgbClr val="543719"/>
                </a:solidFill>
                <a:latin typeface="Tahoma"/>
                <a:cs typeface="Tahoma"/>
              </a:rPr>
              <a:t> </a:t>
            </a:r>
            <a:r>
              <a:rPr sz="1400" b="1" spc="-70" dirty="0">
                <a:solidFill>
                  <a:srgbClr val="543719"/>
                </a:solidFill>
                <a:latin typeface="Tahoma"/>
                <a:cs typeface="Tahoma"/>
              </a:rPr>
              <a:t>del</a:t>
            </a:r>
            <a:r>
              <a:rPr sz="1400" b="1" spc="-135" dirty="0">
                <a:solidFill>
                  <a:srgbClr val="543719"/>
                </a:solidFill>
                <a:latin typeface="Tahoma"/>
                <a:cs typeface="Tahoma"/>
              </a:rPr>
              <a:t> </a:t>
            </a:r>
            <a:r>
              <a:rPr sz="1400" b="1" spc="-85" dirty="0">
                <a:solidFill>
                  <a:srgbClr val="543719"/>
                </a:solidFill>
                <a:latin typeface="Tahoma"/>
                <a:cs typeface="Tahoma"/>
              </a:rPr>
              <a:t>Piemonte.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FFAB4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853612"/>
              </p:ext>
            </p:extLst>
          </p:nvPr>
        </p:nvGraphicFramePr>
        <p:xfrm>
          <a:off x="202687" y="146237"/>
          <a:ext cx="5429250" cy="4788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3499">
                <a:tc>
                  <a:txBody>
                    <a:bodyPr/>
                    <a:lstStyle/>
                    <a:p>
                      <a:pPr marL="53149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b="1" i="1" spc="-5" dirty="0">
                          <a:solidFill>
                            <a:srgbClr val="4285F4"/>
                          </a:solidFill>
                          <a:latin typeface="Courier New"/>
                          <a:cs typeface="Courier New"/>
                        </a:rPr>
                        <a:t>RISCHIO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b="1" i="1" spc="-5" dirty="0">
                          <a:solidFill>
                            <a:srgbClr val="4285F4"/>
                          </a:solidFill>
                          <a:latin typeface="Courier New"/>
                          <a:cs typeface="Courier New"/>
                        </a:rPr>
                        <a:t>PREVENZIONE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b="1" i="1" spc="-5" dirty="0">
                          <a:solidFill>
                            <a:srgbClr val="4285F4"/>
                          </a:solidFill>
                          <a:latin typeface="Courier New"/>
                          <a:cs typeface="Courier New"/>
                        </a:rPr>
                        <a:t>ASSICURAZIONE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2999">
                <a:tc>
                  <a:txBody>
                    <a:bodyPr/>
                    <a:lstStyle/>
                    <a:p>
                      <a:pPr marL="542925" marR="503555" indent="-336550">
                        <a:lnSpc>
                          <a:spcPct val="100000"/>
                        </a:lnSpc>
                        <a:spcBef>
                          <a:spcPts val="620"/>
                        </a:spcBef>
                        <a:buFont typeface="Arial"/>
                        <a:buChar char="●"/>
                        <a:tabLst>
                          <a:tab pos="542290" algn="l"/>
                          <a:tab pos="542925" algn="l"/>
                        </a:tabLst>
                      </a:pPr>
                      <a:r>
                        <a:rPr sz="1400" b="1" i="1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Incendio</a:t>
                      </a:r>
                      <a:r>
                        <a:rPr sz="1400" b="1" i="1" spc="-15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00" b="1" i="1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e  </a:t>
                      </a:r>
                      <a:r>
                        <a:rPr sz="1400" b="1" i="1" spc="-10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calamità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27940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150" dirty="0" err="1">
                          <a:latin typeface="Microsoft Sans Serif"/>
                          <a:cs typeface="Microsoft Sans Serif"/>
                        </a:rPr>
                        <a:t>Cultu</a:t>
                      </a:r>
                      <a:r>
                        <a:rPr lang="it-IT" sz="1400" spc="150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50" dirty="0">
                          <a:latin typeface="Microsoft Sans Serif"/>
                          <a:cs typeface="Microsoft Sans Serif"/>
                        </a:rPr>
                        <a:t>a </a:t>
                      </a:r>
                      <a:r>
                        <a:rPr sz="1400" spc="110" dirty="0" err="1">
                          <a:latin typeface="Microsoft Sans Serif"/>
                          <a:cs typeface="Microsoft Sans Serif"/>
                        </a:rPr>
                        <a:t>della</a:t>
                      </a:r>
                      <a:r>
                        <a:rPr sz="1400" spc="1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14" dirty="0">
                          <a:latin typeface="Microsoft Sans Serif"/>
                          <a:cs typeface="Microsoft Sans Serif"/>
                        </a:rPr>
                        <a:t> sicu</a:t>
                      </a:r>
                      <a:r>
                        <a:rPr lang="it-IT" sz="1400" spc="114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14" dirty="0" err="1">
                          <a:latin typeface="Microsoft Sans Serif"/>
                          <a:cs typeface="Microsoft Sans Serif"/>
                        </a:rPr>
                        <a:t>ezza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25" dirty="0">
                          <a:latin typeface="Microsoft Sans Serif"/>
                          <a:cs typeface="Microsoft Sans Serif"/>
                        </a:rPr>
                        <a:t>(pei</a:t>
                      </a:r>
                      <a:r>
                        <a:rPr sz="14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80" dirty="0">
                          <a:latin typeface="Microsoft Sans Serif"/>
                          <a:cs typeface="Microsoft Sans Serif"/>
                        </a:rPr>
                        <a:t>il </a:t>
                      </a:r>
                      <a:r>
                        <a:rPr sz="1400" spc="-3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95" dirty="0">
                          <a:latin typeface="Microsoft Sans Serif"/>
                          <a:cs typeface="Microsoft Sans Serif"/>
                        </a:rPr>
                        <a:t>pe</a:t>
                      </a:r>
                      <a:r>
                        <a:rPr lang="it-IT" sz="1400" spc="9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95" dirty="0" err="1">
                          <a:latin typeface="Microsoft Sans Serif"/>
                          <a:cs typeface="Microsoft Sans Serif"/>
                        </a:rPr>
                        <a:t>sonale</a:t>
                      </a:r>
                      <a:r>
                        <a:rPr sz="1400" spc="95" dirty="0">
                          <a:latin typeface="Microsoft Sans Serif"/>
                          <a:cs typeface="Microsoft Sans Serif"/>
                        </a:rPr>
                        <a:t>),e </a:t>
                      </a:r>
                      <a:r>
                        <a:rPr sz="1400" spc="1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30" dirty="0">
                          <a:latin typeface="Microsoft Sans Serif"/>
                          <a:cs typeface="Microsoft Sans Serif"/>
                        </a:rPr>
                        <a:t>p</a:t>
                      </a:r>
                      <a:r>
                        <a:rPr lang="it-IT" sz="1400" spc="130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30" dirty="0" err="1">
                          <a:latin typeface="Microsoft Sans Serif"/>
                          <a:cs typeface="Microsoft Sans Serif"/>
                        </a:rPr>
                        <a:t>esenza</a:t>
                      </a:r>
                      <a:r>
                        <a:rPr sz="1400" spc="1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di </a:t>
                      </a:r>
                      <a:r>
                        <a:rPr sz="1400" spc="1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55" dirty="0" err="1">
                          <a:latin typeface="Microsoft Sans Serif"/>
                          <a:cs typeface="Microsoft Sans Serif"/>
                        </a:rPr>
                        <a:t>att</a:t>
                      </a:r>
                      <a:r>
                        <a:rPr lang="it-IT" sz="1400" spc="15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55" dirty="0" err="1">
                          <a:latin typeface="Microsoft Sans Serif"/>
                          <a:cs typeface="Microsoft Sans Serif"/>
                        </a:rPr>
                        <a:t>ezzatu</a:t>
                      </a:r>
                      <a:r>
                        <a:rPr lang="it-IT" sz="1400" spc="15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55" dirty="0">
                          <a:latin typeface="Microsoft Sans Serif"/>
                          <a:cs typeface="Microsoft Sans Serif"/>
                        </a:rPr>
                        <a:t>a 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di </a:t>
                      </a:r>
                      <a:r>
                        <a:rPr sz="1400" spc="-3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95" dirty="0">
                          <a:latin typeface="Microsoft Sans Serif"/>
                          <a:cs typeface="Microsoft Sans Serif"/>
                        </a:rPr>
                        <a:t>sicu</a:t>
                      </a:r>
                      <a:r>
                        <a:rPr lang="it-IT" sz="1400" spc="9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95" dirty="0" err="1">
                          <a:latin typeface="Microsoft Sans Serif"/>
                          <a:cs typeface="Microsoft Sans Serif"/>
                        </a:rPr>
                        <a:t>ezza</a:t>
                      </a:r>
                      <a:r>
                        <a:rPr sz="1400" spc="95" dirty="0">
                          <a:latin typeface="Microsoft Sans Serif"/>
                          <a:cs typeface="Microsoft Sans Serif"/>
                        </a:rPr>
                        <a:t>.</a:t>
                      </a: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80" dirty="0">
                          <a:latin typeface="Microsoft Sans Serif"/>
                          <a:cs typeface="Microsoft Sans Serif"/>
                        </a:rPr>
                        <a:t>INCENDIO</a:t>
                      </a:r>
                      <a:r>
                        <a:rPr lang="it-IT" sz="1350" spc="80" dirty="0">
                          <a:latin typeface="Microsoft Sans Serif"/>
                          <a:cs typeface="Microsoft Sans Serif"/>
                        </a:rPr>
                        <a:t> e calamità</a:t>
                      </a: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9624">
                <a:tc>
                  <a:txBody>
                    <a:bodyPr/>
                    <a:lstStyle/>
                    <a:p>
                      <a:pPr marL="542925" marR="356235" indent="-336550">
                        <a:lnSpc>
                          <a:spcPct val="100000"/>
                        </a:lnSpc>
                        <a:spcBef>
                          <a:spcPts val="620"/>
                        </a:spcBef>
                        <a:buFont typeface="Arial"/>
                        <a:buChar char="●"/>
                        <a:tabLst>
                          <a:tab pos="542290" algn="l"/>
                          <a:tab pos="542925" algn="l"/>
                        </a:tabLst>
                      </a:pPr>
                      <a:r>
                        <a:rPr sz="1400" b="1" i="1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Infortuni</a:t>
                      </a:r>
                      <a:r>
                        <a:rPr sz="1400" b="1" i="1" spc="-15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00" b="1" i="1" spc="-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sul  </a:t>
                      </a:r>
                      <a:r>
                        <a:rPr sz="1400" b="1" i="1" spc="-10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lavoro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28130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135" dirty="0">
                          <a:latin typeface="Microsoft Sans Serif"/>
                          <a:cs typeface="Microsoft Sans Serif"/>
                        </a:rPr>
                        <a:t>Individua</a:t>
                      </a:r>
                      <a:r>
                        <a:rPr lang="it-IT" sz="1400" spc="13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35" dirty="0">
                          <a:latin typeface="Microsoft Sans Serif"/>
                          <a:cs typeface="Microsoft Sans Serif"/>
                        </a:rPr>
                        <a:t>e </a:t>
                      </a:r>
                      <a:r>
                        <a:rPr sz="1400" spc="80" dirty="0" err="1"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1400" spc="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35" dirty="0" err="1">
                          <a:latin typeface="Microsoft Sans Serif"/>
                          <a:cs typeface="Microsoft Sans Serif"/>
                        </a:rPr>
                        <a:t>suddivide</a:t>
                      </a:r>
                      <a:r>
                        <a:rPr lang="it-IT" sz="1400" spc="13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35" dirty="0">
                          <a:latin typeface="Microsoft Sans Serif"/>
                          <a:cs typeface="Microsoft Sans Serif"/>
                        </a:rPr>
                        <a:t>e </a:t>
                      </a:r>
                      <a:r>
                        <a:rPr sz="1400" spc="85" dirty="0" err="1"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1400" spc="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compo</a:t>
                      </a:r>
                      <a:r>
                        <a:rPr lang="it-IT" sz="1400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dirty="0" err="1">
                          <a:latin typeface="Microsoft Sans Serif"/>
                          <a:cs typeface="Microsoft Sans Serif"/>
                        </a:rPr>
                        <a:t>tamenti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1400" spc="140" dirty="0">
                          <a:latin typeface="Microsoft Sans Serif"/>
                          <a:cs typeface="Microsoft Sans Serif"/>
                        </a:rPr>
                        <a:t>sicu</a:t>
                      </a:r>
                      <a:r>
                        <a:rPr lang="it-IT" sz="1400" spc="140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40" dirty="0" err="1"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1400" spc="1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90" dirty="0">
                          <a:latin typeface="Microsoft Sans Serif"/>
                          <a:cs typeface="Microsoft Sans Serif"/>
                        </a:rPr>
                        <a:t>da </a:t>
                      </a:r>
                      <a:r>
                        <a:rPr sz="1400" spc="114" dirty="0" err="1">
                          <a:latin typeface="Microsoft Sans Serif"/>
                          <a:cs typeface="Microsoft Sans Serif"/>
                        </a:rPr>
                        <a:t>quelli</a:t>
                      </a:r>
                      <a:r>
                        <a:rPr sz="1400" spc="11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3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10" dirty="0">
                          <a:latin typeface="Microsoft Sans Serif"/>
                          <a:cs typeface="Microsoft Sans Serif"/>
                        </a:rPr>
                        <a:t>pe</a:t>
                      </a:r>
                      <a:r>
                        <a:rPr lang="it-IT" sz="1400" spc="110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10" dirty="0" err="1">
                          <a:latin typeface="Microsoft Sans Serif"/>
                          <a:cs typeface="Microsoft Sans Serif"/>
                        </a:rPr>
                        <a:t>icolosi</a:t>
                      </a:r>
                      <a:r>
                        <a:rPr sz="1400" spc="110" dirty="0">
                          <a:latin typeface="Microsoft Sans Serif"/>
                          <a:cs typeface="Microsoft Sans Serif"/>
                        </a:rPr>
                        <a:t>.</a:t>
                      </a: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7277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it-IT" sz="1350" spc="75" dirty="0">
                          <a:latin typeface="Microsoft Sans Serif"/>
                          <a:cs typeface="Microsoft Sans Serif"/>
                        </a:rPr>
                        <a:t>Infortunio</a:t>
                      </a:r>
                      <a:endParaRPr sz="13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374">
                <a:tc>
                  <a:txBody>
                    <a:bodyPr/>
                    <a:lstStyle/>
                    <a:p>
                      <a:pPr marL="542925" indent="-336550">
                        <a:lnSpc>
                          <a:spcPct val="100000"/>
                        </a:lnSpc>
                        <a:spcBef>
                          <a:spcPts val="620"/>
                        </a:spcBef>
                        <a:buFont typeface="Arial"/>
                        <a:buChar char="●"/>
                        <a:tabLst>
                          <a:tab pos="542290" algn="l"/>
                          <a:tab pos="542925" algn="l"/>
                        </a:tabLst>
                      </a:pPr>
                      <a:r>
                        <a:rPr sz="1400" b="1" i="1" spc="-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Cybe</a:t>
                      </a:r>
                      <a:r>
                        <a:rPr sz="1400" b="1" i="1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400" b="1" i="1" spc="-15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00" b="1" i="1" spc="-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risk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6057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p</a:t>
                      </a:r>
                      <a:r>
                        <a:rPr lang="it-IT" sz="1400" spc="14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45" dirty="0" err="1">
                          <a:latin typeface="Microsoft Sans Serif"/>
                          <a:cs typeface="Microsoft Sans Serif"/>
                        </a:rPr>
                        <a:t>otezione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in</a:t>
                      </a:r>
                      <a:r>
                        <a:rPr sz="1400" spc="-30" dirty="0">
                          <a:latin typeface="Microsoft Sans Serif"/>
                          <a:cs typeface="Microsoft Sans Serif"/>
                        </a:rPr>
                        <a:t>f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lang="it-IT" sz="1400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dirty="0" err="1">
                          <a:latin typeface="Microsoft Sans Serif"/>
                          <a:cs typeface="Microsoft Sans Serif"/>
                        </a:rPr>
                        <a:t>matica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.</a:t>
                      </a: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7277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it-IT" sz="1350" spc="75" dirty="0">
                          <a:latin typeface="Microsoft Sans Serif"/>
                          <a:cs typeface="Microsoft Sans Serif"/>
                        </a:rPr>
                        <a:t>Cyber risk</a:t>
                      </a:r>
                      <a:endParaRPr sz="135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24">
                <a:tc>
                  <a:txBody>
                    <a:bodyPr/>
                    <a:lstStyle/>
                    <a:p>
                      <a:pPr marL="542925" indent="-336550">
                        <a:lnSpc>
                          <a:spcPct val="100000"/>
                        </a:lnSpc>
                        <a:spcBef>
                          <a:spcPts val="620"/>
                        </a:spcBef>
                        <a:buFont typeface="Arial"/>
                        <a:buChar char="●"/>
                        <a:tabLst>
                          <a:tab pos="542290" algn="l"/>
                          <a:tab pos="542925" algn="l"/>
                        </a:tabLst>
                      </a:pPr>
                      <a:r>
                        <a:rPr sz="1400" b="1" i="1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Danni</a:t>
                      </a:r>
                      <a:r>
                        <a:rPr sz="1400" b="1" i="1" spc="-15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00" b="1" i="1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400" b="1" i="1" spc="-15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00" b="1" i="1" spc="-5" dirty="0">
                          <a:solidFill>
                            <a:srgbClr val="4285F4"/>
                          </a:solidFill>
                          <a:latin typeface="Trebuchet MS"/>
                          <a:cs typeface="Trebuchet MS"/>
                        </a:rPr>
                        <a:t>terzi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2197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lang="it-IT" sz="1400" spc="14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45" dirty="0" err="1">
                          <a:latin typeface="Microsoft Sans Serif"/>
                          <a:cs typeface="Microsoft Sans Serif"/>
                        </a:rPr>
                        <a:t>ea</a:t>
                      </a:r>
                      <a:r>
                        <a:rPr lang="it-IT" sz="1400" spc="14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e </a:t>
                      </a:r>
                      <a:r>
                        <a:rPr sz="1400" spc="165" dirty="0">
                          <a:latin typeface="Microsoft Sans Serif"/>
                          <a:cs typeface="Microsoft Sans Serif"/>
                        </a:rPr>
                        <a:t>un </a:t>
                      </a:r>
                      <a:r>
                        <a:rPr sz="1400" spc="1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40" dirty="0" err="1">
                          <a:latin typeface="Microsoft Sans Serif"/>
                          <a:cs typeface="Microsoft Sans Serif"/>
                        </a:rPr>
                        <a:t>ambiente</a:t>
                      </a:r>
                      <a:r>
                        <a:rPr sz="1400" spc="-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sicu</a:t>
                      </a:r>
                      <a:r>
                        <a:rPr lang="it-IT" sz="1400" spc="14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o </a:t>
                      </a:r>
                      <a:r>
                        <a:rPr sz="1400" spc="-3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80" dirty="0"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14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lang="it-IT" sz="1400" spc="145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400" spc="145" dirty="0" err="1">
                          <a:latin typeface="Microsoft Sans Serif"/>
                          <a:cs typeface="Microsoft Sans Serif"/>
                        </a:rPr>
                        <a:t>dinato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.</a:t>
                      </a: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77152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45" dirty="0">
                          <a:latin typeface="Microsoft Sans Serif"/>
                          <a:cs typeface="Microsoft Sans Serif"/>
                        </a:rPr>
                        <a:t>RCT/O.</a:t>
                      </a: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30322" y="220400"/>
            <a:ext cx="1685549" cy="169987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203432"/>
            <a:ext cx="82543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STUDENTE</a:t>
            </a:r>
            <a:r>
              <a:rPr spc="3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SI</a:t>
            </a:r>
            <a:r>
              <a:rPr spc="3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USTIONA</a:t>
            </a:r>
            <a:r>
              <a:rPr spc="3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CON</a:t>
            </a:r>
            <a:r>
              <a:rPr spc="35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IL</a:t>
            </a:r>
            <a:r>
              <a:rPr spc="3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CAFFE’</a:t>
            </a:r>
            <a:r>
              <a:rPr spc="3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BOLLENTE! </a:t>
            </a:r>
            <a:r>
              <a:rPr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AI</a:t>
            </a:r>
            <a:r>
              <a:rPr spc="-15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10</a:t>
            </a:r>
            <a:r>
              <a:rPr spc="-15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MINUTI</a:t>
            </a:r>
            <a:r>
              <a:rPr spc="-15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CONDANNATO</a:t>
            </a:r>
            <a:r>
              <a:rPr spc="-15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  <a:r>
              <a:rPr spc="-15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PAGARE</a:t>
            </a:r>
            <a:r>
              <a:rPr spc="-15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85MILA</a:t>
            </a:r>
            <a:r>
              <a:rPr spc="-15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pc="-5" dirty="0">
                <a:solidFill>
                  <a:srgbClr val="000000"/>
                </a:solidFill>
                <a:latin typeface="Courier New"/>
                <a:cs typeface="Courier New"/>
              </a:rPr>
              <a:t>EURO…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401750"/>
            <a:ext cx="3669029" cy="124333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190"/>
              </a:spcBef>
            </a:pP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Ottantacinquemila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euro.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Ammonta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tanto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il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risarcimento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che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“AI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10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MINUTI”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dovrà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pagare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una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sfortunata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studentessa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danneggiata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permanentemente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una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fuoriuscita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di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caffè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bollente.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decidere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la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sanzione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è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stata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la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corte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del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tribunale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di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Torino,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Italia,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cui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la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malcapitata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avventrice,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tale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Giovanna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Mogavero,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si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era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rivolta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dopo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che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lo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sciagurato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incidente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le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aveva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provocato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ustioni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di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primo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secondo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grado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varie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cicatrici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destinate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a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non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scomparire.</a:t>
            </a:r>
            <a:endParaRPr sz="105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5" y="3067640"/>
            <a:ext cx="3716020" cy="124333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190"/>
              </a:spcBef>
            </a:pP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Riguardo</a:t>
            </a:r>
            <a:r>
              <a:rPr sz="1050" spc="2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alla</a:t>
            </a:r>
            <a:r>
              <a:rPr sz="1050" spc="2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disavventura,</a:t>
            </a:r>
            <a:r>
              <a:rPr sz="1050" spc="2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AI</a:t>
            </a:r>
            <a:r>
              <a:rPr sz="1050" spc="2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10</a:t>
            </a:r>
            <a:r>
              <a:rPr sz="1050" spc="2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MINUTI,</a:t>
            </a:r>
            <a:r>
              <a:rPr sz="1050" spc="2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catena</a:t>
            </a:r>
            <a:r>
              <a:rPr sz="1050" spc="2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italiana</a:t>
            </a:r>
            <a:r>
              <a:rPr sz="1050" spc="2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tra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le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più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note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in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Piemonte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nel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settore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della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caffetteria,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ha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sempre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cercato</a:t>
            </a:r>
            <a:r>
              <a:rPr sz="1050" spc="4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di</a:t>
            </a:r>
            <a:r>
              <a:rPr sz="1050" spc="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dimostrare</a:t>
            </a:r>
            <a:r>
              <a:rPr sz="1050" spc="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la</a:t>
            </a:r>
            <a:r>
              <a:rPr sz="1050" spc="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propria</a:t>
            </a:r>
            <a:r>
              <a:rPr sz="1050" spc="4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innocenza,</a:t>
            </a:r>
            <a:r>
              <a:rPr sz="1050" spc="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sottolineando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come,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al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momento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dell’incidente,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il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bicchiere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fosse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in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mano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alla </a:t>
            </a:r>
            <a:r>
              <a:rPr sz="1050" spc="-24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Mogavero,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una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giustificazione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non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accolta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dal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tribunale,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secondo</a:t>
            </a:r>
            <a:r>
              <a:rPr sz="1050" spc="4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cui</a:t>
            </a:r>
            <a:r>
              <a:rPr sz="1050" spc="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la</a:t>
            </a:r>
            <a:r>
              <a:rPr sz="1050" spc="4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responsabilità</a:t>
            </a:r>
            <a:r>
              <a:rPr sz="1050" spc="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dell’azienda</a:t>
            </a:r>
            <a:r>
              <a:rPr sz="1050" spc="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italiana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limitatamente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all’infortunio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occorso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alla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ragazza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è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pari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all’ottanta percento.</a:t>
            </a:r>
            <a:endParaRPr sz="105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05425" y="1383963"/>
            <a:ext cx="3757929" cy="945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È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proprio sulla base di questo fondamentale presupposto che la 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corte di Torino ha stabilito l’entità del 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(maxi)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risarcimento di 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ottantacinque mila bigliettoni per "la sofferenza, il danno fisico, </a:t>
            </a:r>
            <a:r>
              <a:rPr sz="1050" spc="-24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la deformità che ne 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è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derivata 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e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la perdita della capacità di </a:t>
            </a:r>
            <a:r>
              <a:rPr sz="105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godersi</a:t>
            </a:r>
            <a:r>
              <a:rPr sz="1050" spc="-10" dirty="0">
                <a:solidFill>
                  <a:srgbClr val="0D0D0D"/>
                </a:solidFill>
                <a:latin typeface="Georgia"/>
                <a:cs typeface="Georgia"/>
              </a:rPr>
              <a:t> </a:t>
            </a:r>
            <a:r>
              <a:rPr sz="1050" spc="-5" dirty="0">
                <a:solidFill>
                  <a:srgbClr val="0D0D0D"/>
                </a:solidFill>
                <a:latin typeface="Georgia"/>
                <a:cs typeface="Georgia"/>
              </a:rPr>
              <a:t>la vita".</a:t>
            </a:r>
            <a:endParaRPr sz="1050">
              <a:latin typeface="Georgia"/>
              <a:cs typeface="Georg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0352" y="2933602"/>
            <a:ext cx="960431" cy="96150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2020" y="505248"/>
            <a:ext cx="4597400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b="1" spc="5" dirty="0">
                <a:solidFill>
                  <a:srgbClr val="000000"/>
                </a:solidFill>
                <a:latin typeface="Arial"/>
                <a:cs typeface="Arial"/>
              </a:rPr>
              <a:t>DANNI</a:t>
            </a:r>
            <a:r>
              <a:rPr sz="2500" b="1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000000"/>
                </a:solidFill>
                <a:latin typeface="Arial"/>
                <a:cs typeface="Arial"/>
              </a:rPr>
              <a:t>DIRETTI</a:t>
            </a:r>
            <a:r>
              <a:rPr sz="2500" b="1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000000"/>
                </a:solidFill>
                <a:latin typeface="Arial"/>
                <a:cs typeface="Arial"/>
              </a:rPr>
              <a:t>ALL’IMPRESA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3243" y="1963988"/>
            <a:ext cx="1333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55" dirty="0">
                <a:latin typeface="Arial MT"/>
                <a:cs typeface="Arial MT"/>
              </a:rPr>
              <a:t>●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1875" y="1983800"/>
            <a:ext cx="1677670" cy="213360"/>
          </a:xfrm>
          <a:prstGeom prst="rect">
            <a:avLst/>
          </a:prstGeom>
          <a:solidFill>
            <a:srgbClr val="FFAB4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-20" dirty="0">
                <a:latin typeface="Verdana"/>
                <a:cs typeface="Verdana"/>
              </a:rPr>
              <a:t>Danni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all’immagine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93304" y="1963988"/>
            <a:ext cx="54051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Verdana"/>
                <a:cs typeface="Verdana"/>
              </a:rPr>
              <a:t>dell’attività.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5" dirty="0">
                <a:latin typeface="Verdana"/>
                <a:cs typeface="Verdana"/>
              </a:rPr>
              <a:t>Nel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primo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periodo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10" dirty="0">
                <a:latin typeface="Verdana"/>
                <a:cs typeface="Verdana"/>
              </a:rPr>
              <a:t>dopo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l’accaduto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alcuni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studenti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175" y="2177347"/>
            <a:ext cx="34861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0" dirty="0">
                <a:latin typeface="Verdana"/>
                <a:cs typeface="Verdana"/>
              </a:rPr>
              <a:t>e</a:t>
            </a:r>
            <a:r>
              <a:rPr sz="1400" spc="-15" dirty="0">
                <a:latin typeface="Verdana"/>
                <a:cs typeface="Verdana"/>
              </a:rPr>
              <a:t>vi</a:t>
            </a:r>
            <a:r>
              <a:rPr sz="1400" spc="-25" dirty="0">
                <a:latin typeface="Verdana"/>
                <a:cs typeface="Verdana"/>
              </a:rPr>
              <a:t>t</a:t>
            </a:r>
            <a:r>
              <a:rPr sz="1400" spc="-30" dirty="0">
                <a:latin typeface="Verdana"/>
                <a:cs typeface="Verdana"/>
              </a:rPr>
              <a:t>e</a:t>
            </a:r>
            <a:r>
              <a:rPr sz="1400" spc="-50" dirty="0">
                <a:latin typeface="Verdana"/>
                <a:cs typeface="Verdana"/>
              </a:rPr>
              <a:t>r</a:t>
            </a:r>
            <a:r>
              <a:rPr sz="1400" spc="-15" dirty="0">
                <a:latin typeface="Verdana"/>
                <a:cs typeface="Verdana"/>
              </a:rPr>
              <a:t>anno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10" dirty="0">
                <a:latin typeface="Verdana"/>
                <a:cs typeface="Verdana"/>
              </a:rPr>
              <a:t>di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mangia</a:t>
            </a:r>
            <a:r>
              <a:rPr sz="1400" spc="-35" dirty="0">
                <a:latin typeface="Verdana"/>
                <a:cs typeface="Verdana"/>
              </a:rPr>
              <a:t>r</a:t>
            </a:r>
            <a:r>
              <a:rPr sz="1400" spc="-15" dirty="0">
                <a:latin typeface="Verdana"/>
                <a:cs typeface="Verdana"/>
              </a:rPr>
              <a:t>e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125" dirty="0">
                <a:latin typeface="Verdana"/>
                <a:cs typeface="Verdana"/>
              </a:rPr>
              <a:t>“</a:t>
            </a:r>
            <a:r>
              <a:rPr sz="1400" spc="50" dirty="0">
                <a:latin typeface="Verdana"/>
                <a:cs typeface="Verdana"/>
              </a:rPr>
              <a:t>AI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120" dirty="0">
                <a:latin typeface="Verdana"/>
                <a:cs typeface="Verdana"/>
              </a:rPr>
              <a:t>10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MINUTI”.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3243" y="2390707"/>
            <a:ext cx="168021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8615" indent="-336550">
              <a:lnSpc>
                <a:spcPct val="100000"/>
              </a:lnSpc>
              <a:spcBef>
                <a:spcPts val="100"/>
              </a:spcBef>
              <a:buFont typeface="Arial MT"/>
              <a:buChar char="●"/>
              <a:tabLst>
                <a:tab pos="347980" algn="l"/>
                <a:tab pos="349250" algn="l"/>
              </a:tabLst>
            </a:pPr>
            <a:r>
              <a:rPr sz="1400" spc="-40" dirty="0">
                <a:latin typeface="Verdana"/>
                <a:cs typeface="Verdana"/>
              </a:rPr>
              <a:t>Si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abbasse</a:t>
            </a:r>
            <a:r>
              <a:rPr sz="1400" u="heavy" spc="-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r</a:t>
            </a:r>
            <a:r>
              <a:rPr sz="1400" u="heavy" spc="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à</a:t>
            </a:r>
            <a:r>
              <a:rPr sz="1400" spc="-11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l</a:t>
            </a:r>
            <a:r>
              <a:rPr sz="1400" spc="45" dirty="0">
                <a:latin typeface="Verdana"/>
                <a:cs typeface="Verdana"/>
              </a:rPr>
              <a:t>a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60167" y="2410519"/>
            <a:ext cx="1462405" cy="213360"/>
          </a:xfrm>
          <a:prstGeom prst="rect">
            <a:avLst/>
          </a:prstGeom>
          <a:solidFill>
            <a:srgbClr val="FFAB4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-20" dirty="0">
                <a:latin typeface="Verdana"/>
                <a:cs typeface="Verdana"/>
              </a:rPr>
              <a:t>richies</a:t>
            </a:r>
            <a:r>
              <a:rPr sz="1400" spc="-30" dirty="0">
                <a:latin typeface="Verdana"/>
                <a:cs typeface="Verdana"/>
              </a:rPr>
              <a:t>t</a:t>
            </a:r>
            <a:r>
              <a:rPr sz="1400" spc="45" dirty="0">
                <a:latin typeface="Verdana"/>
                <a:cs typeface="Verdana"/>
              </a:rPr>
              <a:t>a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10" dirty="0">
                <a:latin typeface="Verdana"/>
                <a:cs typeface="Verdana"/>
              </a:rPr>
              <a:t>di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45" dirty="0">
                <a:latin typeface="Verdana"/>
                <a:cs typeface="Verdana"/>
              </a:rPr>
              <a:t>caf</a:t>
            </a:r>
            <a:r>
              <a:rPr sz="1400" dirty="0">
                <a:latin typeface="Verdana"/>
                <a:cs typeface="Verdana"/>
              </a:rPr>
              <a:t>f</a:t>
            </a:r>
            <a:r>
              <a:rPr sz="1400" spc="-15" dirty="0">
                <a:latin typeface="Verdana"/>
                <a:cs typeface="Verdana"/>
              </a:rPr>
              <a:t>é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46932" y="2390707"/>
            <a:ext cx="20389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latin typeface="Verdana"/>
                <a:cs typeface="Verdana"/>
              </a:rPr>
              <a:t>da</a:t>
            </a:r>
            <a:r>
              <a:rPr sz="1400" spc="-1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parte</a:t>
            </a:r>
            <a:r>
              <a:rPr sz="1400" spc="-1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degli</a:t>
            </a:r>
            <a:r>
              <a:rPr sz="1400" spc="-120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studenti.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300087" y="1118112"/>
            <a:ext cx="544195" cy="784860"/>
            <a:chOff x="4300087" y="1118112"/>
            <a:chExt cx="544195" cy="784860"/>
          </a:xfrm>
        </p:grpSpPr>
        <p:sp>
          <p:nvSpPr>
            <p:cNvPr id="11" name="object 11"/>
            <p:cNvSpPr/>
            <p:nvPr/>
          </p:nvSpPr>
          <p:spPr>
            <a:xfrm>
              <a:off x="4304850" y="1122874"/>
              <a:ext cx="534670" cy="775335"/>
            </a:xfrm>
            <a:custGeom>
              <a:avLst/>
              <a:gdLst/>
              <a:ahLst/>
              <a:cxnLst/>
              <a:rect l="l" t="t" r="r" b="b"/>
              <a:pathLst>
                <a:path w="534670" h="775335">
                  <a:moveTo>
                    <a:pt x="267149" y="775199"/>
                  </a:moveTo>
                  <a:lnTo>
                    <a:pt x="0" y="508049"/>
                  </a:lnTo>
                  <a:lnTo>
                    <a:pt x="133574" y="508049"/>
                  </a:lnTo>
                  <a:lnTo>
                    <a:pt x="133574" y="0"/>
                  </a:lnTo>
                  <a:lnTo>
                    <a:pt x="400724" y="0"/>
                  </a:lnTo>
                  <a:lnTo>
                    <a:pt x="400724" y="508049"/>
                  </a:lnTo>
                  <a:lnTo>
                    <a:pt x="534299" y="508049"/>
                  </a:lnTo>
                  <a:lnTo>
                    <a:pt x="267149" y="775199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304850" y="1122874"/>
              <a:ext cx="534670" cy="775335"/>
            </a:xfrm>
            <a:custGeom>
              <a:avLst/>
              <a:gdLst/>
              <a:ahLst/>
              <a:cxnLst/>
              <a:rect l="l" t="t" r="r" b="b"/>
              <a:pathLst>
                <a:path w="534670" h="775335">
                  <a:moveTo>
                    <a:pt x="0" y="508049"/>
                  </a:moveTo>
                  <a:lnTo>
                    <a:pt x="133574" y="508049"/>
                  </a:lnTo>
                  <a:lnTo>
                    <a:pt x="133574" y="0"/>
                  </a:lnTo>
                  <a:lnTo>
                    <a:pt x="400724" y="0"/>
                  </a:lnTo>
                  <a:lnTo>
                    <a:pt x="400724" y="508049"/>
                  </a:lnTo>
                  <a:lnTo>
                    <a:pt x="534299" y="508049"/>
                  </a:lnTo>
                  <a:lnTo>
                    <a:pt x="267149" y="775199"/>
                  </a:lnTo>
                  <a:lnTo>
                    <a:pt x="0" y="508049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6100" y="505248"/>
            <a:ext cx="2689225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b="1" spc="5" dirty="0">
                <a:solidFill>
                  <a:srgbClr val="000000"/>
                </a:solidFill>
                <a:latin typeface="Arial"/>
                <a:cs typeface="Arial"/>
              </a:rPr>
              <a:t>DANNI</a:t>
            </a:r>
            <a:r>
              <a:rPr sz="2500" b="1" spc="-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000000"/>
                </a:solidFill>
                <a:latin typeface="Arial"/>
                <a:cs typeface="Arial"/>
              </a:rPr>
              <a:t>INDIRETTI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93488" y="1907600"/>
            <a:ext cx="1492250" cy="213360"/>
          </a:xfrm>
          <a:custGeom>
            <a:avLst/>
            <a:gdLst/>
            <a:ahLst/>
            <a:cxnLst/>
            <a:rect l="l" t="t" r="r" b="b"/>
            <a:pathLst>
              <a:path w="1492250" h="213360">
                <a:moveTo>
                  <a:pt x="1491628" y="213359"/>
                </a:moveTo>
                <a:lnTo>
                  <a:pt x="0" y="213359"/>
                </a:lnTo>
                <a:lnTo>
                  <a:pt x="0" y="0"/>
                </a:lnTo>
                <a:lnTo>
                  <a:pt x="1491628" y="0"/>
                </a:lnTo>
                <a:lnTo>
                  <a:pt x="1491628" y="213359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00343" y="1887788"/>
            <a:ext cx="79863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8615" indent="-336550">
              <a:lnSpc>
                <a:spcPct val="100000"/>
              </a:lnSpc>
              <a:spcBef>
                <a:spcPts val="100"/>
              </a:spcBef>
              <a:buChar char="●"/>
              <a:tabLst>
                <a:tab pos="347980" algn="l"/>
                <a:tab pos="349250" algn="l"/>
              </a:tabLst>
            </a:pPr>
            <a:r>
              <a:rPr sz="1400" spc="-5" dirty="0">
                <a:latin typeface="Arial MT"/>
                <a:cs typeface="Arial MT"/>
              </a:rPr>
              <a:t>Possibilità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che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si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crei</a:t>
            </a:r>
            <a:r>
              <a:rPr sz="1400" spc="-5" dirty="0">
                <a:latin typeface="Arial MT"/>
                <a:cs typeface="Arial MT"/>
              </a:rPr>
              <a:t> una</a:t>
            </a:r>
            <a:r>
              <a:rPr sz="1400" spc="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cattiva</a:t>
            </a:r>
            <a:r>
              <a:rPr sz="1400" spc="-5" dirty="0">
                <a:latin typeface="Arial MT"/>
                <a:cs typeface="Arial MT"/>
              </a:rPr>
              <a:t> reputazione, data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dai pregiudizi </a:t>
            </a:r>
            <a:r>
              <a:rPr sz="1400" dirty="0">
                <a:latin typeface="Arial MT"/>
                <a:cs typeface="Arial MT"/>
              </a:rPr>
              <a:t>e</a:t>
            </a:r>
            <a:r>
              <a:rPr sz="1400" spc="-5" dirty="0">
                <a:latin typeface="Arial MT"/>
                <a:cs typeface="Arial MT"/>
              </a:rPr>
              <a:t> dai passaparola della gente…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332337" y="977662"/>
            <a:ext cx="479425" cy="661670"/>
            <a:chOff x="4332337" y="977662"/>
            <a:chExt cx="479425" cy="661670"/>
          </a:xfrm>
        </p:grpSpPr>
        <p:sp>
          <p:nvSpPr>
            <p:cNvPr id="6" name="object 6"/>
            <p:cNvSpPr/>
            <p:nvPr/>
          </p:nvSpPr>
          <p:spPr>
            <a:xfrm>
              <a:off x="4337099" y="982425"/>
              <a:ext cx="469900" cy="652145"/>
            </a:xfrm>
            <a:custGeom>
              <a:avLst/>
              <a:gdLst/>
              <a:ahLst/>
              <a:cxnLst/>
              <a:rect l="l" t="t" r="r" b="b"/>
              <a:pathLst>
                <a:path w="469900" h="652144">
                  <a:moveTo>
                    <a:pt x="234899" y="651599"/>
                  </a:moveTo>
                  <a:lnTo>
                    <a:pt x="0" y="416699"/>
                  </a:lnTo>
                  <a:lnTo>
                    <a:pt x="117449" y="416699"/>
                  </a:lnTo>
                  <a:lnTo>
                    <a:pt x="117449" y="0"/>
                  </a:lnTo>
                  <a:lnTo>
                    <a:pt x="352349" y="0"/>
                  </a:lnTo>
                  <a:lnTo>
                    <a:pt x="352349" y="416699"/>
                  </a:lnTo>
                  <a:lnTo>
                    <a:pt x="469799" y="416699"/>
                  </a:lnTo>
                  <a:lnTo>
                    <a:pt x="234899" y="651599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37099" y="982425"/>
              <a:ext cx="469900" cy="652145"/>
            </a:xfrm>
            <a:custGeom>
              <a:avLst/>
              <a:gdLst/>
              <a:ahLst/>
              <a:cxnLst/>
              <a:rect l="l" t="t" r="r" b="b"/>
              <a:pathLst>
                <a:path w="469900" h="652144">
                  <a:moveTo>
                    <a:pt x="0" y="416699"/>
                  </a:moveTo>
                  <a:lnTo>
                    <a:pt x="117449" y="416699"/>
                  </a:lnTo>
                  <a:lnTo>
                    <a:pt x="117449" y="0"/>
                  </a:lnTo>
                  <a:lnTo>
                    <a:pt x="352349" y="0"/>
                  </a:lnTo>
                  <a:lnTo>
                    <a:pt x="352349" y="416699"/>
                  </a:lnTo>
                  <a:lnTo>
                    <a:pt x="469799" y="416699"/>
                  </a:lnTo>
                  <a:lnTo>
                    <a:pt x="234899" y="651599"/>
                  </a:lnTo>
                  <a:lnTo>
                    <a:pt x="0" y="416699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2695" y="505248"/>
            <a:ext cx="3757295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b="1" spc="5" dirty="0">
                <a:solidFill>
                  <a:srgbClr val="000000"/>
                </a:solidFill>
                <a:latin typeface="Arial"/>
                <a:cs typeface="Arial"/>
              </a:rPr>
              <a:t>ASSICURAZIONE</a:t>
            </a:r>
            <a:r>
              <a:rPr sz="2500" b="1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000000"/>
                </a:solidFill>
                <a:latin typeface="Arial"/>
                <a:cs typeface="Arial"/>
              </a:rPr>
              <a:t>RCT/O</a:t>
            </a:r>
            <a:endParaRPr sz="25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071037" y="1012962"/>
            <a:ext cx="1002030" cy="1231265"/>
            <a:chOff x="4071037" y="1012962"/>
            <a:chExt cx="1002030" cy="1231265"/>
          </a:xfrm>
        </p:grpSpPr>
        <p:sp>
          <p:nvSpPr>
            <p:cNvPr id="4" name="object 4"/>
            <p:cNvSpPr/>
            <p:nvPr/>
          </p:nvSpPr>
          <p:spPr>
            <a:xfrm>
              <a:off x="4075800" y="1017724"/>
              <a:ext cx="992505" cy="1221740"/>
            </a:xfrm>
            <a:custGeom>
              <a:avLst/>
              <a:gdLst/>
              <a:ahLst/>
              <a:cxnLst/>
              <a:rect l="l" t="t" r="r" b="b"/>
              <a:pathLst>
                <a:path w="992504" h="1221739">
                  <a:moveTo>
                    <a:pt x="496199" y="1221299"/>
                  </a:moveTo>
                  <a:lnTo>
                    <a:pt x="248099" y="973199"/>
                  </a:lnTo>
                  <a:lnTo>
                    <a:pt x="372149" y="973199"/>
                  </a:lnTo>
                  <a:lnTo>
                    <a:pt x="372149" y="793563"/>
                  </a:lnTo>
                  <a:lnTo>
                    <a:pt x="0" y="793563"/>
                  </a:lnTo>
                  <a:lnTo>
                    <a:pt x="0" y="0"/>
                  </a:lnTo>
                  <a:lnTo>
                    <a:pt x="992399" y="0"/>
                  </a:lnTo>
                  <a:lnTo>
                    <a:pt x="992399" y="793563"/>
                  </a:lnTo>
                  <a:lnTo>
                    <a:pt x="620249" y="793563"/>
                  </a:lnTo>
                  <a:lnTo>
                    <a:pt x="620249" y="973199"/>
                  </a:lnTo>
                  <a:lnTo>
                    <a:pt x="744299" y="973199"/>
                  </a:lnTo>
                  <a:lnTo>
                    <a:pt x="496199" y="1221299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75800" y="1017724"/>
              <a:ext cx="992505" cy="1221740"/>
            </a:xfrm>
            <a:custGeom>
              <a:avLst/>
              <a:gdLst/>
              <a:ahLst/>
              <a:cxnLst/>
              <a:rect l="l" t="t" r="r" b="b"/>
              <a:pathLst>
                <a:path w="992504" h="1221739">
                  <a:moveTo>
                    <a:pt x="0" y="0"/>
                  </a:moveTo>
                  <a:lnTo>
                    <a:pt x="992399" y="0"/>
                  </a:lnTo>
                  <a:lnTo>
                    <a:pt x="992399" y="793563"/>
                  </a:lnTo>
                  <a:lnTo>
                    <a:pt x="620249" y="793563"/>
                  </a:lnTo>
                  <a:lnTo>
                    <a:pt x="620249" y="973199"/>
                  </a:lnTo>
                  <a:lnTo>
                    <a:pt x="744299" y="973199"/>
                  </a:lnTo>
                  <a:lnTo>
                    <a:pt x="496199" y="1221299"/>
                  </a:lnTo>
                  <a:lnTo>
                    <a:pt x="248099" y="973199"/>
                  </a:lnTo>
                  <a:lnTo>
                    <a:pt x="372149" y="973199"/>
                  </a:lnTo>
                  <a:lnTo>
                    <a:pt x="372149" y="793563"/>
                  </a:lnTo>
                  <a:lnTo>
                    <a:pt x="0" y="793563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800" y="1017725"/>
              <a:ext cx="992399" cy="786525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565243" y="2330337"/>
            <a:ext cx="78625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8615" indent="-33655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SzPct val="116666"/>
              <a:buFont typeface="Arial MT"/>
              <a:buChar char="●"/>
              <a:tabLst>
                <a:tab pos="347980" algn="l"/>
                <a:tab pos="349250" algn="l"/>
              </a:tabLst>
            </a:pPr>
            <a:r>
              <a:rPr sz="1200" spc="30" dirty="0">
                <a:solidFill>
                  <a:srgbClr val="202124"/>
                </a:solidFill>
                <a:latin typeface="Verdana"/>
                <a:cs typeface="Verdana"/>
              </a:rPr>
              <a:t>La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202124"/>
                </a:solidFill>
                <a:latin typeface="Verdana"/>
                <a:cs typeface="Verdana"/>
              </a:rPr>
              <a:t>Polizza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di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202124"/>
                </a:solidFill>
                <a:latin typeface="Verdana"/>
                <a:cs typeface="Verdana"/>
              </a:rPr>
              <a:t>Responsabilità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202124"/>
                </a:solidFill>
                <a:latin typeface="Verdana"/>
                <a:cs typeface="Verdana"/>
              </a:rPr>
              <a:t>Civile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5" dirty="0">
                <a:solidFill>
                  <a:srgbClr val="202124"/>
                </a:solidFill>
                <a:latin typeface="Verdana"/>
                <a:cs typeface="Verdana"/>
              </a:rPr>
              <a:t>verso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55" dirty="0">
                <a:solidFill>
                  <a:srgbClr val="202124"/>
                </a:solidFill>
                <a:latin typeface="Verdana"/>
                <a:cs typeface="Verdana"/>
              </a:rPr>
              <a:t>Terzi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202124"/>
                </a:solidFill>
                <a:latin typeface="Verdana"/>
                <a:cs typeface="Verdana"/>
              </a:rPr>
              <a:t>ed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202124"/>
                </a:solidFill>
                <a:latin typeface="Verdana"/>
                <a:cs typeface="Verdana"/>
              </a:rPr>
              <a:t>Operai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prestatori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di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202124"/>
                </a:solidFill>
                <a:latin typeface="Verdana"/>
                <a:cs typeface="Verdana"/>
              </a:rPr>
              <a:t>lavoro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202124"/>
                </a:solidFill>
                <a:latin typeface="Verdana"/>
                <a:cs typeface="Verdana"/>
              </a:rPr>
              <a:t>(</a:t>
            </a:r>
            <a:r>
              <a:rPr sz="1200" b="1" spc="-75" dirty="0">
                <a:solidFill>
                  <a:srgbClr val="202124"/>
                </a:solidFill>
                <a:latin typeface="Verdana"/>
                <a:cs typeface="Verdana"/>
              </a:rPr>
              <a:t>RCT</a:t>
            </a:r>
            <a:r>
              <a:rPr sz="1200" spc="-75" dirty="0">
                <a:solidFill>
                  <a:srgbClr val="202124"/>
                </a:solidFill>
                <a:latin typeface="Verdana"/>
                <a:cs typeface="Verdana"/>
              </a:rPr>
              <a:t>-</a:t>
            </a:r>
            <a:r>
              <a:rPr sz="1200" b="1" spc="-75" dirty="0">
                <a:solidFill>
                  <a:srgbClr val="202124"/>
                </a:solidFill>
                <a:latin typeface="Verdana"/>
                <a:cs typeface="Verdana"/>
              </a:rPr>
              <a:t>RCO</a:t>
            </a:r>
            <a:r>
              <a:rPr sz="1200" spc="-75" dirty="0">
                <a:solidFill>
                  <a:srgbClr val="202124"/>
                </a:solidFill>
                <a:latin typeface="Verdana"/>
                <a:cs typeface="Verdana"/>
              </a:rPr>
              <a:t>)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è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40" dirty="0">
                <a:solidFill>
                  <a:srgbClr val="202124"/>
                </a:solidFill>
                <a:latin typeface="Verdana"/>
                <a:cs typeface="Verdana"/>
              </a:rPr>
              <a:t>un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202124"/>
                </a:solidFill>
                <a:latin typeface="Verdana"/>
                <a:cs typeface="Verdana"/>
              </a:rPr>
              <a:t>contratto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3499" y="2538109"/>
            <a:ext cx="3876675" cy="182880"/>
          </a:xfrm>
          <a:prstGeom prst="rect">
            <a:avLst/>
          </a:prstGeom>
          <a:solidFill>
            <a:srgbClr val="FFAB4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90"/>
              </a:lnSpc>
            </a:pPr>
            <a:r>
              <a:rPr sz="1200" dirty="0">
                <a:solidFill>
                  <a:srgbClr val="202124"/>
                </a:solidFill>
                <a:latin typeface="Verdana"/>
                <a:cs typeface="Verdana"/>
              </a:rPr>
              <a:t>cop</a:t>
            </a:r>
            <a:r>
              <a:rPr sz="1200" spc="-30" dirty="0">
                <a:solidFill>
                  <a:srgbClr val="202124"/>
                </a:solidFill>
                <a:latin typeface="Verdana"/>
                <a:cs typeface="Verdana"/>
              </a:rPr>
              <a:t>r</a:t>
            </a: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e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30" dirty="0">
                <a:solidFill>
                  <a:srgbClr val="202124"/>
                </a:solidFill>
                <a:latin typeface="Verdana"/>
                <a:cs typeface="Verdana"/>
              </a:rPr>
              <a:t>l'Assicu</a:t>
            </a:r>
            <a:r>
              <a:rPr sz="1200" spc="-55" dirty="0">
                <a:solidFill>
                  <a:srgbClr val="202124"/>
                </a:solidFill>
                <a:latin typeface="Verdana"/>
                <a:cs typeface="Verdana"/>
              </a:rPr>
              <a:t>r</a:t>
            </a:r>
            <a:r>
              <a:rPr sz="1200" spc="15" dirty="0">
                <a:solidFill>
                  <a:srgbClr val="202124"/>
                </a:solidFill>
                <a:latin typeface="Verdana"/>
                <a:cs typeface="Verdana"/>
              </a:rPr>
              <a:t>a</a:t>
            </a:r>
            <a:r>
              <a:rPr sz="1200" dirty="0">
                <a:solidFill>
                  <a:srgbClr val="202124"/>
                </a:solidFill>
                <a:latin typeface="Verdana"/>
                <a:cs typeface="Verdana"/>
              </a:rPr>
              <a:t>t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o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di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202124"/>
                </a:solidFill>
                <a:latin typeface="Verdana"/>
                <a:cs typeface="Verdana"/>
              </a:rPr>
              <a:t>quan</a:t>
            </a:r>
            <a:r>
              <a:rPr sz="1200" spc="-20" dirty="0">
                <a:solidFill>
                  <a:srgbClr val="202124"/>
                </a:solidFill>
                <a:latin typeface="Verdana"/>
                <a:cs typeface="Verdana"/>
              </a:rPr>
              <a:t>t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o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5" dirty="0">
                <a:solidFill>
                  <a:srgbClr val="202124"/>
                </a:solidFill>
                <a:latin typeface="Verdana"/>
                <a:cs typeface="Verdana"/>
              </a:rPr>
              <a:t>e</a:t>
            </a:r>
            <a:r>
              <a:rPr sz="1200" dirty="0">
                <a:solidFill>
                  <a:srgbClr val="202124"/>
                </a:solidFill>
                <a:latin typeface="Verdana"/>
                <a:cs typeface="Verdana"/>
              </a:rPr>
              <a:t>gli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202124"/>
                </a:solidFill>
                <a:latin typeface="Verdana"/>
                <a:cs typeface="Verdana"/>
              </a:rPr>
              <a:t>sia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202124"/>
                </a:solidFill>
                <a:latin typeface="Verdana"/>
                <a:cs typeface="Verdana"/>
              </a:rPr>
              <a:t>t</a:t>
            </a:r>
            <a:r>
              <a:rPr sz="1200" spc="-30" dirty="0">
                <a:solidFill>
                  <a:srgbClr val="202124"/>
                </a:solidFill>
                <a:latin typeface="Verdana"/>
                <a:cs typeface="Verdana"/>
              </a:rPr>
              <a:t>enut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o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35" dirty="0">
                <a:solidFill>
                  <a:srgbClr val="202124"/>
                </a:solidFill>
                <a:latin typeface="Verdana"/>
                <a:cs typeface="Verdana"/>
              </a:rPr>
              <a:t>a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15" dirty="0">
                <a:solidFill>
                  <a:srgbClr val="202124"/>
                </a:solidFill>
                <a:latin typeface="Verdana"/>
                <a:cs typeface="Verdana"/>
              </a:rPr>
              <a:t>paga</a:t>
            </a:r>
            <a:r>
              <a:rPr sz="1200" spc="-20" dirty="0">
                <a:solidFill>
                  <a:srgbClr val="202124"/>
                </a:solidFill>
                <a:latin typeface="Verdana"/>
                <a:cs typeface="Verdana"/>
              </a:rPr>
              <a:t>r</a:t>
            </a: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175" y="2519314"/>
            <a:ext cx="7578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15560" algn="l"/>
              </a:tabLst>
            </a:pP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assicu</a:t>
            </a:r>
            <a:r>
              <a:rPr sz="1200" spc="-45" dirty="0">
                <a:solidFill>
                  <a:srgbClr val="202124"/>
                </a:solidFill>
                <a:latin typeface="Verdana"/>
                <a:cs typeface="Verdana"/>
              </a:rPr>
              <a:t>r</a:t>
            </a:r>
            <a:r>
              <a:rPr sz="1200" dirty="0">
                <a:solidFill>
                  <a:srgbClr val="202124"/>
                </a:solidFill>
                <a:latin typeface="Verdana"/>
                <a:cs typeface="Verdana"/>
              </a:rPr>
              <a:t>ati</a:t>
            </a:r>
            <a:r>
              <a:rPr sz="1200" spc="-20" dirty="0">
                <a:solidFill>
                  <a:srgbClr val="202124"/>
                </a:solidFill>
                <a:latin typeface="Verdana"/>
                <a:cs typeface="Verdana"/>
              </a:rPr>
              <a:t>v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o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che</a:t>
            </a:r>
            <a:r>
              <a:rPr sz="1200" dirty="0">
                <a:solidFill>
                  <a:srgbClr val="202124"/>
                </a:solidFill>
                <a:latin typeface="Verdana"/>
                <a:cs typeface="Verdana"/>
              </a:rPr>
              <a:t>	</a:t>
            </a:r>
            <a:r>
              <a:rPr sz="1200" spc="-120" dirty="0">
                <a:solidFill>
                  <a:srgbClr val="202124"/>
                </a:solidFill>
                <a:latin typeface="Verdana"/>
                <a:cs typeface="Verdana"/>
              </a:rPr>
              <a:t>,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come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202124"/>
                </a:solidFill>
                <a:latin typeface="Verdana"/>
                <a:cs typeface="Verdana"/>
              </a:rPr>
              <a:t>civilmen</a:t>
            </a:r>
            <a:r>
              <a:rPr sz="1200" spc="-25" dirty="0">
                <a:solidFill>
                  <a:srgbClr val="202124"/>
                </a:solidFill>
                <a:latin typeface="Verdana"/>
                <a:cs typeface="Verdana"/>
              </a:rPr>
              <a:t>t</a:t>
            </a: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e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202124"/>
                </a:solidFill>
                <a:latin typeface="Verdana"/>
                <a:cs typeface="Verdana"/>
              </a:rPr>
              <a:t>r</a:t>
            </a: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esponsabi</a:t>
            </a:r>
            <a:r>
              <a:rPr sz="1200" spc="-25" dirty="0">
                <a:solidFill>
                  <a:srgbClr val="202124"/>
                </a:solidFill>
                <a:latin typeface="Verdana"/>
                <a:cs typeface="Verdana"/>
              </a:rPr>
              <a:t>l</a:t>
            </a: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e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20" dirty="0">
                <a:solidFill>
                  <a:srgbClr val="202124"/>
                </a:solidFill>
                <a:latin typeface="Verdana"/>
                <a:cs typeface="Verdana"/>
              </a:rPr>
              <a:t>ai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175" y="2702194"/>
            <a:ext cx="27876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solidFill>
                  <a:srgbClr val="202124"/>
                </a:solidFill>
                <a:latin typeface="Verdana"/>
                <a:cs typeface="Verdana"/>
              </a:rPr>
              <a:t>sensi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di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5" dirty="0">
                <a:solidFill>
                  <a:srgbClr val="202124"/>
                </a:solidFill>
                <a:latin typeface="Verdana"/>
                <a:cs typeface="Verdana"/>
              </a:rPr>
              <a:t>legge,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35" dirty="0">
                <a:solidFill>
                  <a:srgbClr val="202124"/>
                </a:solidFill>
                <a:latin typeface="Verdana"/>
                <a:cs typeface="Verdana"/>
              </a:rPr>
              <a:t>a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202124"/>
                </a:solidFill>
                <a:latin typeface="Verdana"/>
                <a:cs typeface="Verdana"/>
              </a:rPr>
              <a:t>titolo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di</a:t>
            </a:r>
            <a:r>
              <a:rPr sz="1200" spc="-9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202124"/>
                </a:solidFill>
                <a:latin typeface="Verdana"/>
                <a:cs typeface="Verdana"/>
              </a:rPr>
              <a:t>risarcimento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18345" y="2720990"/>
            <a:ext cx="3084195" cy="182880"/>
          </a:xfrm>
          <a:prstGeom prst="rect">
            <a:avLst/>
          </a:prstGeom>
          <a:solidFill>
            <a:srgbClr val="FFAB4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90"/>
              </a:lnSpc>
            </a:pP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di</a:t>
            </a:r>
            <a:r>
              <a:rPr sz="1200" spc="-7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202124"/>
                </a:solidFill>
                <a:latin typeface="Verdana"/>
                <a:cs typeface="Verdana"/>
              </a:rPr>
              <a:t>danni</a:t>
            </a:r>
            <a:r>
              <a:rPr sz="1200" spc="-8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202124"/>
                </a:solidFill>
                <a:latin typeface="Verdana"/>
                <a:cs typeface="Verdana"/>
              </a:rPr>
              <a:t>involontariamente</a:t>
            </a:r>
            <a:r>
              <a:rPr sz="1200" spc="-7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202124"/>
                </a:solidFill>
                <a:latin typeface="Verdana"/>
                <a:cs typeface="Verdana"/>
              </a:rPr>
              <a:t>causati</a:t>
            </a:r>
            <a:r>
              <a:rPr sz="1200" spc="-7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35" dirty="0">
                <a:solidFill>
                  <a:srgbClr val="202124"/>
                </a:solidFill>
                <a:latin typeface="Verdana"/>
                <a:cs typeface="Verdana"/>
              </a:rPr>
              <a:t>a</a:t>
            </a:r>
            <a:r>
              <a:rPr sz="1200" spc="-7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5" dirty="0">
                <a:solidFill>
                  <a:srgbClr val="202124"/>
                </a:solidFill>
                <a:latin typeface="Verdana"/>
                <a:cs typeface="Verdana"/>
              </a:rPr>
              <a:t>terzi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89771" y="2702194"/>
            <a:ext cx="603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65" dirty="0">
                <a:solidFill>
                  <a:srgbClr val="202124"/>
                </a:solidFill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10455" y="3616593"/>
            <a:ext cx="44602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indent="-320675">
              <a:lnSpc>
                <a:spcPct val="100000"/>
              </a:lnSpc>
              <a:spcBef>
                <a:spcPts val="1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sz="1200" spc="-5" dirty="0">
                <a:solidFill>
                  <a:srgbClr val="202124"/>
                </a:solidFill>
                <a:latin typeface="Verdana"/>
                <a:cs typeface="Verdana"/>
              </a:rPr>
              <a:t>Ciò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202124"/>
                </a:solidFill>
                <a:latin typeface="Verdana"/>
                <a:cs typeface="Verdana"/>
              </a:rPr>
              <a:t>copre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dal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202124"/>
                </a:solidFill>
                <a:latin typeface="Verdana"/>
                <a:cs typeface="Verdana"/>
              </a:rPr>
              <a:t>punto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5" dirty="0">
                <a:solidFill>
                  <a:srgbClr val="202124"/>
                </a:solidFill>
                <a:latin typeface="Verdana"/>
                <a:cs typeface="Verdana"/>
              </a:rPr>
              <a:t>di</a:t>
            </a:r>
            <a:r>
              <a:rPr sz="1200" spc="-8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5" dirty="0">
                <a:solidFill>
                  <a:srgbClr val="202124"/>
                </a:solidFill>
                <a:latin typeface="Verdana"/>
                <a:cs typeface="Verdana"/>
              </a:rPr>
              <a:t>vista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0" dirty="0">
                <a:solidFill>
                  <a:srgbClr val="202124"/>
                </a:solidFill>
                <a:latin typeface="Verdana"/>
                <a:cs typeface="Verdana"/>
              </a:rPr>
              <a:t>economico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202124"/>
                </a:solidFill>
                <a:latin typeface="Verdana"/>
                <a:cs typeface="Verdana"/>
              </a:rPr>
              <a:t>“AI</a:t>
            </a:r>
            <a:r>
              <a:rPr sz="1200" spc="-85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202124"/>
                </a:solidFill>
                <a:latin typeface="Verdana"/>
                <a:cs typeface="Verdana"/>
              </a:rPr>
              <a:t>10</a:t>
            </a:r>
            <a:r>
              <a:rPr sz="1200" spc="-80" dirty="0">
                <a:solidFill>
                  <a:srgbClr val="202124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202124"/>
                </a:solidFill>
                <a:latin typeface="Verdana"/>
                <a:cs typeface="Verdana"/>
              </a:rPr>
              <a:t>MINUTI”.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350037" y="2944462"/>
            <a:ext cx="444500" cy="643890"/>
            <a:chOff x="4350037" y="2944462"/>
            <a:chExt cx="444500" cy="643890"/>
          </a:xfrm>
        </p:grpSpPr>
        <p:sp>
          <p:nvSpPr>
            <p:cNvPr id="15" name="object 15"/>
            <p:cNvSpPr/>
            <p:nvPr/>
          </p:nvSpPr>
          <p:spPr>
            <a:xfrm>
              <a:off x="4354800" y="2949225"/>
              <a:ext cx="434975" cy="634365"/>
            </a:xfrm>
            <a:custGeom>
              <a:avLst/>
              <a:gdLst/>
              <a:ahLst/>
              <a:cxnLst/>
              <a:rect l="l" t="t" r="r" b="b"/>
              <a:pathLst>
                <a:path w="434975" h="634364">
                  <a:moveTo>
                    <a:pt x="217199" y="634199"/>
                  </a:moveTo>
                  <a:lnTo>
                    <a:pt x="0" y="416999"/>
                  </a:lnTo>
                  <a:lnTo>
                    <a:pt x="108599" y="416999"/>
                  </a:lnTo>
                  <a:lnTo>
                    <a:pt x="108599" y="0"/>
                  </a:lnTo>
                  <a:lnTo>
                    <a:pt x="325799" y="0"/>
                  </a:lnTo>
                  <a:lnTo>
                    <a:pt x="325799" y="416999"/>
                  </a:lnTo>
                  <a:lnTo>
                    <a:pt x="434399" y="416999"/>
                  </a:lnTo>
                  <a:lnTo>
                    <a:pt x="217199" y="634199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54800" y="2949225"/>
              <a:ext cx="434975" cy="634365"/>
            </a:xfrm>
            <a:custGeom>
              <a:avLst/>
              <a:gdLst/>
              <a:ahLst/>
              <a:cxnLst/>
              <a:rect l="l" t="t" r="r" b="b"/>
              <a:pathLst>
                <a:path w="434975" h="634364">
                  <a:moveTo>
                    <a:pt x="0" y="416999"/>
                  </a:moveTo>
                  <a:lnTo>
                    <a:pt x="108599" y="416999"/>
                  </a:lnTo>
                  <a:lnTo>
                    <a:pt x="108599" y="0"/>
                  </a:lnTo>
                  <a:lnTo>
                    <a:pt x="325799" y="0"/>
                  </a:lnTo>
                  <a:lnTo>
                    <a:pt x="325799" y="416999"/>
                  </a:lnTo>
                  <a:lnTo>
                    <a:pt x="434399" y="416999"/>
                  </a:lnTo>
                  <a:lnTo>
                    <a:pt x="217199" y="634199"/>
                  </a:lnTo>
                  <a:lnTo>
                    <a:pt x="0" y="416999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9896" y="505248"/>
            <a:ext cx="6639559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b="1" dirty="0">
                <a:solidFill>
                  <a:srgbClr val="000000"/>
                </a:solidFill>
                <a:latin typeface="Arial"/>
                <a:cs typeface="Arial"/>
              </a:rPr>
              <a:t>AUMENTO</a:t>
            </a:r>
            <a:r>
              <a:rPr sz="2500" b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000000"/>
                </a:solidFill>
                <a:latin typeface="Arial"/>
                <a:cs typeface="Arial"/>
              </a:rPr>
              <a:t>DELLA</a:t>
            </a:r>
            <a:r>
              <a:rPr sz="2500" b="1" spc="-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000000"/>
                </a:solidFill>
                <a:latin typeface="Arial"/>
                <a:cs typeface="Arial"/>
              </a:rPr>
              <a:t>SICUREZZA</a:t>
            </a:r>
            <a:r>
              <a:rPr sz="2500" b="1" spc="-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000000"/>
                </a:solidFill>
                <a:latin typeface="Arial"/>
                <a:cs typeface="Arial"/>
              </a:rPr>
              <a:t>DEI</a:t>
            </a:r>
            <a:r>
              <a:rPr sz="2500" b="1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000000"/>
                </a:solidFill>
                <a:latin typeface="Arial"/>
                <a:cs typeface="Arial"/>
              </a:rPr>
              <a:t>CLIENTI</a:t>
            </a:r>
            <a:endParaRPr sz="25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348562" y="936362"/>
            <a:ext cx="491490" cy="790575"/>
            <a:chOff x="4348562" y="936362"/>
            <a:chExt cx="491490" cy="790575"/>
          </a:xfrm>
        </p:grpSpPr>
        <p:sp>
          <p:nvSpPr>
            <p:cNvPr id="4" name="object 4"/>
            <p:cNvSpPr/>
            <p:nvPr/>
          </p:nvSpPr>
          <p:spPr>
            <a:xfrm>
              <a:off x="4353324" y="941125"/>
              <a:ext cx="481965" cy="781050"/>
            </a:xfrm>
            <a:custGeom>
              <a:avLst/>
              <a:gdLst/>
              <a:ahLst/>
              <a:cxnLst/>
              <a:rect l="l" t="t" r="r" b="b"/>
              <a:pathLst>
                <a:path w="481964" h="781050">
                  <a:moveTo>
                    <a:pt x="240749" y="780899"/>
                  </a:moveTo>
                  <a:lnTo>
                    <a:pt x="0" y="540149"/>
                  </a:lnTo>
                  <a:lnTo>
                    <a:pt x="120374" y="540149"/>
                  </a:lnTo>
                  <a:lnTo>
                    <a:pt x="120374" y="0"/>
                  </a:lnTo>
                  <a:lnTo>
                    <a:pt x="361124" y="0"/>
                  </a:lnTo>
                  <a:lnTo>
                    <a:pt x="361124" y="540149"/>
                  </a:lnTo>
                  <a:lnTo>
                    <a:pt x="481499" y="540149"/>
                  </a:lnTo>
                  <a:lnTo>
                    <a:pt x="240749" y="780899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53324" y="941125"/>
              <a:ext cx="481965" cy="781050"/>
            </a:xfrm>
            <a:custGeom>
              <a:avLst/>
              <a:gdLst/>
              <a:ahLst/>
              <a:cxnLst/>
              <a:rect l="l" t="t" r="r" b="b"/>
              <a:pathLst>
                <a:path w="481964" h="781050">
                  <a:moveTo>
                    <a:pt x="0" y="540149"/>
                  </a:moveTo>
                  <a:lnTo>
                    <a:pt x="120374" y="540149"/>
                  </a:lnTo>
                  <a:lnTo>
                    <a:pt x="120374" y="0"/>
                  </a:lnTo>
                  <a:lnTo>
                    <a:pt x="361124" y="0"/>
                  </a:lnTo>
                  <a:lnTo>
                    <a:pt x="361124" y="540149"/>
                  </a:lnTo>
                  <a:lnTo>
                    <a:pt x="481499" y="540149"/>
                  </a:lnTo>
                  <a:lnTo>
                    <a:pt x="240749" y="780899"/>
                  </a:lnTo>
                  <a:lnTo>
                    <a:pt x="0" y="540149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336875" y="1854749"/>
            <a:ext cx="960119" cy="213360"/>
          </a:xfrm>
          <a:prstGeom prst="rect">
            <a:avLst/>
          </a:prstGeom>
          <a:solidFill>
            <a:srgbClr val="FFAB4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10" dirty="0">
                <a:latin typeface="Verdana"/>
                <a:cs typeface="Verdana"/>
              </a:rPr>
              <a:t>d</a:t>
            </a:r>
            <a:r>
              <a:rPr sz="1400" spc="-10" dirty="0">
                <a:latin typeface="Verdana"/>
                <a:cs typeface="Verdana"/>
              </a:rPr>
              <a:t>o</a:t>
            </a:r>
            <a:r>
              <a:rPr sz="1400" spc="-50" dirty="0">
                <a:latin typeface="Verdana"/>
                <a:cs typeface="Verdana"/>
              </a:rPr>
              <a:t>v</a:t>
            </a:r>
            <a:r>
              <a:rPr sz="1400" spc="-30" dirty="0">
                <a:latin typeface="Verdana"/>
                <a:cs typeface="Verdana"/>
              </a:rPr>
              <a:t>e</a:t>
            </a:r>
            <a:r>
              <a:rPr sz="1400" spc="-50" dirty="0">
                <a:latin typeface="Verdana"/>
                <a:cs typeface="Verdana"/>
              </a:rPr>
              <a:t>r</a:t>
            </a:r>
            <a:r>
              <a:rPr sz="1400" spc="-15" dirty="0">
                <a:latin typeface="Verdana"/>
                <a:cs typeface="Verdana"/>
              </a:rPr>
              <a:t>e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dei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7568" y="1834937"/>
            <a:ext cx="40417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8615" indent="-336550">
              <a:lnSpc>
                <a:spcPct val="100000"/>
              </a:lnSpc>
              <a:spcBef>
                <a:spcPts val="100"/>
              </a:spcBef>
              <a:buFont typeface="Arial MT"/>
              <a:buChar char="●"/>
              <a:tabLst>
                <a:tab pos="347980" algn="l"/>
                <a:tab pos="349250" algn="l"/>
                <a:tab pos="3538854" algn="l"/>
              </a:tabLst>
            </a:pPr>
            <a:r>
              <a:rPr sz="1400" spc="5" dirty="0">
                <a:latin typeface="Verdana"/>
                <a:cs typeface="Verdana"/>
              </a:rPr>
              <a:t>Da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ques</a:t>
            </a:r>
            <a:r>
              <a:rPr sz="1400" spc="-30" dirty="0">
                <a:latin typeface="Verdana"/>
                <a:cs typeface="Verdana"/>
              </a:rPr>
              <a:t>t</a:t>
            </a:r>
            <a:r>
              <a:rPr sz="1400" spc="10" dirty="0">
                <a:latin typeface="Verdana"/>
                <a:cs typeface="Verdana"/>
              </a:rPr>
              <a:t>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momen</a:t>
            </a:r>
            <a:r>
              <a:rPr sz="1400" spc="-35" dirty="0">
                <a:latin typeface="Verdana"/>
                <a:cs typeface="Verdana"/>
              </a:rPr>
              <a:t>t</a:t>
            </a:r>
            <a:r>
              <a:rPr sz="1400" spc="10" dirty="0">
                <a:latin typeface="Verdana"/>
                <a:cs typeface="Verdana"/>
              </a:rPr>
              <a:t>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sa</a:t>
            </a:r>
            <a:r>
              <a:rPr sz="1400" spc="-45" dirty="0">
                <a:latin typeface="Verdana"/>
                <a:cs typeface="Verdana"/>
              </a:rPr>
              <a:t>r</a:t>
            </a:r>
            <a:r>
              <a:rPr sz="1400" spc="45" dirty="0">
                <a:latin typeface="Verdana"/>
                <a:cs typeface="Verdana"/>
              </a:rPr>
              <a:t>à</a:t>
            </a:r>
            <a:r>
              <a:rPr sz="1400" dirty="0">
                <a:latin typeface="Verdana"/>
                <a:cs typeface="Verdana"/>
              </a:rPr>
              <a:t>	</a:t>
            </a:r>
            <a:r>
              <a:rPr sz="1400" spc="-25" dirty="0">
                <a:latin typeface="Verdana"/>
                <a:cs typeface="Verdana"/>
              </a:rPr>
              <a:t>nostri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36131" y="1854749"/>
            <a:ext cx="937260" cy="213360"/>
          </a:xfrm>
          <a:prstGeom prst="rect">
            <a:avLst/>
          </a:prstGeom>
          <a:solidFill>
            <a:srgbClr val="FFAB4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-10" dirty="0">
                <a:latin typeface="Verdana"/>
                <a:cs typeface="Verdana"/>
              </a:rPr>
              <a:t>dipendenti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97437" y="1834937"/>
            <a:ext cx="26447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Verdana"/>
                <a:cs typeface="Verdana"/>
              </a:rPr>
              <a:t>rico</a:t>
            </a:r>
            <a:r>
              <a:rPr sz="1400" spc="-40" dirty="0">
                <a:latin typeface="Verdana"/>
                <a:cs typeface="Verdana"/>
              </a:rPr>
              <a:t>r</a:t>
            </a:r>
            <a:r>
              <a:rPr sz="1400" spc="10" dirty="0">
                <a:latin typeface="Verdana"/>
                <a:cs typeface="Verdana"/>
              </a:rPr>
              <a:t>da</a:t>
            </a:r>
            <a:r>
              <a:rPr sz="1400" spc="-25" dirty="0">
                <a:latin typeface="Verdana"/>
                <a:cs typeface="Verdana"/>
              </a:rPr>
              <a:t>r</a:t>
            </a:r>
            <a:r>
              <a:rPr sz="1400" spc="-15" dirty="0">
                <a:latin typeface="Verdana"/>
                <a:cs typeface="Verdana"/>
              </a:rPr>
              <a:t>e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25" dirty="0">
                <a:latin typeface="Verdana"/>
                <a:cs typeface="Verdana"/>
              </a:rPr>
              <a:t>ai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clienti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10" dirty="0">
                <a:latin typeface="Verdana"/>
                <a:cs typeface="Verdana"/>
              </a:rPr>
              <a:t>di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mu</a:t>
            </a:r>
            <a:r>
              <a:rPr sz="1400" spc="-50" dirty="0">
                <a:latin typeface="Verdana"/>
                <a:cs typeface="Verdana"/>
              </a:rPr>
              <a:t>ov</a:t>
            </a:r>
            <a:r>
              <a:rPr sz="1400" spc="-30" dirty="0">
                <a:latin typeface="Verdana"/>
                <a:cs typeface="Verdana"/>
              </a:rPr>
              <a:t>ersi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3500" y="2048298"/>
            <a:ext cx="62477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piano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quando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hanno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5" dirty="0">
                <a:latin typeface="Verdana"/>
                <a:cs typeface="Verdana"/>
              </a:rPr>
              <a:t>i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nostri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prodotti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in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mano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per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evitare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10" dirty="0">
                <a:latin typeface="Verdana"/>
                <a:cs typeface="Verdana"/>
              </a:rPr>
              <a:t>di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infortunarsi.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11768" y="2281470"/>
            <a:ext cx="2010410" cy="213360"/>
          </a:xfrm>
          <a:custGeom>
            <a:avLst/>
            <a:gdLst/>
            <a:ahLst/>
            <a:cxnLst/>
            <a:rect l="l" t="t" r="r" b="b"/>
            <a:pathLst>
              <a:path w="2010410" h="213360">
                <a:moveTo>
                  <a:pt x="2009796" y="213360"/>
                </a:moveTo>
                <a:lnTo>
                  <a:pt x="0" y="213360"/>
                </a:lnTo>
                <a:lnTo>
                  <a:pt x="0" y="0"/>
                </a:lnTo>
                <a:lnTo>
                  <a:pt x="2009796" y="0"/>
                </a:lnTo>
                <a:lnTo>
                  <a:pt x="2009796" y="21336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57568" y="2261658"/>
            <a:ext cx="56991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8615" indent="-336550">
              <a:lnSpc>
                <a:spcPct val="100000"/>
              </a:lnSpc>
              <a:spcBef>
                <a:spcPts val="100"/>
              </a:spcBef>
              <a:buFont typeface="Arial MT"/>
              <a:buChar char="●"/>
              <a:tabLst>
                <a:tab pos="347980" algn="l"/>
                <a:tab pos="349250" algn="l"/>
              </a:tabLst>
            </a:pPr>
            <a:r>
              <a:rPr sz="1400" spc="-30" dirty="0">
                <a:latin typeface="Verdana"/>
                <a:cs typeface="Verdana"/>
              </a:rPr>
              <a:t>E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verranno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disposti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cartelli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in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tutto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l’istituto,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con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su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scritto</a:t>
            </a:r>
            <a:r>
              <a:rPr sz="1400" spc="-90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una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92307" y="2281470"/>
            <a:ext cx="720725" cy="213360"/>
          </a:xfrm>
          <a:prstGeom prst="rect">
            <a:avLst/>
          </a:prstGeom>
          <a:solidFill>
            <a:srgbClr val="FFAB4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20" dirty="0">
                <a:latin typeface="Verdana"/>
                <a:cs typeface="Verdana"/>
              </a:rPr>
              <a:t>g</a:t>
            </a:r>
            <a:r>
              <a:rPr sz="1400" spc="5" dirty="0">
                <a:latin typeface="Verdana"/>
                <a:cs typeface="Verdana"/>
              </a:rPr>
              <a:t>uida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10" dirty="0">
                <a:latin typeface="Verdana"/>
                <a:cs typeface="Verdana"/>
              </a:rPr>
              <a:t>di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06200" y="2494830"/>
            <a:ext cx="1407795" cy="213360"/>
          </a:xfrm>
          <a:prstGeom prst="rect">
            <a:avLst/>
          </a:prstGeom>
          <a:solidFill>
            <a:srgbClr val="FFAB4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-10" dirty="0">
                <a:latin typeface="Verdana"/>
                <a:cs typeface="Verdana"/>
              </a:rPr>
              <a:t>compo</a:t>
            </a:r>
            <a:r>
              <a:rPr sz="1400" spc="15" dirty="0">
                <a:latin typeface="Verdana"/>
                <a:cs typeface="Verdana"/>
              </a:rPr>
              <a:t>r</a:t>
            </a:r>
            <a:r>
              <a:rPr sz="1400" spc="-25" dirty="0">
                <a:latin typeface="Verdana"/>
                <a:cs typeface="Verdana"/>
              </a:rPr>
              <a:t>tament</a:t>
            </a:r>
            <a:r>
              <a:rPr sz="1400" spc="10" dirty="0">
                <a:latin typeface="Verdana"/>
                <a:cs typeface="Verdana"/>
              </a:rPr>
              <a:t>o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37880" y="2475018"/>
            <a:ext cx="43497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latin typeface="Verdana"/>
                <a:cs typeface="Verdana"/>
              </a:rPr>
              <a:t>da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s</a:t>
            </a:r>
            <a:r>
              <a:rPr sz="1400" spc="-50" dirty="0">
                <a:latin typeface="Verdana"/>
                <a:cs typeface="Verdana"/>
              </a:rPr>
              <a:t>e</a:t>
            </a:r>
            <a:r>
              <a:rPr sz="1400" spc="20" dirty="0">
                <a:latin typeface="Verdana"/>
                <a:cs typeface="Verdana"/>
              </a:rPr>
              <a:t>g</a:t>
            </a:r>
            <a:r>
              <a:rPr sz="1400" spc="-25" dirty="0">
                <a:latin typeface="Verdana"/>
                <a:cs typeface="Verdana"/>
              </a:rPr>
              <a:t>ui</a:t>
            </a:r>
            <a:r>
              <a:rPr sz="1400" spc="-55" dirty="0">
                <a:latin typeface="Verdana"/>
                <a:cs typeface="Verdana"/>
              </a:rPr>
              <a:t>r</a:t>
            </a:r>
            <a:r>
              <a:rPr sz="1400" spc="-15" dirty="0">
                <a:latin typeface="Verdana"/>
                <a:cs typeface="Verdana"/>
              </a:rPr>
              <a:t>e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quando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mangiano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in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gi</a:t>
            </a:r>
            <a:r>
              <a:rPr sz="1400" spc="-35" dirty="0">
                <a:latin typeface="Verdana"/>
                <a:cs typeface="Verdana"/>
              </a:rPr>
              <a:t>r</a:t>
            </a:r>
            <a:r>
              <a:rPr sz="1400" spc="10" dirty="0">
                <a:latin typeface="Verdana"/>
                <a:cs typeface="Verdana"/>
              </a:rPr>
              <a:t>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per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l</a:t>
            </a:r>
            <a:r>
              <a:rPr sz="1400" spc="45" dirty="0">
                <a:latin typeface="Verdana"/>
                <a:cs typeface="Verdana"/>
              </a:rPr>
              <a:t>a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scuo</a:t>
            </a:r>
            <a:r>
              <a:rPr sz="1400" spc="-30" dirty="0">
                <a:latin typeface="Verdana"/>
                <a:cs typeface="Verdana"/>
              </a:rPr>
              <a:t>l</a:t>
            </a:r>
            <a:r>
              <a:rPr sz="1400" spc="-75" dirty="0">
                <a:latin typeface="Verdana"/>
                <a:cs typeface="Verdana"/>
              </a:rPr>
              <a:t>a.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7568" y="2688377"/>
            <a:ext cx="6483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8615" indent="-336550">
              <a:lnSpc>
                <a:spcPct val="100000"/>
              </a:lnSpc>
              <a:spcBef>
                <a:spcPts val="100"/>
              </a:spcBef>
              <a:buFont typeface="Arial MT"/>
              <a:buChar char="●"/>
              <a:tabLst>
                <a:tab pos="347980" algn="l"/>
                <a:tab pos="349250" algn="l"/>
              </a:tabLst>
            </a:pPr>
            <a:r>
              <a:rPr sz="1400" spc="25" dirty="0">
                <a:latin typeface="Verdana"/>
                <a:cs typeface="Verdana"/>
              </a:rPr>
              <a:t>P</a:t>
            </a:r>
            <a:r>
              <a:rPr sz="1400" spc="-25" dirty="0">
                <a:latin typeface="Verdana"/>
                <a:cs typeface="Verdana"/>
              </a:rPr>
              <a:t>er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42586" y="2708189"/>
            <a:ext cx="600710" cy="213360"/>
          </a:xfrm>
          <a:prstGeom prst="rect">
            <a:avLst/>
          </a:prstGeom>
          <a:solidFill>
            <a:srgbClr val="FFAB4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-5" dirty="0">
                <a:latin typeface="Verdana"/>
                <a:cs typeface="Verdana"/>
              </a:rPr>
              <a:t>ri</a:t>
            </a:r>
            <a:r>
              <a:rPr sz="1400" spc="10" dirty="0">
                <a:latin typeface="Verdana"/>
                <a:cs typeface="Verdana"/>
              </a:rPr>
              <a:t>d</a:t>
            </a:r>
            <a:r>
              <a:rPr sz="1400" spc="-40" dirty="0">
                <a:latin typeface="Verdana"/>
                <a:cs typeface="Verdana"/>
              </a:rPr>
              <a:t>ur</a:t>
            </a:r>
            <a:r>
              <a:rPr sz="1400" spc="-65" dirty="0">
                <a:latin typeface="Verdana"/>
                <a:cs typeface="Verdana"/>
              </a:rPr>
              <a:t>r</a:t>
            </a:r>
            <a:r>
              <a:rPr sz="1400" spc="-15" dirty="0">
                <a:latin typeface="Verdana"/>
                <a:cs typeface="Verdana"/>
              </a:rPr>
              <a:t>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67148" y="2688377"/>
            <a:ext cx="178371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5" dirty="0">
                <a:latin typeface="Verdana"/>
                <a:cs typeface="Verdana"/>
              </a:rPr>
              <a:t>il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danno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ri</a:t>
            </a:r>
            <a:r>
              <a:rPr sz="1400" spc="10" dirty="0">
                <a:latin typeface="Verdana"/>
                <a:cs typeface="Verdana"/>
              </a:rPr>
              <a:t>d</a:t>
            </a:r>
            <a:r>
              <a:rPr sz="1400" spc="-5" dirty="0">
                <a:latin typeface="Verdana"/>
                <a:cs typeface="Verdana"/>
              </a:rPr>
              <a:t>uciamo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il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86684" y="2708189"/>
            <a:ext cx="576580" cy="213360"/>
          </a:xfrm>
          <a:prstGeom prst="rect">
            <a:avLst/>
          </a:prstGeom>
          <a:solidFill>
            <a:srgbClr val="FFAB4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-15" dirty="0">
                <a:latin typeface="Verdana"/>
                <a:cs typeface="Verdana"/>
              </a:rPr>
              <a:t>p</a:t>
            </a:r>
            <a:r>
              <a:rPr sz="1400" spc="-40" dirty="0">
                <a:latin typeface="Verdana"/>
                <a:cs typeface="Verdana"/>
              </a:rPr>
              <a:t>r</a:t>
            </a:r>
            <a:r>
              <a:rPr sz="1400" spc="-45" dirty="0">
                <a:latin typeface="Verdana"/>
                <a:cs typeface="Verdana"/>
              </a:rPr>
              <a:t>ez</a:t>
            </a:r>
            <a:r>
              <a:rPr sz="1400" spc="-60" dirty="0">
                <a:latin typeface="Verdana"/>
                <a:cs typeface="Verdana"/>
              </a:rPr>
              <a:t>z</a:t>
            </a:r>
            <a:r>
              <a:rPr sz="1400" spc="10" dirty="0">
                <a:latin typeface="Verdana"/>
                <a:cs typeface="Verdana"/>
              </a:rPr>
              <a:t>o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87255" y="2688377"/>
            <a:ext cx="14452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0" dirty="0">
                <a:latin typeface="Verdana"/>
                <a:cs typeface="Verdana"/>
              </a:rPr>
              <a:t>di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5" dirty="0">
                <a:latin typeface="Verdana"/>
                <a:cs typeface="Verdana"/>
              </a:rPr>
              <a:t>a</a:t>
            </a:r>
            <a:r>
              <a:rPr sz="1400" spc="-15" dirty="0">
                <a:latin typeface="Verdana"/>
                <a:cs typeface="Verdana"/>
              </a:rPr>
              <a:t>l</a:t>
            </a:r>
            <a:r>
              <a:rPr sz="1400" spc="-20" dirty="0">
                <a:latin typeface="Verdana"/>
                <a:cs typeface="Verdana"/>
              </a:rPr>
              <a:t>cuni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5" dirty="0">
                <a:latin typeface="Verdana"/>
                <a:cs typeface="Verdana"/>
              </a:rPr>
              <a:t>a</a:t>
            </a:r>
            <a:r>
              <a:rPr sz="1400" spc="30" dirty="0">
                <a:latin typeface="Verdana"/>
                <a:cs typeface="Verdana"/>
              </a:rPr>
              <a:t>r</a:t>
            </a:r>
            <a:r>
              <a:rPr sz="1400" spc="-30" dirty="0">
                <a:latin typeface="Verdana"/>
                <a:cs typeface="Verdana"/>
              </a:rPr>
              <a:t>ticoli.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993" y="2200853"/>
            <a:ext cx="747395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8615" marR="5080" indent="-336550">
              <a:lnSpc>
                <a:spcPct val="100000"/>
              </a:lnSpc>
              <a:spcBef>
                <a:spcPts val="100"/>
              </a:spcBef>
              <a:buFont typeface="Arial MT"/>
              <a:buChar char="●"/>
              <a:tabLst>
                <a:tab pos="347980" algn="l"/>
                <a:tab pos="349250" algn="l"/>
              </a:tabLst>
            </a:pPr>
            <a:r>
              <a:rPr sz="1400" b="1" dirty="0">
                <a:latin typeface="Georgia"/>
                <a:cs typeface="Georgia"/>
              </a:rPr>
              <a:t>i </a:t>
            </a:r>
            <a:r>
              <a:rPr sz="1400" b="1" spc="-5" dirty="0">
                <a:latin typeface="Georgia"/>
                <a:cs typeface="Georgia"/>
              </a:rPr>
              <a:t>rischi puri</a:t>
            </a:r>
            <a:r>
              <a:rPr sz="1400" spc="-5" dirty="0">
                <a:latin typeface="Georgia"/>
                <a:cs typeface="Georgia"/>
              </a:rPr>
              <a:t>, più rischiosi per questa attività sono: la cattiva gestione del personale, scelte </a:t>
            </a:r>
            <a:r>
              <a:rPr sz="1400" spc="-325" dirty="0">
                <a:latin typeface="Georgia"/>
                <a:cs typeface="Georgia"/>
              </a:rPr>
              <a:t> </a:t>
            </a:r>
            <a:r>
              <a:rPr sz="1400" spc="-5" dirty="0">
                <a:latin typeface="Georgia"/>
                <a:cs typeface="Georgia"/>
              </a:rPr>
              <a:t>strategiche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spc="-5" dirty="0">
                <a:latin typeface="Georgia"/>
                <a:cs typeface="Georgia"/>
              </a:rPr>
              <a:t>sbagliate 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 scarsa cura delle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spc="-5" dirty="0">
                <a:latin typeface="Georgia"/>
                <a:cs typeface="Georgia"/>
              </a:rPr>
              <a:t>attrezzature.</a:t>
            </a:r>
            <a:endParaRPr sz="1400">
              <a:latin typeface="Georgia"/>
              <a:cs typeface="Georgia"/>
            </a:endParaRPr>
          </a:p>
          <a:p>
            <a:pPr marL="348615" indent="-336550">
              <a:lnSpc>
                <a:spcPct val="100000"/>
              </a:lnSpc>
              <a:buFont typeface="Arial MT"/>
              <a:buChar char="●"/>
              <a:tabLst>
                <a:tab pos="347980" algn="l"/>
                <a:tab pos="349250" algn="l"/>
              </a:tabLst>
            </a:pPr>
            <a:r>
              <a:rPr sz="1400" b="1" dirty="0">
                <a:latin typeface="Georgia"/>
                <a:cs typeface="Georgia"/>
              </a:rPr>
              <a:t>i</a:t>
            </a:r>
            <a:r>
              <a:rPr sz="1400" b="1" spc="-15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rischi</a:t>
            </a:r>
            <a:r>
              <a:rPr sz="1400" b="1" spc="-15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imprenditoriali</a:t>
            </a:r>
            <a:r>
              <a:rPr sz="1400" spc="-5" dirty="0">
                <a:latin typeface="Georgia"/>
                <a:cs typeface="Georgia"/>
              </a:rPr>
              <a:t>,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spc="-5" dirty="0">
                <a:latin typeface="Georgia"/>
                <a:cs typeface="Georgia"/>
              </a:rPr>
              <a:t>danni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spc="-5" dirty="0">
                <a:latin typeface="Georgia"/>
                <a:cs typeface="Georgia"/>
              </a:rPr>
              <a:t>di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spc="-5" dirty="0">
                <a:latin typeface="Georgia"/>
                <a:cs typeface="Georgia"/>
              </a:rPr>
              <a:t>responsabilità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spc="-5" dirty="0">
                <a:latin typeface="Georgia"/>
                <a:cs typeface="Georgia"/>
              </a:rPr>
              <a:t>civile.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1364" y="307107"/>
            <a:ext cx="15176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AI</a:t>
            </a:r>
            <a:r>
              <a:rPr spc="-45" dirty="0"/>
              <a:t> </a:t>
            </a:r>
            <a:r>
              <a:rPr spc="-5" dirty="0"/>
              <a:t>10</a:t>
            </a:r>
            <a:r>
              <a:rPr spc="-45" dirty="0"/>
              <a:t> </a:t>
            </a:r>
            <a:r>
              <a:rPr spc="-5" dirty="0"/>
              <a:t>MINUTI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53763" y="1046688"/>
            <a:ext cx="2627674" cy="26306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505248"/>
            <a:ext cx="2792095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dirty="0"/>
              <a:t>COS’E’</a:t>
            </a:r>
            <a:r>
              <a:rPr sz="2500" spc="-15" dirty="0"/>
              <a:t> </a:t>
            </a:r>
            <a:r>
              <a:rPr sz="2500" dirty="0"/>
              <a:t>“AI</a:t>
            </a:r>
            <a:r>
              <a:rPr sz="2500" spc="-15" dirty="0"/>
              <a:t> </a:t>
            </a:r>
            <a:r>
              <a:rPr sz="2500" spc="5" dirty="0"/>
              <a:t>10</a:t>
            </a:r>
            <a:r>
              <a:rPr sz="2500" spc="-10" dirty="0"/>
              <a:t> </a:t>
            </a:r>
            <a:r>
              <a:rPr sz="2500" dirty="0"/>
              <a:t>MINUTI”?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392599" y="1212538"/>
            <a:ext cx="8249284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b="1" spc="-140" dirty="0">
                <a:latin typeface="Arial"/>
                <a:cs typeface="Arial"/>
              </a:rPr>
              <a:t>“AI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1400" b="1" spc="-100" dirty="0">
                <a:latin typeface="Arial"/>
                <a:cs typeface="Arial"/>
              </a:rPr>
              <a:t>10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1400" b="1" spc="50" dirty="0">
                <a:latin typeface="Arial"/>
                <a:cs typeface="Arial"/>
              </a:rPr>
              <a:t>MINUTI”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è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una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catena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b="1" spc="95" dirty="0">
                <a:latin typeface="Arial"/>
                <a:cs typeface="Arial"/>
              </a:rPr>
              <a:t>caffetteíie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spc="110" dirty="0">
                <a:latin typeface="Microsoft Sans Serif"/>
                <a:cs typeface="Microsoft Sans Serif"/>
              </a:rPr>
              <a:t>specializzata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10" dirty="0">
                <a:latin typeface="Microsoft Sans Serif"/>
                <a:cs typeface="Microsoft Sans Serif"/>
              </a:rPr>
              <a:t>negli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b="1" spc="55" dirty="0">
                <a:latin typeface="Arial"/>
                <a:cs typeface="Arial"/>
              </a:rPr>
              <a:t>istituti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1400" b="1" spc="35" dirty="0">
                <a:latin typeface="Arial"/>
                <a:cs typeface="Arial"/>
              </a:rPr>
              <a:t>scolastici</a:t>
            </a:r>
            <a:r>
              <a:rPr sz="1400" spc="35" dirty="0">
                <a:latin typeface="Microsoft Sans Serif"/>
                <a:cs typeface="Microsoft Sans Serif"/>
              </a:rPr>
              <a:t>,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fondata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190" dirty="0">
                <a:latin typeface="Microsoft Sans Serif"/>
                <a:cs typeface="Microsoft Sans Serif"/>
              </a:rPr>
              <a:t>da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75" dirty="0">
                <a:latin typeface="Microsoft Sans Serif"/>
                <a:cs typeface="Microsoft Sans Serif"/>
              </a:rPr>
              <a:t>Alessio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10" dirty="0">
                <a:latin typeface="Microsoft Sans Serif"/>
                <a:cs typeface="Microsoft Sans Serif"/>
              </a:rPr>
              <a:t>Gab</a:t>
            </a:r>
            <a:r>
              <a:rPr lang="it-IT" sz="1400" spc="110" dirty="0">
                <a:latin typeface="Microsoft Sans Serif"/>
                <a:cs typeface="Microsoft Sans Serif"/>
              </a:rPr>
              <a:t>r</a:t>
            </a:r>
            <a:r>
              <a:rPr sz="1400" spc="110" dirty="0" err="1">
                <a:latin typeface="Microsoft Sans Serif"/>
                <a:cs typeface="Microsoft Sans Serif"/>
              </a:rPr>
              <a:t>iele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05" dirty="0">
                <a:latin typeface="Microsoft Sans Serif"/>
                <a:cs typeface="Microsoft Sans Serif"/>
              </a:rPr>
              <a:t>nel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2022.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2599" y="2275816"/>
            <a:ext cx="8354695" cy="4559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spc="165" dirty="0">
                <a:latin typeface="Microsoft Sans Serif"/>
                <a:cs typeface="Microsoft Sans Serif"/>
              </a:rPr>
              <a:t>Ha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95" dirty="0">
                <a:latin typeface="Microsoft Sans Serif"/>
                <a:cs typeface="Microsoft Sans Serif"/>
              </a:rPr>
              <a:t>sede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a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b="1" spc="75" dirty="0">
                <a:latin typeface="Arial"/>
                <a:cs typeface="Arial"/>
              </a:rPr>
              <a:t>To</a:t>
            </a:r>
            <a:r>
              <a:rPr lang="it-IT" sz="1400" b="1" spc="75" dirty="0">
                <a:latin typeface="Arial"/>
                <a:cs typeface="Arial"/>
              </a:rPr>
              <a:t>r</a:t>
            </a:r>
            <a:r>
              <a:rPr sz="1400" b="1" spc="75" dirty="0" err="1">
                <a:latin typeface="Arial"/>
                <a:cs typeface="Arial"/>
              </a:rPr>
              <a:t>ino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70" dirty="0">
                <a:latin typeface="Microsoft Sans Serif"/>
                <a:cs typeface="Microsoft Sans Serif"/>
              </a:rPr>
              <a:t>si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60" dirty="0">
                <a:latin typeface="Microsoft Sans Serif"/>
                <a:cs typeface="Microsoft Sans Serif"/>
              </a:rPr>
              <a:t>contano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b="1" i="1" spc="-60" dirty="0">
                <a:latin typeface="Arial"/>
                <a:cs typeface="Arial"/>
              </a:rPr>
              <a:t>100</a:t>
            </a:r>
            <a:r>
              <a:rPr sz="1400" b="1" i="1" spc="30" dirty="0">
                <a:latin typeface="Arial"/>
                <a:cs typeface="Arial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dipendenti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in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b="1" i="1" spc="-100" dirty="0">
                <a:latin typeface="Arial"/>
                <a:cs typeface="Arial"/>
              </a:rPr>
              <a:t>10</a:t>
            </a:r>
            <a:r>
              <a:rPr sz="1400" b="1" i="1" spc="30" dirty="0">
                <a:latin typeface="Arial"/>
                <a:cs typeface="Arial"/>
              </a:rPr>
              <a:t> </a:t>
            </a:r>
            <a:r>
              <a:rPr sz="1400" spc="105" dirty="0">
                <a:latin typeface="Microsoft Sans Serif"/>
                <a:cs typeface="Microsoft Sans Serif"/>
              </a:rPr>
              <a:t>scuole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40" dirty="0">
                <a:latin typeface="Microsoft Sans Serif"/>
                <a:cs typeface="Microsoft Sans Serif"/>
              </a:rPr>
              <a:t>secondaiie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85" dirty="0">
                <a:latin typeface="Microsoft Sans Serif"/>
                <a:cs typeface="Microsoft Sans Serif"/>
              </a:rPr>
              <a:t>piimo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95" dirty="0">
                <a:latin typeface="Microsoft Sans Serif"/>
                <a:cs typeface="Microsoft Sans Serif"/>
              </a:rPr>
              <a:t>giado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in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b="1" i="1" spc="100" dirty="0">
                <a:latin typeface="Arial"/>
                <a:cs typeface="Arial"/>
              </a:rPr>
              <a:t>5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105" dirty="0" err="1">
                <a:latin typeface="Microsoft Sans Serif"/>
                <a:cs typeface="Microsoft Sans Serif"/>
              </a:rPr>
              <a:t>scuole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40" dirty="0" err="1">
                <a:latin typeface="Microsoft Sans Serif"/>
                <a:cs typeface="Microsoft Sans Serif"/>
              </a:rPr>
              <a:t>seconda</a:t>
            </a:r>
            <a:r>
              <a:rPr lang="it-IT" sz="1400" spc="140" dirty="0" err="1">
                <a:latin typeface="Microsoft Sans Serif"/>
                <a:cs typeface="Microsoft Sans Serif"/>
              </a:rPr>
              <a:t>ri</a:t>
            </a:r>
            <a:r>
              <a:rPr sz="1400" spc="140" dirty="0">
                <a:latin typeface="Microsoft Sans Serif"/>
                <a:cs typeface="Microsoft Sans Serif"/>
              </a:rPr>
              <a:t>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35" dirty="0">
                <a:latin typeface="Microsoft Sans Serif"/>
                <a:cs typeface="Microsoft Sans Serif"/>
              </a:rPr>
              <a:t>secondo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giado.</a:t>
            </a:r>
            <a:endParaRPr sz="1400" dirty="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321462" y="1557187"/>
            <a:ext cx="510540" cy="690880"/>
            <a:chOff x="4321462" y="1557187"/>
            <a:chExt cx="510540" cy="690880"/>
          </a:xfrm>
        </p:grpSpPr>
        <p:sp>
          <p:nvSpPr>
            <p:cNvPr id="6" name="object 6"/>
            <p:cNvSpPr/>
            <p:nvPr/>
          </p:nvSpPr>
          <p:spPr>
            <a:xfrm>
              <a:off x="4326225" y="1561950"/>
              <a:ext cx="501015" cy="681355"/>
            </a:xfrm>
            <a:custGeom>
              <a:avLst/>
              <a:gdLst/>
              <a:ahLst/>
              <a:cxnLst/>
              <a:rect l="l" t="t" r="r" b="b"/>
              <a:pathLst>
                <a:path w="501014" h="681355">
                  <a:moveTo>
                    <a:pt x="250199" y="680999"/>
                  </a:moveTo>
                  <a:lnTo>
                    <a:pt x="0" y="430799"/>
                  </a:lnTo>
                  <a:lnTo>
                    <a:pt x="125099" y="430799"/>
                  </a:lnTo>
                  <a:lnTo>
                    <a:pt x="125099" y="0"/>
                  </a:lnTo>
                  <a:lnTo>
                    <a:pt x="375299" y="0"/>
                  </a:lnTo>
                  <a:lnTo>
                    <a:pt x="375299" y="430799"/>
                  </a:lnTo>
                  <a:lnTo>
                    <a:pt x="500399" y="430799"/>
                  </a:lnTo>
                  <a:lnTo>
                    <a:pt x="250199" y="680999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26225" y="1561950"/>
              <a:ext cx="501015" cy="681355"/>
            </a:xfrm>
            <a:custGeom>
              <a:avLst/>
              <a:gdLst/>
              <a:ahLst/>
              <a:cxnLst/>
              <a:rect l="l" t="t" r="r" b="b"/>
              <a:pathLst>
                <a:path w="501014" h="681355">
                  <a:moveTo>
                    <a:pt x="0" y="430799"/>
                  </a:moveTo>
                  <a:lnTo>
                    <a:pt x="125099" y="430799"/>
                  </a:lnTo>
                  <a:lnTo>
                    <a:pt x="125099" y="0"/>
                  </a:lnTo>
                  <a:lnTo>
                    <a:pt x="375299" y="0"/>
                  </a:lnTo>
                  <a:lnTo>
                    <a:pt x="375299" y="430799"/>
                  </a:lnTo>
                  <a:lnTo>
                    <a:pt x="500399" y="430799"/>
                  </a:lnTo>
                  <a:lnTo>
                    <a:pt x="250199" y="680999"/>
                  </a:lnTo>
                  <a:lnTo>
                    <a:pt x="0" y="430799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46747" y="3100175"/>
            <a:ext cx="1685549" cy="16998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505248"/>
            <a:ext cx="3060065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5" dirty="0"/>
              <a:t>COSA</a:t>
            </a:r>
            <a:r>
              <a:rPr sz="2500" spc="-15" dirty="0"/>
              <a:t> </a:t>
            </a:r>
            <a:r>
              <a:rPr sz="2500" spc="5" dirty="0"/>
              <a:t>FA</a:t>
            </a:r>
            <a:r>
              <a:rPr sz="2500" spc="-15" dirty="0"/>
              <a:t> </a:t>
            </a:r>
            <a:r>
              <a:rPr sz="2500" dirty="0"/>
              <a:t>“AI</a:t>
            </a:r>
            <a:r>
              <a:rPr sz="2500" spc="-15" dirty="0"/>
              <a:t> </a:t>
            </a:r>
            <a:r>
              <a:rPr sz="2500" spc="5" dirty="0"/>
              <a:t>10</a:t>
            </a:r>
            <a:r>
              <a:rPr sz="2500" spc="-15" dirty="0"/>
              <a:t> </a:t>
            </a:r>
            <a:r>
              <a:rPr sz="2500" dirty="0"/>
              <a:t>MINUTI”?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487924" y="1365213"/>
            <a:ext cx="406399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40" dirty="0">
                <a:latin typeface="Arial"/>
                <a:cs typeface="Arial"/>
              </a:rPr>
              <a:t>“AI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spc="-100" dirty="0">
                <a:latin typeface="Arial"/>
                <a:cs typeface="Arial"/>
              </a:rPr>
              <a:t>10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b="1" spc="50" dirty="0">
                <a:latin typeface="Arial"/>
                <a:cs typeface="Arial"/>
              </a:rPr>
              <a:t>MINUTI”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ha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00" dirty="0">
                <a:latin typeface="Microsoft Sans Serif"/>
                <a:cs typeface="Microsoft Sans Serif"/>
              </a:rPr>
              <a:t>l'obiettivo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lang="it-IT" sz="1400" spc="160" dirty="0">
                <a:latin typeface="Microsoft Sans Serif"/>
                <a:cs typeface="Microsoft Sans Serif"/>
              </a:rPr>
              <a:t>r</a:t>
            </a:r>
            <a:r>
              <a:rPr sz="1400" spc="160" dirty="0" err="1">
                <a:latin typeface="Microsoft Sans Serif"/>
                <a:cs typeface="Microsoft Sans Serif"/>
              </a:rPr>
              <a:t>ende</a:t>
            </a:r>
            <a:r>
              <a:rPr lang="it-IT" sz="1400" spc="160" dirty="0">
                <a:latin typeface="Microsoft Sans Serif"/>
                <a:cs typeface="Microsoft Sans Serif"/>
              </a:rPr>
              <a:t>r</a:t>
            </a:r>
            <a:r>
              <a:rPr sz="1400" spc="160" dirty="0">
                <a:latin typeface="Microsoft Sans Serif"/>
                <a:cs typeface="Microsoft Sans Serif"/>
              </a:rPr>
              <a:t>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30" dirty="0">
                <a:latin typeface="Microsoft Sans Serif"/>
                <a:cs typeface="Microsoft Sans Serif"/>
              </a:rPr>
              <a:t>pi</a:t>
            </a:r>
            <a:r>
              <a:rPr lang="it-IT" sz="1400" spc="130" dirty="0">
                <a:latin typeface="Microsoft Sans Serif"/>
                <a:cs typeface="Microsoft Sans Serif"/>
              </a:rPr>
              <a:t>ù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71100" y="1385025"/>
            <a:ext cx="4414490" cy="205184"/>
          </a:xfrm>
          <a:prstGeom prst="rect">
            <a:avLst/>
          </a:prstGeom>
          <a:solidFill>
            <a:srgbClr val="4285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i="1" u="heavy" spc="13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saluta</a:t>
            </a:r>
            <a:r>
              <a:rPr lang="it-IT" sz="1400" i="1" u="heavy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i="1" u="heavy" spc="13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400" i="1" u="heavy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</a:t>
            </a:r>
            <a:r>
              <a:rPr sz="140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12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convenienti</a:t>
            </a:r>
            <a:r>
              <a:rPr sz="1400" i="1" u="heavy" spc="15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,pa</a:t>
            </a:r>
            <a:r>
              <a:rPr lang="it-IT" sz="1400" i="1" u="heavy" spc="1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i="1" u="heavy" spc="15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ticola</a:t>
            </a:r>
            <a:r>
              <a:rPr lang="it-IT" sz="1400" i="1" u="heavy" spc="1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i="1" u="heavy" spc="15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400" i="1" u="heavy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ed</a:t>
            </a:r>
            <a:r>
              <a:rPr sz="1400" i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esclusivi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1680" y="1365213"/>
            <a:ext cx="1797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latin typeface="Microsoft Sans Serif"/>
                <a:cs typeface="Microsoft Sans Serif"/>
              </a:rPr>
              <a:t>l</a:t>
            </a:r>
            <a:r>
              <a:rPr sz="1400" spc="80" dirty="0">
                <a:latin typeface="Microsoft Sans Serif"/>
                <a:cs typeface="Microsoft Sans Serif"/>
              </a:rPr>
              <a:t>e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925" y="1575051"/>
            <a:ext cx="7829550" cy="4565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1400" spc="145" dirty="0">
                <a:latin typeface="Microsoft Sans Serif"/>
                <a:cs typeface="Microsoft Sans Serif"/>
              </a:rPr>
              <a:t>me</a:t>
            </a:r>
            <a:r>
              <a:rPr lang="it-IT" sz="1400" spc="145" dirty="0">
                <a:latin typeface="Microsoft Sans Serif"/>
                <a:cs typeface="Microsoft Sans Serif"/>
              </a:rPr>
              <a:t>r</a:t>
            </a:r>
            <a:r>
              <a:rPr sz="1400" spc="145" dirty="0" err="1">
                <a:latin typeface="Microsoft Sans Serif"/>
                <a:cs typeface="Microsoft Sans Serif"/>
              </a:rPr>
              <a:t>ende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e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55" dirty="0">
                <a:latin typeface="Microsoft Sans Serif"/>
                <a:cs typeface="Microsoft Sans Serif"/>
              </a:rPr>
              <a:t>le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b="1" spc="65" dirty="0">
                <a:latin typeface="Arial"/>
                <a:cs typeface="Arial"/>
              </a:rPr>
              <a:t>colazioni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spc="114" dirty="0">
                <a:latin typeface="Microsoft Sans Serif"/>
                <a:cs typeface="Microsoft Sans Serif"/>
              </a:rPr>
              <a:t>degli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35" dirty="0">
                <a:latin typeface="Microsoft Sans Serif"/>
                <a:cs typeface="Microsoft Sans Serif"/>
              </a:rPr>
              <a:t>studenti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che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35" dirty="0">
                <a:latin typeface="Microsoft Sans Serif"/>
                <a:cs typeface="Microsoft Sans Serif"/>
              </a:rPr>
              <a:t>causa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14" dirty="0" err="1">
                <a:latin typeface="Microsoft Sans Serif"/>
                <a:cs typeface="Microsoft Sans Serif"/>
              </a:rPr>
              <a:t>degli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200" dirty="0">
                <a:latin typeface="Microsoft Sans Serif"/>
                <a:cs typeface="Microsoft Sans Serif"/>
              </a:rPr>
              <a:t>o</a:t>
            </a:r>
            <a:r>
              <a:rPr lang="it-IT" sz="1400" spc="200" dirty="0">
                <a:latin typeface="Microsoft Sans Serif"/>
                <a:cs typeface="Microsoft Sans Serif"/>
              </a:rPr>
              <a:t>r</a:t>
            </a:r>
            <a:r>
              <a:rPr sz="1400" spc="200" dirty="0">
                <a:latin typeface="Microsoft Sans Serif"/>
                <a:cs typeface="Microsoft Sans Serif"/>
              </a:rPr>
              <a:t>a</a:t>
            </a:r>
            <a:r>
              <a:rPr lang="it-IT" sz="1400" spc="200" dirty="0">
                <a:latin typeface="Microsoft Sans Serif"/>
                <a:cs typeface="Microsoft Sans Serif"/>
              </a:rPr>
              <a:t>r</a:t>
            </a:r>
            <a:r>
              <a:rPr sz="1400" spc="200" dirty="0" err="1">
                <a:latin typeface="Microsoft Sans Serif"/>
                <a:cs typeface="Microsoft Sans Serif"/>
              </a:rPr>
              <a:t>i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10" dirty="0">
                <a:latin typeface="Microsoft Sans Serif"/>
                <a:cs typeface="Microsoft Sans Serif"/>
              </a:rPr>
              <a:t>della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20" dirty="0">
                <a:latin typeface="Microsoft Sans Serif"/>
                <a:cs typeface="Microsoft Sans Serif"/>
              </a:rPr>
              <a:t>scuola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i="1" spc="165" dirty="0">
                <a:latin typeface="Arial"/>
                <a:cs typeface="Arial"/>
              </a:rPr>
              <a:t>non</a:t>
            </a:r>
            <a:r>
              <a:rPr sz="1400" i="1" spc="30" dirty="0">
                <a:latin typeface="Arial"/>
                <a:cs typeface="Arial"/>
              </a:rPr>
              <a:t> </a:t>
            </a:r>
            <a:r>
              <a:rPr sz="1400" i="1" spc="165" dirty="0">
                <a:latin typeface="Arial"/>
                <a:cs typeface="Arial"/>
              </a:rPr>
              <a:t>hanno </a:t>
            </a:r>
            <a:r>
              <a:rPr sz="1400" i="1" spc="-375" dirty="0">
                <a:latin typeface="Arial"/>
                <a:cs typeface="Arial"/>
              </a:rPr>
              <a:t> </a:t>
            </a:r>
            <a:r>
              <a:rPr sz="1400" i="1" spc="155" dirty="0">
                <a:latin typeface="Arial"/>
                <a:cs typeface="Arial"/>
              </a:rPr>
              <a:t>tempo</a:t>
            </a:r>
            <a:r>
              <a:rPr sz="1400" i="1" spc="10" dirty="0">
                <a:latin typeface="Arial"/>
                <a:cs typeface="Arial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55" dirty="0" err="1">
                <a:latin typeface="Microsoft Sans Serif"/>
                <a:cs typeface="Microsoft Sans Serif"/>
              </a:rPr>
              <a:t>mangia</a:t>
            </a:r>
            <a:r>
              <a:rPr lang="it-IT" sz="1400" spc="155" dirty="0">
                <a:latin typeface="Microsoft Sans Serif"/>
                <a:cs typeface="Microsoft Sans Serif"/>
              </a:rPr>
              <a:t>r</a:t>
            </a:r>
            <a:r>
              <a:rPr sz="1400" spc="155" dirty="0">
                <a:latin typeface="Microsoft Sans Serif"/>
                <a:cs typeface="Microsoft Sans Serif"/>
              </a:rPr>
              <a:t>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a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85" dirty="0">
                <a:latin typeface="Microsoft Sans Serif"/>
                <a:cs typeface="Microsoft Sans Serif"/>
              </a:rPr>
              <a:t>casa.</a:t>
            </a:r>
            <a:endParaRPr sz="1400" dirty="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1698" y="3111925"/>
            <a:ext cx="1685549" cy="16998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505248"/>
            <a:ext cx="5517515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dirty="0"/>
              <a:t>PERCHE’</a:t>
            </a:r>
            <a:r>
              <a:rPr sz="2500" spc="-10" dirty="0"/>
              <a:t> </a:t>
            </a:r>
            <a:r>
              <a:rPr sz="2500" spc="5" dirty="0"/>
              <a:t>DOVRESTI</a:t>
            </a:r>
            <a:r>
              <a:rPr sz="2500" spc="-5" dirty="0"/>
              <a:t> </a:t>
            </a:r>
            <a:r>
              <a:rPr sz="2500" spc="5" dirty="0"/>
              <a:t>PROVARE</a:t>
            </a:r>
            <a:r>
              <a:rPr sz="2500" spc="-5" dirty="0"/>
              <a:t> </a:t>
            </a:r>
            <a:r>
              <a:rPr sz="2500" dirty="0"/>
              <a:t>“AI</a:t>
            </a:r>
            <a:r>
              <a:rPr sz="2500" spc="-10" dirty="0"/>
              <a:t> </a:t>
            </a:r>
            <a:r>
              <a:rPr sz="2500" spc="5" dirty="0"/>
              <a:t>10</a:t>
            </a:r>
            <a:r>
              <a:rPr sz="2500" spc="-5" dirty="0"/>
              <a:t> </a:t>
            </a:r>
            <a:r>
              <a:rPr sz="2500" dirty="0"/>
              <a:t>MINUTI”?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405725" y="1124487"/>
            <a:ext cx="55530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5" dirty="0">
                <a:latin typeface="Microsoft Sans Serif"/>
                <a:cs typeface="Microsoft Sans Serif"/>
              </a:rPr>
              <a:t>Se </a:t>
            </a:r>
            <a:r>
              <a:rPr sz="1400" spc="70" dirty="0">
                <a:latin typeface="Microsoft Sans Serif"/>
                <a:cs typeface="Microsoft Sans Serif"/>
              </a:rPr>
              <a:t>sei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uno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35" dirty="0">
                <a:latin typeface="Microsoft Sans Serif"/>
                <a:cs typeface="Microsoft Sans Serif"/>
              </a:rPr>
              <a:t>studente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05" dirty="0">
                <a:latin typeface="Microsoft Sans Serif"/>
                <a:cs typeface="Microsoft Sans Serif"/>
              </a:rPr>
              <a:t>nella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70" dirty="0">
                <a:latin typeface="Microsoft Sans Serif"/>
                <a:cs typeface="Microsoft Sans Serif"/>
              </a:rPr>
              <a:t>tua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20" dirty="0">
                <a:latin typeface="Microsoft Sans Serif"/>
                <a:cs typeface="Microsoft Sans Serif"/>
              </a:rPr>
              <a:t>scuola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45" dirty="0">
                <a:latin typeface="Microsoft Sans Serif"/>
                <a:cs typeface="Microsoft Sans Serif"/>
              </a:rPr>
              <a:t>c’è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uno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25" dirty="0" err="1">
                <a:latin typeface="Microsoft Sans Serif"/>
                <a:cs typeface="Microsoft Sans Serif"/>
              </a:rPr>
              <a:t>dei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60" dirty="0" err="1">
                <a:latin typeface="Microsoft Sans Serif"/>
                <a:cs typeface="Microsoft Sans Serif"/>
              </a:rPr>
              <a:t>nost</a:t>
            </a:r>
            <a:r>
              <a:rPr lang="it-IT" sz="1400" spc="160" dirty="0">
                <a:latin typeface="Microsoft Sans Serif"/>
                <a:cs typeface="Microsoft Sans Serif"/>
              </a:rPr>
              <a:t>r</a:t>
            </a:r>
            <a:r>
              <a:rPr sz="1400" spc="160" dirty="0" err="1">
                <a:latin typeface="Microsoft Sans Serif"/>
                <a:cs typeface="Microsoft Sans Serif"/>
              </a:rPr>
              <a:t>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229" dirty="0">
                <a:latin typeface="Microsoft Sans Serif"/>
                <a:cs typeface="Microsoft Sans Serif"/>
              </a:rPr>
              <a:t>bai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669" y="1144300"/>
            <a:ext cx="453390" cy="213360"/>
          </a:xfrm>
          <a:prstGeom prst="rect">
            <a:avLst/>
          </a:prstGeom>
          <a:solidFill>
            <a:srgbClr val="4285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u="heavy" spc="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400" b="1" u="heavy" spc="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cco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8424" y="1357659"/>
            <a:ext cx="692442" cy="205184"/>
          </a:xfrm>
          <a:prstGeom prst="rect">
            <a:avLst/>
          </a:prstGeom>
          <a:solidFill>
            <a:srgbClr val="4285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u="heavy" spc="20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pe</a:t>
            </a:r>
            <a:r>
              <a:rPr lang="it-IT" sz="1400" b="1" u="heavy" spc="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b="1" u="heavy" spc="8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ché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10866" y="1337847"/>
            <a:ext cx="186093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30" dirty="0" err="1">
                <a:latin typeface="Microsoft Sans Serif"/>
                <a:cs typeface="Microsoft Sans Serif"/>
              </a:rPr>
              <a:t>dov</a:t>
            </a:r>
            <a:r>
              <a:rPr lang="it-IT" sz="1400" spc="130" dirty="0">
                <a:latin typeface="Microsoft Sans Serif"/>
                <a:cs typeface="Microsoft Sans Serif"/>
              </a:rPr>
              <a:t>r</a:t>
            </a:r>
            <a:r>
              <a:rPr sz="1400" spc="130" dirty="0" err="1">
                <a:latin typeface="Microsoft Sans Serif"/>
                <a:cs typeface="Microsoft Sans Serif"/>
              </a:rPr>
              <a:t>esti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p</a:t>
            </a:r>
            <a:r>
              <a:rPr lang="it-IT" sz="1400" spc="165" dirty="0">
                <a:latin typeface="Microsoft Sans Serif"/>
                <a:cs typeface="Microsoft Sans Serif"/>
              </a:rPr>
              <a:t>r</a:t>
            </a:r>
            <a:r>
              <a:rPr sz="1400" spc="165" dirty="0">
                <a:latin typeface="Microsoft Sans Serif"/>
                <a:cs typeface="Microsoft Sans Serif"/>
              </a:rPr>
              <a:t>ova</a:t>
            </a:r>
            <a:r>
              <a:rPr lang="it-IT" sz="1400" spc="165" dirty="0">
                <a:latin typeface="Microsoft Sans Serif"/>
                <a:cs typeface="Microsoft Sans Serif"/>
              </a:rPr>
              <a:t>r</a:t>
            </a:r>
            <a:r>
              <a:rPr sz="1400" spc="165" dirty="0">
                <a:latin typeface="Microsoft Sans Serif"/>
                <a:cs typeface="Microsoft Sans Serif"/>
              </a:rPr>
              <a:t>lo…</a:t>
            </a:r>
            <a:endParaRPr sz="1400" dirty="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46747" y="275950"/>
            <a:ext cx="1685549" cy="1699874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593199" y="2589550"/>
            <a:ext cx="97790" cy="213360"/>
          </a:xfrm>
          <a:custGeom>
            <a:avLst/>
            <a:gdLst/>
            <a:ahLst/>
            <a:cxnLst/>
            <a:rect l="l" t="t" r="r" b="b"/>
            <a:pathLst>
              <a:path w="97790" h="213360">
                <a:moveTo>
                  <a:pt x="97202" y="213359"/>
                </a:moveTo>
                <a:lnTo>
                  <a:pt x="0" y="213359"/>
                </a:lnTo>
                <a:lnTo>
                  <a:pt x="0" y="0"/>
                </a:lnTo>
                <a:lnTo>
                  <a:pt x="97202" y="0"/>
                </a:lnTo>
                <a:lnTo>
                  <a:pt x="97202" y="213359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80499" y="2569738"/>
            <a:ext cx="179958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90" dirty="0">
                <a:latin typeface="Microsoft Sans Serif"/>
                <a:cs typeface="Microsoft Sans Serif"/>
              </a:rPr>
              <a:t>&gt;</a:t>
            </a:r>
            <a:r>
              <a:rPr sz="1400" spc="90" dirty="0" err="1">
                <a:latin typeface="Microsoft Sans Serif"/>
                <a:cs typeface="Microsoft Sans Serif"/>
              </a:rPr>
              <a:t>Cibo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130" dirty="0">
                <a:latin typeface="Microsoft Sans Serif"/>
                <a:cs typeface="Microsoft Sans Serif"/>
              </a:rPr>
              <a:t>pi</a:t>
            </a:r>
            <a:r>
              <a:rPr lang="it-IT" sz="1400" spc="130" dirty="0">
                <a:latin typeface="Microsoft Sans Serif"/>
                <a:cs typeface="Microsoft Sans Serif"/>
              </a:rPr>
              <a:t>ù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140" dirty="0">
                <a:latin typeface="Microsoft Sans Serif"/>
                <a:cs typeface="Microsoft Sans Serif"/>
              </a:rPr>
              <a:t>sano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e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120" dirty="0">
                <a:latin typeface="Microsoft Sans Serif"/>
                <a:cs typeface="Microsoft Sans Serif"/>
              </a:rPr>
              <a:t>al </a:t>
            </a:r>
            <a:r>
              <a:rPr sz="1400" spc="-355" dirty="0">
                <a:latin typeface="Microsoft Sans Serif"/>
                <a:cs typeface="Microsoft Sans Serif"/>
              </a:rPr>
              <a:t> </a:t>
            </a:r>
            <a:r>
              <a:rPr sz="1400" spc="135" dirty="0">
                <a:latin typeface="Microsoft Sans Serif"/>
                <a:cs typeface="Microsoft Sans Serif"/>
              </a:rPr>
              <a:t>p</a:t>
            </a:r>
            <a:r>
              <a:rPr lang="it-IT" sz="1400" spc="135" dirty="0">
                <a:latin typeface="Microsoft Sans Serif"/>
                <a:cs typeface="Microsoft Sans Serif"/>
              </a:rPr>
              <a:t>r</a:t>
            </a:r>
            <a:r>
              <a:rPr sz="1400" spc="135" dirty="0" err="1">
                <a:latin typeface="Microsoft Sans Serif"/>
                <a:cs typeface="Microsoft Sans Serif"/>
              </a:rPr>
              <a:t>ezzo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140" dirty="0">
                <a:latin typeface="Microsoft Sans Serif"/>
                <a:cs typeface="Microsoft Sans Serif"/>
              </a:rPr>
              <a:t>giusto…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816699" y="2471250"/>
            <a:ext cx="97790" cy="213360"/>
          </a:xfrm>
          <a:custGeom>
            <a:avLst/>
            <a:gdLst/>
            <a:ahLst/>
            <a:cxnLst/>
            <a:rect l="l" t="t" r="r" b="b"/>
            <a:pathLst>
              <a:path w="97789" h="213360">
                <a:moveTo>
                  <a:pt x="97202" y="213359"/>
                </a:moveTo>
                <a:lnTo>
                  <a:pt x="0" y="213359"/>
                </a:lnTo>
                <a:lnTo>
                  <a:pt x="0" y="0"/>
                </a:lnTo>
                <a:lnTo>
                  <a:pt x="97202" y="0"/>
                </a:lnTo>
                <a:lnTo>
                  <a:pt x="97202" y="213359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803999" y="2451438"/>
            <a:ext cx="172783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latin typeface="Microsoft Sans Serif"/>
                <a:cs typeface="Microsoft Sans Serif"/>
              </a:rPr>
              <a:t>&gt;Abbigliamento </a:t>
            </a:r>
            <a:r>
              <a:rPr sz="1400" spc="130" dirty="0">
                <a:latin typeface="Microsoft Sans Serif"/>
                <a:cs typeface="Microsoft Sans Serif"/>
              </a:rPr>
              <a:t> </a:t>
            </a:r>
            <a:r>
              <a:rPr sz="1400" spc="95" dirty="0">
                <a:latin typeface="Microsoft Sans Serif"/>
                <a:cs typeface="Microsoft Sans Serif"/>
              </a:rPr>
              <a:t>esclusivo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190" dirty="0">
                <a:latin typeface="Microsoft Sans Serif"/>
                <a:cs typeface="Microsoft Sans Serif"/>
              </a:rPr>
              <a:t>da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190" dirty="0" err="1">
                <a:latin typeface="Microsoft Sans Serif"/>
                <a:cs typeface="Microsoft Sans Serif"/>
              </a:rPr>
              <a:t>pote</a:t>
            </a:r>
            <a:r>
              <a:rPr lang="it-IT" sz="1400" spc="190" dirty="0">
                <a:latin typeface="Microsoft Sans Serif"/>
                <a:cs typeface="Microsoft Sans Serif"/>
              </a:rPr>
              <a:t>r</a:t>
            </a:r>
            <a:r>
              <a:rPr sz="1400" spc="190" dirty="0">
                <a:latin typeface="Microsoft Sans Serif"/>
                <a:cs typeface="Microsoft Sans Serif"/>
              </a:rPr>
              <a:t>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120" dirty="0" err="1">
                <a:latin typeface="Microsoft Sans Serif"/>
                <a:cs typeface="Microsoft Sans Serif"/>
              </a:rPr>
              <a:t>utilizza</a:t>
            </a:r>
            <a:r>
              <a:rPr lang="it-IT" sz="1400" spc="120" dirty="0">
                <a:latin typeface="Microsoft Sans Serif"/>
                <a:cs typeface="Microsoft Sans Serif"/>
              </a:rPr>
              <a:t>r</a:t>
            </a:r>
            <a:r>
              <a:rPr sz="1400" spc="120" dirty="0">
                <a:latin typeface="Microsoft Sans Serif"/>
                <a:cs typeface="Microsoft Sans Serif"/>
              </a:rPr>
              <a:t>e </a:t>
            </a:r>
            <a:r>
              <a:rPr sz="1400" spc="175" dirty="0">
                <a:latin typeface="Microsoft Sans Serif"/>
                <a:cs typeface="Microsoft Sans Serif"/>
              </a:rPr>
              <a:t>du</a:t>
            </a:r>
            <a:r>
              <a:rPr lang="it-IT" sz="1400" spc="175" dirty="0">
                <a:latin typeface="Microsoft Sans Serif"/>
                <a:cs typeface="Microsoft Sans Serif"/>
              </a:rPr>
              <a:t>r</a:t>
            </a:r>
            <a:r>
              <a:rPr sz="1400" spc="175" dirty="0">
                <a:latin typeface="Microsoft Sans Serif"/>
                <a:cs typeface="Microsoft Sans Serif"/>
              </a:rPr>
              <a:t>ante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95" dirty="0">
                <a:latin typeface="Microsoft Sans Serif"/>
                <a:cs typeface="Microsoft Sans Serif"/>
              </a:rPr>
              <a:t>la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140" dirty="0">
                <a:latin typeface="Microsoft Sans Serif"/>
                <a:cs typeface="Microsoft Sans Serif"/>
              </a:rPr>
              <a:t>settimana…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822950" y="3387225"/>
            <a:ext cx="97790" cy="213360"/>
          </a:xfrm>
          <a:custGeom>
            <a:avLst/>
            <a:gdLst/>
            <a:ahLst/>
            <a:cxnLst/>
            <a:rect l="l" t="t" r="r" b="b"/>
            <a:pathLst>
              <a:path w="97790" h="213360">
                <a:moveTo>
                  <a:pt x="97202" y="213359"/>
                </a:moveTo>
                <a:lnTo>
                  <a:pt x="0" y="213359"/>
                </a:lnTo>
                <a:lnTo>
                  <a:pt x="0" y="0"/>
                </a:lnTo>
                <a:lnTo>
                  <a:pt x="97202" y="0"/>
                </a:lnTo>
                <a:lnTo>
                  <a:pt x="97202" y="213359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810250" y="3367413"/>
            <a:ext cx="1800350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114" dirty="0">
                <a:latin typeface="Microsoft Sans Serif"/>
                <a:cs typeface="Microsoft Sans Serif"/>
              </a:rPr>
              <a:t>&gt;Ba</a:t>
            </a:r>
            <a:r>
              <a:rPr lang="it-IT" sz="1400" spc="114" dirty="0">
                <a:latin typeface="Microsoft Sans Serif"/>
                <a:cs typeface="Microsoft Sans Serif"/>
              </a:rPr>
              <a:t>r</a:t>
            </a:r>
            <a:r>
              <a:rPr sz="1400" spc="114" dirty="0">
                <a:latin typeface="Microsoft Sans Serif"/>
                <a:cs typeface="Microsoft Sans Serif"/>
              </a:rPr>
              <a:t> </a:t>
            </a:r>
            <a:r>
              <a:rPr sz="1400" spc="155" dirty="0">
                <a:latin typeface="Microsoft Sans Serif"/>
                <a:cs typeface="Microsoft Sans Serif"/>
              </a:rPr>
              <a:t>con </a:t>
            </a:r>
            <a:r>
              <a:rPr sz="1400" spc="160" dirty="0">
                <a:latin typeface="Microsoft Sans Serif"/>
                <a:cs typeface="Microsoft Sans Serif"/>
              </a:rPr>
              <a:t> </a:t>
            </a:r>
            <a:r>
              <a:rPr sz="1400" spc="175" dirty="0" err="1">
                <a:latin typeface="Microsoft Sans Serif"/>
                <a:cs typeface="Microsoft Sans Serif"/>
              </a:rPr>
              <a:t>st</a:t>
            </a:r>
            <a:r>
              <a:rPr lang="it-IT" sz="1400" spc="175" dirty="0">
                <a:latin typeface="Microsoft Sans Serif"/>
                <a:cs typeface="Microsoft Sans Serif"/>
              </a:rPr>
              <a:t>r</a:t>
            </a:r>
            <a:r>
              <a:rPr sz="1400" spc="175" dirty="0" err="1">
                <a:latin typeface="Microsoft Sans Serif"/>
                <a:cs typeface="Microsoft Sans Serif"/>
              </a:rPr>
              <a:t>uttu</a:t>
            </a:r>
            <a:r>
              <a:rPr lang="it-IT" sz="1400" spc="175" dirty="0">
                <a:latin typeface="Microsoft Sans Serif"/>
                <a:cs typeface="Microsoft Sans Serif"/>
              </a:rPr>
              <a:t>r</a:t>
            </a:r>
            <a:r>
              <a:rPr sz="1400" spc="175" dirty="0">
                <a:latin typeface="Microsoft Sans Serif"/>
                <a:cs typeface="Microsoft Sans Serif"/>
              </a:rPr>
              <a:t>e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150" dirty="0" err="1">
                <a:latin typeface="Microsoft Sans Serif"/>
                <a:cs typeface="Microsoft Sans Serif"/>
              </a:rPr>
              <a:t>comod</a:t>
            </a:r>
            <a:r>
              <a:rPr lang="it-IT" sz="1400" spc="150" dirty="0">
                <a:latin typeface="Microsoft Sans Serif"/>
                <a:cs typeface="Microsoft Sans Serif"/>
              </a:rPr>
              <a:t>e</a:t>
            </a:r>
            <a:r>
              <a:rPr sz="1400" spc="150" dirty="0">
                <a:latin typeface="Microsoft Sans Serif"/>
                <a:cs typeface="Microsoft Sans Serif"/>
              </a:rPr>
              <a:t> </a:t>
            </a:r>
            <a:r>
              <a:rPr sz="1400" spc="-355" dirty="0">
                <a:latin typeface="Microsoft Sans Serif"/>
                <a:cs typeface="Microsoft Sans Serif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e </a:t>
            </a:r>
            <a:r>
              <a:rPr sz="1400" spc="170" dirty="0">
                <a:latin typeface="Microsoft Sans Serif"/>
                <a:cs typeface="Microsoft Sans Serif"/>
              </a:rPr>
              <a:t>mode</a:t>
            </a:r>
            <a:r>
              <a:rPr lang="it-IT" sz="1400" spc="170" dirty="0">
                <a:latin typeface="Microsoft Sans Serif"/>
                <a:cs typeface="Microsoft Sans Serif"/>
              </a:rPr>
              <a:t>r</a:t>
            </a:r>
            <a:r>
              <a:rPr sz="1400" spc="170" dirty="0">
                <a:latin typeface="Microsoft Sans Serif"/>
                <a:cs typeface="Microsoft Sans Serif"/>
              </a:rPr>
              <a:t>ne </a:t>
            </a:r>
            <a:r>
              <a:rPr sz="1400" spc="175" dirty="0">
                <a:latin typeface="Microsoft Sans Serif"/>
                <a:cs typeface="Microsoft Sans Serif"/>
              </a:rPr>
              <a:t> </a:t>
            </a:r>
            <a:r>
              <a:rPr sz="1400" spc="125" dirty="0" err="1">
                <a:latin typeface="Microsoft Sans Serif"/>
                <a:cs typeface="Microsoft Sans Serif"/>
              </a:rPr>
              <a:t>all’inte</a:t>
            </a:r>
            <a:r>
              <a:rPr lang="it-IT" sz="1400" spc="125" dirty="0">
                <a:latin typeface="Microsoft Sans Serif"/>
                <a:cs typeface="Microsoft Sans Serif"/>
              </a:rPr>
              <a:t>r</a:t>
            </a:r>
            <a:r>
              <a:rPr sz="1400" spc="125" dirty="0">
                <a:latin typeface="Microsoft Sans Serif"/>
                <a:cs typeface="Microsoft Sans Serif"/>
              </a:rPr>
              <a:t>no </a:t>
            </a:r>
            <a:r>
              <a:rPr sz="1400" spc="130" dirty="0">
                <a:latin typeface="Microsoft Sans Serif"/>
                <a:cs typeface="Microsoft Sans Serif"/>
              </a:rPr>
              <a:t> </a:t>
            </a:r>
            <a:r>
              <a:rPr sz="1400" spc="95" dirty="0">
                <a:latin typeface="Microsoft Sans Serif"/>
                <a:cs typeface="Microsoft Sans Serif"/>
              </a:rPr>
              <a:t>dell’istituto.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78700" y="3636250"/>
            <a:ext cx="97790" cy="213360"/>
          </a:xfrm>
          <a:custGeom>
            <a:avLst/>
            <a:gdLst/>
            <a:ahLst/>
            <a:cxnLst/>
            <a:rect l="l" t="t" r="r" b="b"/>
            <a:pathLst>
              <a:path w="97789" h="213360">
                <a:moveTo>
                  <a:pt x="97202" y="213359"/>
                </a:moveTo>
                <a:lnTo>
                  <a:pt x="0" y="213359"/>
                </a:lnTo>
                <a:lnTo>
                  <a:pt x="0" y="0"/>
                </a:lnTo>
                <a:lnTo>
                  <a:pt x="97202" y="0"/>
                </a:lnTo>
                <a:lnTo>
                  <a:pt x="97202" y="213359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066000" y="3616438"/>
            <a:ext cx="124968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105" dirty="0">
                <a:latin typeface="Microsoft Sans Serif"/>
                <a:cs typeface="Microsoft Sans Serif"/>
              </a:rPr>
              <a:t>&gt;</a:t>
            </a:r>
            <a:r>
              <a:rPr sz="1400" spc="105" dirty="0" err="1">
                <a:latin typeface="Microsoft Sans Serif"/>
                <a:cs typeface="Microsoft Sans Serif"/>
              </a:rPr>
              <a:t>Va</a:t>
            </a:r>
            <a:r>
              <a:rPr lang="it-IT" sz="1400" spc="105" dirty="0">
                <a:latin typeface="Microsoft Sans Serif"/>
                <a:cs typeface="Microsoft Sans Serif"/>
              </a:rPr>
              <a:t>r</a:t>
            </a:r>
            <a:r>
              <a:rPr sz="1400" spc="105" dirty="0" err="1">
                <a:latin typeface="Microsoft Sans Serif"/>
                <a:cs typeface="Microsoft Sans Serif"/>
              </a:rPr>
              <a:t>ietà</a:t>
            </a:r>
            <a:r>
              <a:rPr sz="1400" spc="105" dirty="0">
                <a:latin typeface="Microsoft Sans Serif"/>
                <a:cs typeface="Microsoft Sans Serif"/>
              </a:rPr>
              <a:t> </a:t>
            </a:r>
            <a:r>
              <a:rPr sz="1400" spc="110" dirty="0">
                <a:latin typeface="Microsoft Sans Serif"/>
                <a:cs typeface="Microsoft Sans Serif"/>
              </a:rPr>
              <a:t> </a:t>
            </a:r>
            <a:r>
              <a:rPr sz="1400" spc="105" dirty="0">
                <a:latin typeface="Microsoft Sans Serif"/>
                <a:cs typeface="Microsoft Sans Serif"/>
              </a:rPr>
              <a:t>nella </a:t>
            </a:r>
            <a:r>
              <a:rPr sz="1400" spc="110" dirty="0">
                <a:latin typeface="Microsoft Sans Serif"/>
                <a:cs typeface="Microsoft Sans Serif"/>
              </a:rPr>
              <a:t>scelta </a:t>
            </a:r>
            <a:r>
              <a:rPr sz="1400" spc="114" dirty="0">
                <a:latin typeface="Microsoft Sans Serif"/>
                <a:cs typeface="Microsoft Sans Serif"/>
              </a:rPr>
              <a:t> </a:t>
            </a:r>
            <a:r>
              <a:rPr sz="1400" spc="125" dirty="0" err="1">
                <a:latin typeface="Microsoft Sans Serif"/>
                <a:cs typeface="Microsoft Sans Serif"/>
              </a:rPr>
              <a:t>dei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180" dirty="0">
                <a:latin typeface="Microsoft Sans Serif"/>
                <a:cs typeface="Microsoft Sans Serif"/>
              </a:rPr>
              <a:t>p</a:t>
            </a:r>
            <a:r>
              <a:rPr lang="it-IT" sz="1400" spc="180" dirty="0">
                <a:latin typeface="Microsoft Sans Serif"/>
                <a:cs typeface="Microsoft Sans Serif"/>
              </a:rPr>
              <a:t>r</a:t>
            </a:r>
            <a:r>
              <a:rPr sz="1400" spc="180" dirty="0" err="1">
                <a:latin typeface="Microsoft Sans Serif"/>
                <a:cs typeface="Microsoft Sans Serif"/>
              </a:rPr>
              <a:t>odotti</a:t>
            </a:r>
            <a:r>
              <a:rPr sz="1400" spc="180" dirty="0">
                <a:latin typeface="Microsoft Sans Serif"/>
                <a:cs typeface="Microsoft Sans Serif"/>
              </a:rPr>
              <a:t>…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39025" y="3762999"/>
            <a:ext cx="97790" cy="213360"/>
          </a:xfrm>
          <a:custGeom>
            <a:avLst/>
            <a:gdLst/>
            <a:ahLst/>
            <a:cxnLst/>
            <a:rect l="l" t="t" r="r" b="b"/>
            <a:pathLst>
              <a:path w="97789" h="213360">
                <a:moveTo>
                  <a:pt x="97202" y="213359"/>
                </a:moveTo>
                <a:lnTo>
                  <a:pt x="0" y="213359"/>
                </a:lnTo>
                <a:lnTo>
                  <a:pt x="0" y="0"/>
                </a:lnTo>
                <a:lnTo>
                  <a:pt x="97202" y="0"/>
                </a:lnTo>
                <a:lnTo>
                  <a:pt x="97202" y="213359"/>
                </a:lnTo>
                <a:close/>
              </a:path>
            </a:pathLst>
          </a:custGeom>
          <a:solidFill>
            <a:srgbClr val="4A86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226325" y="3743188"/>
            <a:ext cx="13277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85" dirty="0">
                <a:latin typeface="Microsoft Sans Serif"/>
                <a:cs typeface="Microsoft Sans Serif"/>
              </a:rPr>
              <a:t>&gt;No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105" dirty="0">
                <a:latin typeface="Microsoft Sans Serif"/>
                <a:cs typeface="Microsoft Sans Serif"/>
              </a:rPr>
              <a:t>utilizzo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plastica</a:t>
            </a:r>
            <a:endParaRPr sz="1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887" y="560125"/>
            <a:ext cx="170815" cy="384175"/>
          </a:xfrm>
          <a:custGeom>
            <a:avLst/>
            <a:gdLst/>
            <a:ahLst/>
            <a:cxnLst/>
            <a:rect l="l" t="t" r="r" b="b"/>
            <a:pathLst>
              <a:path w="170815" h="384175">
                <a:moveTo>
                  <a:pt x="170614" y="384047"/>
                </a:moveTo>
                <a:lnTo>
                  <a:pt x="0" y="384047"/>
                </a:lnTo>
                <a:lnTo>
                  <a:pt x="0" y="0"/>
                </a:lnTo>
                <a:lnTo>
                  <a:pt x="170614" y="0"/>
                </a:lnTo>
                <a:lnTo>
                  <a:pt x="170614" y="384047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5187" y="534623"/>
            <a:ext cx="4950460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dirty="0"/>
              <a:t>&gt;VARIETA’ NELLA </a:t>
            </a:r>
            <a:r>
              <a:rPr sz="2500" spc="5" dirty="0"/>
              <a:t>SCELTA DEI</a:t>
            </a:r>
            <a:r>
              <a:rPr sz="2500" spc="-5" dirty="0"/>
              <a:t> </a:t>
            </a:r>
            <a:r>
              <a:rPr sz="2500" dirty="0"/>
              <a:t>PRODOTTI…</a:t>
            </a:r>
            <a:endParaRPr sz="2500"/>
          </a:p>
        </p:txBody>
      </p:sp>
      <p:sp>
        <p:nvSpPr>
          <p:cNvPr id="4" name="object 4"/>
          <p:cNvSpPr txBox="1"/>
          <p:nvPr/>
        </p:nvSpPr>
        <p:spPr>
          <a:xfrm>
            <a:off x="369125" y="1429787"/>
            <a:ext cx="17792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30" dirty="0">
                <a:latin typeface="Microsoft Sans Serif"/>
                <a:cs typeface="Microsoft Sans Serif"/>
              </a:rPr>
              <a:t>Disponiamo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una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6375" y="1449600"/>
            <a:ext cx="2618359" cy="205184"/>
          </a:xfrm>
          <a:prstGeom prst="rect">
            <a:avLst/>
          </a:prstGeom>
          <a:solidFill>
            <a:srgbClr val="4285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u="heavy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</a:t>
            </a:r>
            <a:r>
              <a:rPr lang="it-IT" sz="1400" b="1" u="heavy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b="1" u="heavy" spc="13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ande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quantità</a:t>
            </a:r>
            <a:r>
              <a:rPr sz="1400" b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</a:t>
            </a:r>
            <a:r>
              <a:rPr sz="1400" b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lang="it-IT" sz="1400" b="1" u="heavy" spc="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b="1" u="heavy" spc="11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odotti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6800" y="1429787"/>
            <a:ext cx="234201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00" dirty="0">
                <a:latin typeface="Microsoft Sans Serif"/>
                <a:cs typeface="Microsoft Sans Serif"/>
              </a:rPr>
              <a:t>pe</a:t>
            </a:r>
            <a:r>
              <a:rPr lang="it-IT" sz="1400" spc="200" dirty="0">
                <a:latin typeface="Microsoft Sans Serif"/>
                <a:cs typeface="Microsoft Sans Serif"/>
              </a:rPr>
              <a:t>r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135" dirty="0" err="1">
                <a:latin typeface="Microsoft Sans Serif"/>
                <a:cs typeface="Microsoft Sans Serif"/>
              </a:rPr>
              <a:t>soddisfa</a:t>
            </a:r>
            <a:r>
              <a:rPr lang="it-IT" sz="1400" spc="135" dirty="0">
                <a:latin typeface="Microsoft Sans Serif"/>
                <a:cs typeface="Microsoft Sans Serif"/>
              </a:rPr>
              <a:t>r</a:t>
            </a:r>
            <a:r>
              <a:rPr sz="1400" spc="135" dirty="0">
                <a:latin typeface="Microsoft Sans Serif"/>
                <a:cs typeface="Microsoft Sans Serif"/>
              </a:rPr>
              <a:t>e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il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145" dirty="0" err="1">
                <a:latin typeface="Microsoft Sans Serif"/>
                <a:cs typeface="Microsoft Sans Serif"/>
              </a:rPr>
              <a:t>vost</a:t>
            </a:r>
            <a:r>
              <a:rPr lang="it-IT" sz="1400" spc="145" dirty="0">
                <a:latin typeface="Microsoft Sans Serif"/>
                <a:cs typeface="Microsoft Sans Serif"/>
              </a:rPr>
              <a:t>r</a:t>
            </a:r>
            <a:r>
              <a:rPr sz="1400" spc="145" dirty="0">
                <a:latin typeface="Microsoft Sans Serif"/>
                <a:cs typeface="Microsoft Sans Serif"/>
              </a:rPr>
              <a:t>o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9124" y="1643148"/>
            <a:ext cx="58792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55" dirty="0">
                <a:latin typeface="Microsoft Sans Serif"/>
                <a:cs typeface="Microsoft Sans Serif"/>
              </a:rPr>
              <a:t>appetito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e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30" dirty="0">
                <a:latin typeface="Microsoft Sans Serif"/>
                <a:cs typeface="Microsoft Sans Serif"/>
              </a:rPr>
              <a:t>gusti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145" dirty="0" err="1">
                <a:latin typeface="Microsoft Sans Serif"/>
                <a:cs typeface="Microsoft Sans Serif"/>
              </a:rPr>
              <a:t>ogni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10" dirty="0" err="1">
                <a:latin typeface="Microsoft Sans Serif"/>
                <a:cs typeface="Microsoft Sans Serif"/>
              </a:rPr>
              <a:t>tipo</a:t>
            </a:r>
            <a:endParaRPr sz="14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400" spc="125" dirty="0">
                <a:latin typeface="Microsoft Sans Serif"/>
                <a:cs typeface="Microsoft Sans Serif"/>
              </a:rPr>
              <a:t>Quest</a:t>
            </a:r>
            <a:r>
              <a:rPr lang="it-IT" sz="1400" spc="125" dirty="0">
                <a:latin typeface="Microsoft Sans Serif"/>
                <a:cs typeface="Microsoft Sans Serif"/>
              </a:rPr>
              <a:t>e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40" dirty="0">
                <a:latin typeface="Microsoft Sans Serif"/>
                <a:cs typeface="Microsoft Sans Serif"/>
              </a:rPr>
              <a:t>sono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05" dirty="0">
                <a:latin typeface="Microsoft Sans Serif"/>
                <a:cs typeface="Microsoft Sans Serif"/>
              </a:rPr>
              <a:t>solo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alcune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95" dirty="0">
                <a:latin typeface="Microsoft Sans Serif"/>
                <a:cs typeface="Microsoft Sans Serif"/>
              </a:rPr>
              <a:t>delle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05" dirty="0">
                <a:latin typeface="Microsoft Sans Serif"/>
                <a:cs typeface="Microsoft Sans Serif"/>
              </a:rPr>
              <a:t>cose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che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45" dirty="0" err="1">
                <a:latin typeface="Microsoft Sans Serif"/>
                <a:cs typeface="Microsoft Sans Serif"/>
              </a:rPr>
              <a:t>potete</a:t>
            </a:r>
            <a:r>
              <a:rPr sz="1400" spc="445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t</a:t>
            </a:r>
            <a:r>
              <a:rPr lang="it-IT" sz="1400" spc="125" dirty="0">
                <a:latin typeface="Microsoft Sans Serif"/>
                <a:cs typeface="Microsoft Sans Serif"/>
              </a:rPr>
              <a:t>r</a:t>
            </a:r>
            <a:r>
              <a:rPr sz="1400" spc="125" dirty="0">
                <a:latin typeface="Microsoft Sans Serif"/>
                <a:cs typeface="Microsoft Sans Serif"/>
              </a:rPr>
              <a:t>ova</a:t>
            </a:r>
            <a:r>
              <a:rPr lang="it-IT" sz="1400" spc="125" dirty="0">
                <a:latin typeface="Microsoft Sans Serif"/>
                <a:cs typeface="Microsoft Sans Serif"/>
              </a:rPr>
              <a:t>r</a:t>
            </a:r>
            <a:r>
              <a:rPr sz="1400" spc="125" dirty="0">
                <a:latin typeface="Microsoft Sans Serif"/>
                <a:cs typeface="Microsoft Sans Serif"/>
              </a:rPr>
              <a:t>e:</a:t>
            </a:r>
            <a:endParaRPr sz="1400" dirty="0">
              <a:latin typeface="Microsoft Sans Serif"/>
              <a:cs typeface="Microsoft Sans Serif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47737" y="2185987"/>
          <a:ext cx="7239000" cy="2804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349">
                <a:tc>
                  <a:txBody>
                    <a:bodyPr/>
                    <a:lstStyle/>
                    <a:p>
                      <a:pPr marL="85725" marR="67754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i="1" spc="-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COLAZIONI  </a:t>
                      </a:r>
                      <a:r>
                        <a:rPr sz="2400" i="1" spc="-3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SALATE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67754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i="1" spc="-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COLAZIONI  DOLCI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i="1" spc="-2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BEVANDE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53">
                <a:tc>
                  <a:txBody>
                    <a:bodyPr/>
                    <a:lstStyle/>
                    <a:p>
                      <a:pPr marL="85725">
                        <a:lnSpc>
                          <a:spcPts val="1655"/>
                        </a:lnSpc>
                        <a:spcBef>
                          <a:spcPts val="620"/>
                        </a:spcBef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-insalate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655"/>
                        </a:lnSpc>
                        <a:spcBef>
                          <a:spcPts val="620"/>
                        </a:spcBef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-brioche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655"/>
                        </a:lnSpc>
                        <a:spcBef>
                          <a:spcPts val="620"/>
                        </a:spcBef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-acqua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59">
                <a:tc>
                  <a:txBody>
                    <a:bodyPr/>
                    <a:lstStyle/>
                    <a:p>
                      <a:pPr marL="85725">
                        <a:lnSpc>
                          <a:spcPts val="1580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-macedonie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580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-ciambelle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580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-caffè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85725">
                        <a:lnSpc>
                          <a:spcPts val="1580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-toast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580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-pancake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580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-cappuccino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85725">
                        <a:lnSpc>
                          <a:spcPts val="1580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-panini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580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-biscotti</a:t>
                      </a:r>
                      <a:r>
                        <a:rPr sz="1400" i="1" spc="-5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integrali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580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-succhi</a:t>
                      </a:r>
                      <a:r>
                        <a:rPr sz="1400" i="1" spc="-2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di</a:t>
                      </a:r>
                      <a:r>
                        <a:rPr sz="1400" i="1" spc="-20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frutta</a:t>
                      </a:r>
                      <a:r>
                        <a:rPr sz="1400" i="1" spc="-2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i="1" spc="-20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spremute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8191">
                <a:tc>
                  <a:txBody>
                    <a:bodyPr/>
                    <a:lstStyle/>
                    <a:p>
                      <a:pPr marL="85725">
                        <a:lnSpc>
                          <a:spcPts val="1605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-uova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605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-frutta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605"/>
                        </a:lnSpc>
                      </a:pPr>
                      <a:r>
                        <a:rPr sz="1400" i="1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-latte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AB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46747" y="275950"/>
            <a:ext cx="1685549" cy="16998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425" y="530750"/>
            <a:ext cx="170815" cy="384175"/>
          </a:xfrm>
          <a:custGeom>
            <a:avLst/>
            <a:gdLst/>
            <a:ahLst/>
            <a:cxnLst/>
            <a:rect l="l" t="t" r="r" b="b"/>
            <a:pathLst>
              <a:path w="170815" h="384175">
                <a:moveTo>
                  <a:pt x="170614" y="384047"/>
                </a:moveTo>
                <a:lnTo>
                  <a:pt x="0" y="384047"/>
                </a:lnTo>
                <a:lnTo>
                  <a:pt x="0" y="0"/>
                </a:lnTo>
                <a:lnTo>
                  <a:pt x="170614" y="0"/>
                </a:lnTo>
                <a:lnTo>
                  <a:pt x="170614" y="384047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725" y="505248"/>
            <a:ext cx="4723130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5" dirty="0"/>
              <a:t>&gt;CIBO</a:t>
            </a:r>
            <a:r>
              <a:rPr sz="2500" spc="-10" dirty="0"/>
              <a:t> </a:t>
            </a:r>
            <a:r>
              <a:rPr sz="2500" dirty="0"/>
              <a:t>PIU’</a:t>
            </a:r>
            <a:r>
              <a:rPr sz="2500" spc="-10" dirty="0"/>
              <a:t> </a:t>
            </a:r>
            <a:r>
              <a:rPr sz="2500" spc="5" dirty="0"/>
              <a:t>SANO</a:t>
            </a:r>
            <a:r>
              <a:rPr sz="2500" spc="-5" dirty="0"/>
              <a:t> </a:t>
            </a:r>
            <a:r>
              <a:rPr sz="2500" spc="5" dirty="0"/>
              <a:t>E</a:t>
            </a:r>
            <a:r>
              <a:rPr sz="2500" spc="-5" dirty="0"/>
              <a:t> </a:t>
            </a:r>
            <a:r>
              <a:rPr sz="2500" spc="5" dirty="0"/>
              <a:t>AL</a:t>
            </a:r>
            <a:r>
              <a:rPr sz="2500" spc="-10" dirty="0"/>
              <a:t> </a:t>
            </a:r>
            <a:r>
              <a:rPr sz="2500" spc="5" dirty="0"/>
              <a:t>PREZZO</a:t>
            </a:r>
            <a:r>
              <a:rPr sz="2500" spc="-10" dirty="0"/>
              <a:t> </a:t>
            </a:r>
            <a:r>
              <a:rPr sz="2500" dirty="0"/>
              <a:t>GIUSTO…</a:t>
            </a:r>
            <a:endParaRPr sz="2500"/>
          </a:p>
        </p:txBody>
      </p:sp>
      <p:sp>
        <p:nvSpPr>
          <p:cNvPr id="4" name="object 4"/>
          <p:cNvSpPr txBox="1"/>
          <p:nvPr/>
        </p:nvSpPr>
        <p:spPr>
          <a:xfrm>
            <a:off x="2876038" y="1619874"/>
            <a:ext cx="2605405" cy="213360"/>
          </a:xfrm>
          <a:prstGeom prst="rect">
            <a:avLst/>
          </a:prstGeom>
          <a:solidFill>
            <a:srgbClr val="4A86E7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u="heavy" spc="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disponiamo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</a:t>
            </a:r>
            <a:r>
              <a:rPr sz="1400" b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píodotti</a:t>
            </a:r>
            <a:r>
              <a:rPr sz="1400" b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sani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0875" y="1600062"/>
            <a:ext cx="66281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39690" algn="l"/>
              </a:tabLst>
            </a:pPr>
            <a:r>
              <a:rPr sz="1400" spc="100" dirty="0">
                <a:latin typeface="Microsoft Sans Serif"/>
                <a:cs typeface="Microsoft Sans Serif"/>
              </a:rPr>
              <a:t>Come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00" dirty="0">
                <a:latin typeface="Microsoft Sans Serif"/>
                <a:cs typeface="Microsoft Sans Serif"/>
              </a:rPr>
              <a:t>avete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75" dirty="0" err="1">
                <a:latin typeface="Microsoft Sans Serif"/>
                <a:cs typeface="Microsoft Sans Serif"/>
              </a:rPr>
              <a:t>potuto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20" dirty="0" err="1">
                <a:latin typeface="Microsoft Sans Serif"/>
                <a:cs typeface="Microsoft Sans Serif"/>
              </a:rPr>
              <a:t>vede</a:t>
            </a:r>
            <a:r>
              <a:rPr lang="it-IT" sz="1400" spc="120" dirty="0">
                <a:latin typeface="Microsoft Sans Serif"/>
                <a:cs typeface="Microsoft Sans Serif"/>
              </a:rPr>
              <a:t>r</a:t>
            </a:r>
            <a:r>
              <a:rPr sz="1400" spc="120" dirty="0">
                <a:latin typeface="Microsoft Sans Serif"/>
                <a:cs typeface="Microsoft Sans Serif"/>
              </a:rPr>
              <a:t>e	</a:t>
            </a:r>
            <a:r>
              <a:rPr sz="1400" spc="165" dirty="0">
                <a:latin typeface="Microsoft Sans Serif"/>
                <a:cs typeface="Microsoft Sans Serif"/>
              </a:rPr>
              <a:t>a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base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150" dirty="0">
                <a:latin typeface="Microsoft Sans Serif"/>
                <a:cs typeface="Microsoft Sans Serif"/>
              </a:rPr>
              <a:t>f</a:t>
            </a:r>
            <a:r>
              <a:rPr lang="it-IT" sz="1400" spc="150" dirty="0">
                <a:latin typeface="Microsoft Sans Serif"/>
                <a:cs typeface="Microsoft Sans Serif"/>
              </a:rPr>
              <a:t>r</a:t>
            </a:r>
            <a:r>
              <a:rPr sz="1400" spc="150" dirty="0" err="1">
                <a:latin typeface="Microsoft Sans Serif"/>
                <a:cs typeface="Microsoft Sans Serif"/>
              </a:rPr>
              <a:t>utta</a:t>
            </a:r>
            <a:r>
              <a:rPr sz="1400" spc="150" dirty="0">
                <a:latin typeface="Microsoft Sans Serif"/>
                <a:cs typeface="Microsoft Sans Serif"/>
              </a:rPr>
              <a:t>,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6576" y="1833235"/>
            <a:ext cx="573405" cy="182245"/>
          </a:xfrm>
          <a:prstGeom prst="rect">
            <a:avLst/>
          </a:prstGeom>
          <a:solidFill>
            <a:srgbClr val="4285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35"/>
              </a:lnSpc>
            </a:pPr>
            <a:r>
              <a:rPr sz="1400" b="1" spc="285" dirty="0">
                <a:latin typeface="Arial"/>
                <a:cs typeface="Arial"/>
              </a:rPr>
              <a:t>p</a:t>
            </a:r>
            <a:r>
              <a:rPr sz="1400" b="1" spc="70" dirty="0">
                <a:latin typeface="Arial"/>
                <a:cs typeface="Arial"/>
              </a:rPr>
              <a:t>í</a:t>
            </a:r>
            <a:r>
              <a:rPr sz="1400" b="1" spc="55" dirty="0">
                <a:latin typeface="Arial"/>
                <a:cs typeface="Arial"/>
              </a:rPr>
              <a:t>ezzi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68751" y="1833235"/>
            <a:ext cx="528955" cy="182245"/>
          </a:xfrm>
          <a:prstGeom prst="rect">
            <a:avLst/>
          </a:prstGeom>
          <a:solidFill>
            <a:srgbClr val="4A86E7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35"/>
              </a:lnSpc>
            </a:pPr>
            <a:r>
              <a:rPr sz="1400" b="1" spc="55" dirty="0">
                <a:latin typeface="Arial"/>
                <a:cs typeface="Arial"/>
              </a:rPr>
              <a:t>giusti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0874" y="1813423"/>
            <a:ext cx="68581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56105" algn="l"/>
              </a:tabLst>
            </a:pPr>
            <a:r>
              <a:rPr sz="1400" spc="80" dirty="0">
                <a:latin typeface="Microsoft Sans Serif"/>
                <a:cs typeface="Microsoft Sans Serif"/>
              </a:rPr>
              <a:t>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55" dirty="0">
                <a:latin typeface="Microsoft Sans Serif"/>
                <a:cs typeface="Microsoft Sans Serif"/>
              </a:rPr>
              <a:t>con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85" dirty="0">
                <a:latin typeface="Microsoft Sans Serif"/>
                <a:cs typeface="Microsoft Sans Serif"/>
              </a:rPr>
              <a:t>i	</a:t>
            </a:r>
            <a:r>
              <a:rPr sz="1400" spc="160" dirty="0">
                <a:latin typeface="Microsoft Sans Serif"/>
                <a:cs typeface="Microsoft Sans Serif"/>
              </a:rPr>
              <a:t>pe</a:t>
            </a:r>
            <a:r>
              <a:rPr lang="it-IT" sz="1400" spc="160" dirty="0">
                <a:latin typeface="Microsoft Sans Serif"/>
                <a:cs typeface="Microsoft Sans Serif"/>
              </a:rPr>
              <a:t>r</a:t>
            </a:r>
            <a:r>
              <a:rPr sz="1400" spc="160" dirty="0" err="1">
                <a:latin typeface="Microsoft Sans Serif"/>
                <a:cs typeface="Microsoft Sans Serif"/>
              </a:rPr>
              <a:t>mette</a:t>
            </a:r>
            <a:r>
              <a:rPr lang="it-IT" sz="1400" spc="160" dirty="0">
                <a:latin typeface="Microsoft Sans Serif"/>
                <a:cs typeface="Microsoft Sans Serif"/>
              </a:rPr>
              <a:t>r</a:t>
            </a:r>
            <a:r>
              <a:rPr sz="1400" spc="160" dirty="0">
                <a:latin typeface="Microsoft Sans Serif"/>
                <a:cs typeface="Microsoft Sans Serif"/>
              </a:rPr>
              <a:t>emo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20" dirty="0">
                <a:latin typeface="Microsoft Sans Serif"/>
                <a:cs typeface="Microsoft Sans Serif"/>
              </a:rPr>
              <a:t>agli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35" dirty="0">
                <a:latin typeface="Microsoft Sans Serif"/>
                <a:cs typeface="Microsoft Sans Serif"/>
              </a:rPr>
              <a:t>studenti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90" dirty="0" err="1">
                <a:latin typeface="Microsoft Sans Serif"/>
                <a:cs typeface="Microsoft Sans Serif"/>
              </a:rPr>
              <a:t>pote</a:t>
            </a:r>
            <a:r>
              <a:rPr lang="it-IT" sz="1400" spc="190" dirty="0">
                <a:latin typeface="Microsoft Sans Serif"/>
                <a:cs typeface="Microsoft Sans Serif"/>
              </a:rPr>
              <a:t>r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55" dirty="0" err="1">
                <a:latin typeface="Microsoft Sans Serif"/>
                <a:cs typeface="Microsoft Sans Serif"/>
              </a:rPr>
              <a:t>mangia</a:t>
            </a:r>
            <a:r>
              <a:rPr lang="it-IT" sz="1400" spc="155" dirty="0">
                <a:latin typeface="Microsoft Sans Serif"/>
                <a:cs typeface="Microsoft Sans Serif"/>
              </a:rPr>
              <a:t>r</a:t>
            </a:r>
            <a:r>
              <a:rPr sz="1400" spc="155" dirty="0">
                <a:latin typeface="Microsoft Sans Serif"/>
                <a:cs typeface="Microsoft Sans Serif"/>
              </a:rPr>
              <a:t>e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35" dirty="0">
                <a:latin typeface="Microsoft Sans Serif"/>
                <a:cs typeface="Microsoft Sans Serif"/>
              </a:rPr>
              <a:t>bene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56576" y="2015479"/>
            <a:ext cx="1128395" cy="16510"/>
          </a:xfrm>
          <a:custGeom>
            <a:avLst/>
            <a:gdLst/>
            <a:ahLst/>
            <a:cxnLst/>
            <a:rect l="l" t="t" r="r" b="b"/>
            <a:pathLst>
              <a:path w="1128395" h="16510">
                <a:moveTo>
                  <a:pt x="1128395" y="16002"/>
                </a:moveTo>
                <a:lnTo>
                  <a:pt x="0" y="16002"/>
                </a:lnTo>
                <a:lnTo>
                  <a:pt x="0" y="0"/>
                </a:lnTo>
                <a:lnTo>
                  <a:pt x="1128395" y="0"/>
                </a:lnTo>
                <a:lnTo>
                  <a:pt x="1128395" y="160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80875" y="2026782"/>
            <a:ext cx="14789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50" dirty="0">
                <a:latin typeface="Microsoft Sans Serif"/>
                <a:cs typeface="Microsoft Sans Serif"/>
              </a:rPr>
              <a:t>tutte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55" dirty="0">
                <a:latin typeface="Microsoft Sans Serif"/>
                <a:cs typeface="Microsoft Sans Serif"/>
              </a:rPr>
              <a:t>le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114" dirty="0">
                <a:latin typeface="Microsoft Sans Serif"/>
                <a:cs typeface="Microsoft Sans Serif"/>
              </a:rPr>
              <a:t>mattine.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0875" y="2666862"/>
            <a:ext cx="35845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55" dirty="0">
                <a:latin typeface="Microsoft Sans Serif"/>
                <a:cs typeface="Microsoft Sans Serif"/>
              </a:rPr>
              <a:t>con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95" dirty="0">
                <a:latin typeface="Microsoft Sans Serif"/>
                <a:cs typeface="Microsoft Sans Serif"/>
              </a:rPr>
              <a:t>lo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scopo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30" dirty="0">
                <a:latin typeface="Microsoft Sans Serif"/>
                <a:cs typeface="Microsoft Sans Serif"/>
              </a:rPr>
              <a:t>insegnaie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ai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40" dirty="0">
                <a:latin typeface="Microsoft Sans Serif"/>
                <a:cs typeface="Microsoft Sans Serif"/>
              </a:rPr>
              <a:t>iagazzi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95" dirty="0">
                <a:latin typeface="Microsoft Sans Serif"/>
                <a:cs typeface="Microsoft Sans Serif"/>
              </a:rPr>
              <a:t>la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01950" y="2686674"/>
            <a:ext cx="1704339" cy="213360"/>
          </a:xfrm>
          <a:prstGeom prst="rect">
            <a:avLst/>
          </a:prstGeom>
          <a:solidFill>
            <a:srgbClr val="4285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u="heavy" spc="11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cultu</a:t>
            </a:r>
            <a:r>
              <a:rPr lang="it-IT" sz="1400" b="1" u="heavy" spc="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b="1" u="heavy" spc="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della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sana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3575" y="2900034"/>
            <a:ext cx="1330325" cy="213360"/>
          </a:xfrm>
          <a:prstGeom prst="rect">
            <a:avLst/>
          </a:prstGeom>
          <a:solidFill>
            <a:srgbClr val="4285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u="heavy" spc="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alimentazione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50444" y="2880222"/>
            <a:ext cx="368172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latin typeface="Microsoft Sans Serif"/>
                <a:cs typeface="Microsoft Sans Serif"/>
              </a:rPr>
              <a:t>che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questi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40" dirty="0">
                <a:latin typeface="Microsoft Sans Serif"/>
                <a:cs typeface="Microsoft Sans Serif"/>
              </a:rPr>
              <a:t>tempi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30" dirty="0">
                <a:latin typeface="Microsoft Sans Serif"/>
                <a:cs typeface="Microsoft Sans Serif"/>
              </a:rPr>
              <a:t>sta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30" dirty="0">
                <a:latin typeface="Microsoft Sans Serif"/>
                <a:cs typeface="Microsoft Sans Serif"/>
              </a:rPr>
              <a:t>venendo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50" dirty="0">
                <a:latin typeface="Microsoft Sans Serif"/>
                <a:cs typeface="Microsoft Sans Serif"/>
              </a:rPr>
              <a:t>meno…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0875" y="3947022"/>
            <a:ext cx="633652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55" dirty="0">
                <a:latin typeface="Microsoft Sans Serif"/>
                <a:cs typeface="Microsoft Sans Serif"/>
              </a:rPr>
              <a:t>con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95" dirty="0">
                <a:latin typeface="Microsoft Sans Serif"/>
                <a:cs typeface="Microsoft Sans Serif"/>
              </a:rPr>
              <a:t>la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40" dirty="0" err="1">
                <a:latin typeface="Microsoft Sans Serif"/>
                <a:cs typeface="Microsoft Sans Serif"/>
              </a:rPr>
              <a:t>spe</a:t>
            </a:r>
            <a:r>
              <a:rPr lang="it-IT" sz="1400" spc="140" dirty="0">
                <a:latin typeface="Microsoft Sans Serif"/>
                <a:cs typeface="Microsoft Sans Serif"/>
              </a:rPr>
              <a:t>r</a:t>
            </a:r>
            <a:r>
              <a:rPr sz="1400" spc="140" dirty="0" err="1">
                <a:latin typeface="Microsoft Sans Serif"/>
                <a:cs typeface="Microsoft Sans Serif"/>
              </a:rPr>
              <a:t>anza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20" dirty="0" err="1">
                <a:latin typeface="Microsoft Sans Serif"/>
                <a:cs typeface="Microsoft Sans Serif"/>
              </a:rPr>
              <a:t>vede</a:t>
            </a:r>
            <a:r>
              <a:rPr lang="it-IT" sz="1400" spc="120" dirty="0">
                <a:latin typeface="Microsoft Sans Serif"/>
                <a:cs typeface="Microsoft Sans Serif"/>
              </a:rPr>
              <a:t>r</a:t>
            </a:r>
            <a:r>
              <a:rPr sz="1400" spc="120" dirty="0">
                <a:latin typeface="Microsoft Sans Serif"/>
                <a:cs typeface="Microsoft Sans Serif"/>
              </a:rPr>
              <a:t>e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40" dirty="0" err="1">
                <a:latin typeface="Microsoft Sans Serif"/>
                <a:cs typeface="Microsoft Sans Serif"/>
              </a:rPr>
              <a:t>semp</a:t>
            </a:r>
            <a:r>
              <a:rPr lang="it-IT" sz="1400" spc="140" dirty="0">
                <a:latin typeface="Microsoft Sans Serif"/>
                <a:cs typeface="Microsoft Sans Serif"/>
              </a:rPr>
              <a:t>r</a:t>
            </a:r>
            <a:r>
              <a:rPr sz="1400" spc="140" dirty="0">
                <a:latin typeface="Microsoft Sans Serif"/>
                <a:cs typeface="Microsoft Sans Serif"/>
              </a:rPr>
              <a:t>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30" dirty="0">
                <a:latin typeface="Microsoft Sans Serif"/>
                <a:cs typeface="Microsoft Sans Serif"/>
              </a:rPr>
              <a:t>pi</a:t>
            </a:r>
            <a:r>
              <a:rPr lang="it-IT" sz="1400" spc="130" dirty="0">
                <a:latin typeface="Microsoft Sans Serif"/>
                <a:cs typeface="Microsoft Sans Serif"/>
              </a:rPr>
              <a:t>ù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lang="it-IT" sz="1400" spc="140" dirty="0">
                <a:latin typeface="Microsoft Sans Serif"/>
                <a:cs typeface="Microsoft Sans Serif"/>
              </a:rPr>
              <a:t>r</a:t>
            </a:r>
            <a:r>
              <a:rPr sz="1400" spc="140" dirty="0" err="1">
                <a:latin typeface="Microsoft Sans Serif"/>
                <a:cs typeface="Microsoft Sans Serif"/>
              </a:rPr>
              <a:t>agazzi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55" dirty="0" err="1">
                <a:latin typeface="Microsoft Sans Serif"/>
                <a:cs typeface="Microsoft Sans Serif"/>
              </a:rPr>
              <a:t>mangia</a:t>
            </a:r>
            <a:r>
              <a:rPr lang="it-IT" sz="1400" spc="155" dirty="0">
                <a:latin typeface="Microsoft Sans Serif"/>
                <a:cs typeface="Microsoft Sans Serif"/>
              </a:rPr>
              <a:t>r</a:t>
            </a:r>
            <a:r>
              <a:rPr sz="1400" spc="155" dirty="0">
                <a:latin typeface="Microsoft Sans Serif"/>
                <a:cs typeface="Microsoft Sans Serif"/>
              </a:rPr>
              <a:t>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75" dirty="0" err="1">
                <a:latin typeface="Microsoft Sans Serif"/>
                <a:cs typeface="Microsoft Sans Serif"/>
              </a:rPr>
              <a:t>maga</a:t>
            </a:r>
            <a:r>
              <a:rPr lang="it-IT" sz="1400" spc="175" dirty="0">
                <a:latin typeface="Microsoft Sans Serif"/>
                <a:cs typeface="Microsoft Sans Serif"/>
              </a:rPr>
              <a:t>r</a:t>
            </a:r>
            <a:r>
              <a:rPr sz="1400" spc="175" dirty="0" err="1">
                <a:latin typeface="Microsoft Sans Serif"/>
                <a:cs typeface="Microsoft Sans Serif"/>
              </a:rPr>
              <a:t>i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un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0875" y="4160382"/>
            <a:ext cx="457962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85" dirty="0">
                <a:latin typeface="Microsoft Sans Serif"/>
                <a:cs typeface="Microsoft Sans Serif"/>
              </a:rPr>
              <a:t>f</a:t>
            </a:r>
            <a:r>
              <a:rPr lang="it-IT" sz="1400" spc="185" dirty="0">
                <a:latin typeface="Microsoft Sans Serif"/>
                <a:cs typeface="Microsoft Sans Serif"/>
              </a:rPr>
              <a:t>r</a:t>
            </a:r>
            <a:r>
              <a:rPr sz="1400" spc="185" dirty="0" err="1">
                <a:latin typeface="Microsoft Sans Serif"/>
                <a:cs typeface="Microsoft Sans Serif"/>
              </a:rPr>
              <a:t>utto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200" dirty="0">
                <a:latin typeface="Microsoft Sans Serif"/>
                <a:cs typeface="Microsoft Sans Serif"/>
              </a:rPr>
              <a:t>pe</a:t>
            </a:r>
            <a:r>
              <a:rPr lang="it-IT" sz="1400" spc="200" dirty="0">
                <a:latin typeface="Microsoft Sans Serif"/>
                <a:cs typeface="Microsoft Sans Serif"/>
              </a:rPr>
              <a:t>r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60" dirty="0">
                <a:latin typeface="Microsoft Sans Serif"/>
                <a:cs typeface="Microsoft Sans Serif"/>
              </a:rPr>
              <a:t>me</a:t>
            </a:r>
            <a:r>
              <a:rPr lang="it-IT" sz="1400" spc="160" dirty="0">
                <a:latin typeface="Microsoft Sans Serif"/>
                <a:cs typeface="Microsoft Sans Serif"/>
              </a:rPr>
              <a:t>r</a:t>
            </a:r>
            <a:r>
              <a:rPr sz="1400" spc="160" dirty="0" err="1">
                <a:latin typeface="Microsoft Sans Serif"/>
                <a:cs typeface="Microsoft Sans Serif"/>
              </a:rPr>
              <a:t>enda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20" dirty="0">
                <a:latin typeface="Microsoft Sans Serif"/>
                <a:cs typeface="Microsoft Sans Serif"/>
              </a:rPr>
              <a:t>al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55" dirty="0" err="1">
                <a:latin typeface="Microsoft Sans Serif"/>
                <a:cs typeface="Microsoft Sans Serif"/>
              </a:rPr>
              <a:t>posto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75" dirty="0" err="1">
                <a:latin typeface="Microsoft Sans Serif"/>
                <a:cs typeface="Microsoft Sans Serif"/>
              </a:rPr>
              <a:t>maga</a:t>
            </a:r>
            <a:r>
              <a:rPr lang="it-IT" sz="1400" spc="175" dirty="0">
                <a:latin typeface="Microsoft Sans Serif"/>
                <a:cs typeface="Microsoft Sans Serif"/>
              </a:rPr>
              <a:t>r</a:t>
            </a:r>
            <a:r>
              <a:rPr sz="1400" spc="175" dirty="0" err="1">
                <a:latin typeface="Microsoft Sans Serif"/>
                <a:cs typeface="Microsoft Sans Serif"/>
              </a:rPr>
              <a:t>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un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dolce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o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96551" y="4180194"/>
            <a:ext cx="1720850" cy="213360"/>
          </a:xfrm>
          <a:prstGeom prst="rect">
            <a:avLst/>
          </a:prstGeom>
          <a:solidFill>
            <a:srgbClr val="4285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u="heavy" spc="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qualsiasi</a:t>
            </a:r>
            <a:r>
              <a:rPr sz="1400" b="1" u="heavy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alimento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3575" y="4393555"/>
            <a:ext cx="872490" cy="213360"/>
          </a:xfrm>
          <a:custGeom>
            <a:avLst/>
            <a:gdLst/>
            <a:ahLst/>
            <a:cxnLst/>
            <a:rect l="l" t="t" r="r" b="b"/>
            <a:pathLst>
              <a:path w="872490" h="213360">
                <a:moveTo>
                  <a:pt x="871978" y="213360"/>
                </a:moveTo>
                <a:lnTo>
                  <a:pt x="0" y="213360"/>
                </a:lnTo>
                <a:lnTo>
                  <a:pt x="0" y="0"/>
                </a:lnTo>
                <a:lnTo>
                  <a:pt x="871978" y="0"/>
                </a:lnTo>
                <a:lnTo>
                  <a:pt x="871978" y="213360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80875" y="4373743"/>
            <a:ext cx="93599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non</a:t>
            </a:r>
            <a:r>
              <a:rPr sz="14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sano</a:t>
            </a:r>
            <a:r>
              <a:rPr sz="1400" spc="45" dirty="0">
                <a:latin typeface="Microsoft Sans Serif"/>
                <a:cs typeface="Microsoft Sans Serif"/>
              </a:rPr>
              <a:t>.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481112" y="2059862"/>
            <a:ext cx="397510" cy="669290"/>
            <a:chOff x="2481112" y="2059862"/>
            <a:chExt cx="397510" cy="669290"/>
          </a:xfrm>
        </p:grpSpPr>
        <p:sp>
          <p:nvSpPr>
            <p:cNvPr id="21" name="object 21"/>
            <p:cNvSpPr/>
            <p:nvPr/>
          </p:nvSpPr>
          <p:spPr>
            <a:xfrm>
              <a:off x="2485875" y="2064624"/>
              <a:ext cx="387985" cy="659765"/>
            </a:xfrm>
            <a:custGeom>
              <a:avLst/>
              <a:gdLst/>
              <a:ahLst/>
              <a:cxnLst/>
              <a:rect l="l" t="t" r="r" b="b"/>
              <a:pathLst>
                <a:path w="387985" h="659764">
                  <a:moveTo>
                    <a:pt x="193799" y="659399"/>
                  </a:moveTo>
                  <a:lnTo>
                    <a:pt x="0" y="465599"/>
                  </a:lnTo>
                  <a:lnTo>
                    <a:pt x="96899" y="465599"/>
                  </a:lnTo>
                  <a:lnTo>
                    <a:pt x="96899" y="0"/>
                  </a:lnTo>
                  <a:lnTo>
                    <a:pt x="290699" y="0"/>
                  </a:lnTo>
                  <a:lnTo>
                    <a:pt x="290699" y="465599"/>
                  </a:lnTo>
                  <a:lnTo>
                    <a:pt x="387599" y="465599"/>
                  </a:lnTo>
                  <a:lnTo>
                    <a:pt x="193799" y="659399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485875" y="2064624"/>
              <a:ext cx="387985" cy="659765"/>
            </a:xfrm>
            <a:custGeom>
              <a:avLst/>
              <a:gdLst/>
              <a:ahLst/>
              <a:cxnLst/>
              <a:rect l="l" t="t" r="r" b="b"/>
              <a:pathLst>
                <a:path w="387985" h="659764">
                  <a:moveTo>
                    <a:pt x="0" y="465599"/>
                  </a:moveTo>
                  <a:lnTo>
                    <a:pt x="96899" y="465599"/>
                  </a:lnTo>
                  <a:lnTo>
                    <a:pt x="96899" y="0"/>
                  </a:lnTo>
                  <a:lnTo>
                    <a:pt x="290699" y="0"/>
                  </a:lnTo>
                  <a:lnTo>
                    <a:pt x="290699" y="465599"/>
                  </a:lnTo>
                  <a:lnTo>
                    <a:pt x="387599" y="465599"/>
                  </a:lnTo>
                  <a:lnTo>
                    <a:pt x="193799" y="659399"/>
                  </a:lnTo>
                  <a:lnTo>
                    <a:pt x="0" y="465599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3737712" y="3294662"/>
            <a:ext cx="397510" cy="669290"/>
            <a:chOff x="3737712" y="3294662"/>
            <a:chExt cx="397510" cy="669290"/>
          </a:xfrm>
        </p:grpSpPr>
        <p:sp>
          <p:nvSpPr>
            <p:cNvPr id="24" name="object 24"/>
            <p:cNvSpPr/>
            <p:nvPr/>
          </p:nvSpPr>
          <p:spPr>
            <a:xfrm>
              <a:off x="3742475" y="3299424"/>
              <a:ext cx="387985" cy="659765"/>
            </a:xfrm>
            <a:custGeom>
              <a:avLst/>
              <a:gdLst/>
              <a:ahLst/>
              <a:cxnLst/>
              <a:rect l="l" t="t" r="r" b="b"/>
              <a:pathLst>
                <a:path w="387985" h="659764">
                  <a:moveTo>
                    <a:pt x="193799" y="659399"/>
                  </a:moveTo>
                  <a:lnTo>
                    <a:pt x="0" y="465599"/>
                  </a:lnTo>
                  <a:lnTo>
                    <a:pt x="96899" y="465599"/>
                  </a:lnTo>
                  <a:lnTo>
                    <a:pt x="96899" y="0"/>
                  </a:lnTo>
                  <a:lnTo>
                    <a:pt x="290699" y="0"/>
                  </a:lnTo>
                  <a:lnTo>
                    <a:pt x="290699" y="465599"/>
                  </a:lnTo>
                  <a:lnTo>
                    <a:pt x="387599" y="465599"/>
                  </a:lnTo>
                  <a:lnTo>
                    <a:pt x="193799" y="659399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742475" y="3299424"/>
              <a:ext cx="387985" cy="659765"/>
            </a:xfrm>
            <a:custGeom>
              <a:avLst/>
              <a:gdLst/>
              <a:ahLst/>
              <a:cxnLst/>
              <a:rect l="l" t="t" r="r" b="b"/>
              <a:pathLst>
                <a:path w="387985" h="659764">
                  <a:moveTo>
                    <a:pt x="0" y="465599"/>
                  </a:moveTo>
                  <a:lnTo>
                    <a:pt x="96899" y="465599"/>
                  </a:lnTo>
                  <a:lnTo>
                    <a:pt x="96899" y="0"/>
                  </a:lnTo>
                  <a:lnTo>
                    <a:pt x="290699" y="0"/>
                  </a:lnTo>
                  <a:lnTo>
                    <a:pt x="290699" y="465599"/>
                  </a:lnTo>
                  <a:lnTo>
                    <a:pt x="387599" y="465599"/>
                  </a:lnTo>
                  <a:lnTo>
                    <a:pt x="193799" y="659399"/>
                  </a:lnTo>
                  <a:lnTo>
                    <a:pt x="0" y="465599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46747" y="275950"/>
            <a:ext cx="1685549" cy="169987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92650" y="2195725"/>
            <a:ext cx="2211450" cy="165858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425" y="530750"/>
            <a:ext cx="170815" cy="384175"/>
          </a:xfrm>
          <a:custGeom>
            <a:avLst/>
            <a:gdLst/>
            <a:ahLst/>
            <a:cxnLst/>
            <a:rect l="l" t="t" r="r" b="b"/>
            <a:pathLst>
              <a:path w="170815" h="384175">
                <a:moveTo>
                  <a:pt x="170614" y="384047"/>
                </a:moveTo>
                <a:lnTo>
                  <a:pt x="0" y="384047"/>
                </a:lnTo>
                <a:lnTo>
                  <a:pt x="0" y="0"/>
                </a:lnTo>
                <a:lnTo>
                  <a:pt x="170614" y="0"/>
                </a:lnTo>
                <a:lnTo>
                  <a:pt x="170614" y="384047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725" y="505248"/>
            <a:ext cx="4187825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5" dirty="0"/>
              <a:t>&gt;STRUTTURE</a:t>
            </a:r>
            <a:r>
              <a:rPr sz="2500" spc="-25" dirty="0"/>
              <a:t> </a:t>
            </a:r>
            <a:r>
              <a:rPr sz="2500" spc="5" dirty="0"/>
              <a:t>COMODE</a:t>
            </a:r>
            <a:r>
              <a:rPr sz="2500" spc="-25" dirty="0"/>
              <a:t> </a:t>
            </a:r>
            <a:r>
              <a:rPr sz="2500" spc="5" dirty="0"/>
              <a:t>E</a:t>
            </a:r>
            <a:r>
              <a:rPr sz="2500" spc="-25" dirty="0"/>
              <a:t> </a:t>
            </a:r>
            <a:r>
              <a:rPr sz="2500" spc="5" dirty="0"/>
              <a:t>MODERNE</a:t>
            </a:r>
            <a:endParaRPr sz="2500"/>
          </a:p>
        </p:txBody>
      </p:sp>
      <p:sp>
        <p:nvSpPr>
          <p:cNvPr id="4" name="object 4"/>
          <p:cNvSpPr txBox="1"/>
          <p:nvPr/>
        </p:nvSpPr>
        <p:spPr>
          <a:xfrm>
            <a:off x="421950" y="1236012"/>
            <a:ext cx="26260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Microsoft Sans Serif"/>
                <a:cs typeface="Microsoft Sans Serif"/>
              </a:rPr>
              <a:t>I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160" dirty="0" err="1">
                <a:latin typeface="Microsoft Sans Serif"/>
                <a:cs typeface="Microsoft Sans Serif"/>
              </a:rPr>
              <a:t>nost</a:t>
            </a:r>
            <a:r>
              <a:rPr lang="it-IT" sz="1400" spc="160" dirty="0">
                <a:latin typeface="Microsoft Sans Serif"/>
                <a:cs typeface="Microsoft Sans Serif"/>
              </a:rPr>
              <a:t>r</a:t>
            </a:r>
            <a:r>
              <a:rPr sz="1400" spc="160" dirty="0" err="1">
                <a:latin typeface="Microsoft Sans Serif"/>
                <a:cs typeface="Microsoft Sans Serif"/>
              </a:rPr>
              <a:t>i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229" dirty="0" err="1">
                <a:latin typeface="Microsoft Sans Serif"/>
                <a:cs typeface="Microsoft Sans Serif"/>
              </a:rPr>
              <a:t>ba</a:t>
            </a:r>
            <a:r>
              <a:rPr lang="it-IT" sz="1400" spc="229" dirty="0">
                <a:latin typeface="Microsoft Sans Serif"/>
                <a:cs typeface="Microsoft Sans Serif"/>
              </a:rPr>
              <a:t>r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180" dirty="0" err="1">
                <a:latin typeface="Microsoft Sans Serif"/>
                <a:cs typeface="Microsoft Sans Serif"/>
              </a:rPr>
              <a:t>dispo</a:t>
            </a:r>
            <a:r>
              <a:rPr lang="it-IT" sz="1400" spc="180" dirty="0" err="1">
                <a:latin typeface="Microsoft Sans Serif"/>
                <a:cs typeface="Microsoft Sans Serif"/>
              </a:rPr>
              <a:t>rr</a:t>
            </a:r>
            <a:r>
              <a:rPr sz="1400" spc="180" dirty="0">
                <a:latin typeface="Microsoft Sans Serif"/>
                <a:cs typeface="Microsoft Sans Serif"/>
              </a:rPr>
              <a:t>anno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lang="it-IT" sz="1400" spc="145" dirty="0">
                <a:latin typeface="Microsoft Sans Serif"/>
                <a:cs typeface="Microsoft Sans Serif"/>
              </a:rPr>
              <a:t>di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8000" y="1265477"/>
            <a:ext cx="1331595" cy="213360"/>
          </a:xfrm>
          <a:prstGeom prst="rect">
            <a:avLst/>
          </a:prstGeom>
          <a:solidFill>
            <a:srgbClr val="4285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u="heavy" spc="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posti</a:t>
            </a:r>
            <a:r>
              <a:rPr sz="1400"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95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sede</a:t>
            </a:r>
            <a:r>
              <a:rPr lang="it-IT" sz="1400" b="1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2000" y="1449373"/>
            <a:ext cx="365760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it-IT" sz="1400" spc="125" dirty="0">
                <a:latin typeface="Microsoft Sans Serif"/>
                <a:cs typeface="Microsoft Sans Serif"/>
              </a:rPr>
              <a:t>che </a:t>
            </a:r>
            <a:r>
              <a:rPr sz="1400" spc="125" dirty="0">
                <a:latin typeface="Microsoft Sans Serif"/>
                <a:cs typeface="Microsoft Sans Serif"/>
              </a:rPr>
              <a:t>e </a:t>
            </a:r>
            <a:r>
              <a:rPr sz="1400" spc="170" dirty="0">
                <a:latin typeface="Microsoft Sans Serif"/>
                <a:cs typeface="Microsoft Sans Serif"/>
              </a:rPr>
              <a:t>pe</a:t>
            </a:r>
            <a:r>
              <a:rPr lang="it-IT" sz="1400" spc="170" dirty="0">
                <a:latin typeface="Microsoft Sans Serif"/>
                <a:cs typeface="Microsoft Sans Serif"/>
              </a:rPr>
              <a:t>r</a:t>
            </a:r>
            <a:r>
              <a:rPr sz="1400" spc="170" dirty="0" err="1">
                <a:latin typeface="Microsoft Sans Serif"/>
                <a:cs typeface="Microsoft Sans Serif"/>
              </a:rPr>
              <a:t>mette</a:t>
            </a:r>
            <a:r>
              <a:rPr lang="it-IT" sz="1400" spc="170" dirty="0">
                <a:latin typeface="Microsoft Sans Serif"/>
                <a:cs typeface="Microsoft Sans Serif"/>
              </a:rPr>
              <a:t>r</a:t>
            </a:r>
            <a:r>
              <a:rPr sz="1400" spc="170" dirty="0">
                <a:latin typeface="Microsoft Sans Serif"/>
                <a:cs typeface="Microsoft Sans Serif"/>
              </a:rPr>
              <a:t>anno </a:t>
            </a:r>
            <a:r>
              <a:rPr sz="1400" spc="120" dirty="0">
                <a:latin typeface="Microsoft Sans Serif"/>
                <a:cs typeface="Microsoft Sans Serif"/>
              </a:rPr>
              <a:t>agli </a:t>
            </a:r>
            <a:r>
              <a:rPr sz="1400" spc="135" dirty="0">
                <a:latin typeface="Microsoft Sans Serif"/>
                <a:cs typeface="Microsoft Sans Serif"/>
              </a:rPr>
              <a:t>studenti </a:t>
            </a:r>
            <a:r>
              <a:rPr sz="1400" spc="145" dirty="0">
                <a:latin typeface="Microsoft Sans Serif"/>
                <a:cs typeface="Microsoft Sans Serif"/>
              </a:rPr>
              <a:t>di </a:t>
            </a:r>
            <a:r>
              <a:rPr sz="1400" spc="150" dirty="0">
                <a:latin typeface="Microsoft Sans Serif"/>
                <a:cs typeface="Microsoft Sans Serif"/>
              </a:rPr>
              <a:t> </a:t>
            </a:r>
            <a:r>
              <a:rPr sz="1400" spc="175" dirty="0">
                <a:latin typeface="Microsoft Sans Serif"/>
                <a:cs typeface="Microsoft Sans Serif"/>
              </a:rPr>
              <a:t>t</a:t>
            </a:r>
            <a:r>
              <a:rPr lang="it-IT" sz="1400" spc="175" dirty="0">
                <a:latin typeface="Microsoft Sans Serif"/>
                <a:cs typeface="Microsoft Sans Serif"/>
              </a:rPr>
              <a:t>r</a:t>
            </a:r>
            <a:r>
              <a:rPr sz="1400" spc="175" dirty="0" err="1">
                <a:latin typeface="Microsoft Sans Serif"/>
                <a:cs typeface="Microsoft Sans Serif"/>
              </a:rPr>
              <a:t>asco</a:t>
            </a:r>
            <a:r>
              <a:rPr lang="it-IT" sz="1400" spc="175" dirty="0" err="1">
                <a:latin typeface="Microsoft Sans Serif"/>
                <a:cs typeface="Microsoft Sans Serif"/>
              </a:rPr>
              <a:t>rr</a:t>
            </a:r>
            <a:r>
              <a:rPr sz="1400" spc="175" dirty="0">
                <a:latin typeface="Microsoft Sans Serif"/>
                <a:cs typeface="Microsoft Sans Serif"/>
              </a:rPr>
              <a:t>e</a:t>
            </a:r>
            <a:r>
              <a:rPr lang="it-IT" sz="1400" spc="175" dirty="0">
                <a:latin typeface="Microsoft Sans Serif"/>
                <a:cs typeface="Microsoft Sans Serif"/>
              </a:rPr>
              <a:t>r</a:t>
            </a:r>
            <a:r>
              <a:rPr sz="1400" spc="175" dirty="0">
                <a:latin typeface="Microsoft Sans Serif"/>
                <a:cs typeface="Microsoft Sans Serif"/>
              </a:rPr>
              <a:t>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il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b</a:t>
            </a:r>
            <a:r>
              <a:rPr lang="it-IT" sz="1400" spc="125" dirty="0">
                <a:latin typeface="Microsoft Sans Serif"/>
                <a:cs typeface="Microsoft Sans Serif"/>
              </a:rPr>
              <a:t>r</a:t>
            </a:r>
            <a:r>
              <a:rPr sz="1400" spc="125" dirty="0">
                <a:latin typeface="Microsoft Sans Serif"/>
                <a:cs typeface="Microsoft Sans Serif"/>
              </a:rPr>
              <a:t>eve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55" dirty="0">
                <a:latin typeface="Microsoft Sans Serif"/>
                <a:cs typeface="Microsoft Sans Serif"/>
              </a:rPr>
              <a:t>tempo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che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hanno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65" dirty="0">
                <a:latin typeface="Microsoft Sans Serif"/>
                <a:cs typeface="Microsoft Sans Serif"/>
              </a:rPr>
              <a:t>a </a:t>
            </a:r>
            <a:r>
              <a:rPr sz="1400" spc="-355" dirty="0">
                <a:latin typeface="Microsoft Sans Serif"/>
                <a:cs typeface="Microsoft Sans Serif"/>
              </a:rPr>
              <a:t> </a:t>
            </a:r>
            <a:r>
              <a:rPr sz="1400" spc="120" dirty="0" err="1">
                <a:latin typeface="Microsoft Sans Serif"/>
                <a:cs typeface="Microsoft Sans Serif"/>
              </a:rPr>
              <a:t>disposizione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75" dirty="0">
                <a:latin typeface="Microsoft Sans Serif"/>
                <a:cs typeface="Microsoft Sans Serif"/>
              </a:rPr>
              <a:t>du</a:t>
            </a:r>
            <a:r>
              <a:rPr lang="it-IT" sz="1400" spc="175" dirty="0">
                <a:latin typeface="Microsoft Sans Serif"/>
                <a:cs typeface="Microsoft Sans Serif"/>
              </a:rPr>
              <a:t>r</a:t>
            </a:r>
            <a:r>
              <a:rPr sz="1400" spc="175" dirty="0">
                <a:latin typeface="Microsoft Sans Serif"/>
                <a:cs typeface="Microsoft Sans Serif"/>
              </a:rPr>
              <a:t>ante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10" dirty="0" err="1">
                <a:latin typeface="Microsoft Sans Serif"/>
                <a:cs typeface="Microsoft Sans Serif"/>
              </a:rPr>
              <a:t>gli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105" dirty="0" err="1">
                <a:latin typeface="Microsoft Sans Serif"/>
                <a:cs typeface="Microsoft Sans Serif"/>
              </a:rPr>
              <a:t>inte</a:t>
            </a:r>
            <a:r>
              <a:rPr lang="it-IT" sz="1400" spc="105" dirty="0">
                <a:latin typeface="Microsoft Sans Serif"/>
                <a:cs typeface="Microsoft Sans Serif"/>
              </a:rPr>
              <a:t>r</a:t>
            </a:r>
            <a:r>
              <a:rPr sz="1400" spc="105" dirty="0" err="1">
                <a:latin typeface="Microsoft Sans Serif"/>
                <a:cs typeface="Microsoft Sans Serif"/>
              </a:rPr>
              <a:t>valli</a:t>
            </a:r>
            <a:r>
              <a:rPr sz="1400" spc="105" dirty="0">
                <a:latin typeface="Microsoft Sans Serif"/>
                <a:cs typeface="Microsoft Sans Serif"/>
              </a:rPr>
              <a:t>.</a:t>
            </a:r>
            <a:endParaRPr sz="1400" dirty="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1700" y="2298749"/>
            <a:ext cx="4661154" cy="262189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46747" y="3176500"/>
            <a:ext cx="1685549" cy="169987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425" y="530750"/>
            <a:ext cx="170815" cy="384175"/>
          </a:xfrm>
          <a:custGeom>
            <a:avLst/>
            <a:gdLst/>
            <a:ahLst/>
            <a:cxnLst/>
            <a:rect l="l" t="t" r="r" b="b"/>
            <a:pathLst>
              <a:path w="170815" h="384175">
                <a:moveTo>
                  <a:pt x="170614" y="384047"/>
                </a:moveTo>
                <a:lnTo>
                  <a:pt x="0" y="384047"/>
                </a:lnTo>
                <a:lnTo>
                  <a:pt x="0" y="0"/>
                </a:lnTo>
                <a:lnTo>
                  <a:pt x="170614" y="0"/>
                </a:lnTo>
                <a:lnTo>
                  <a:pt x="170614" y="384047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725" y="505248"/>
            <a:ext cx="4352290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5" dirty="0"/>
              <a:t>&gt;ABBIGLIAMENTO</a:t>
            </a:r>
            <a:r>
              <a:rPr sz="2500" spc="-25" dirty="0"/>
              <a:t> </a:t>
            </a:r>
            <a:r>
              <a:rPr sz="2500" spc="5" dirty="0"/>
              <a:t>E</a:t>
            </a:r>
            <a:r>
              <a:rPr sz="2500" spc="-20" dirty="0"/>
              <a:t> </a:t>
            </a:r>
            <a:r>
              <a:rPr sz="2500" dirty="0"/>
              <a:t>SOSTENIBILITA’</a:t>
            </a:r>
            <a:endParaRPr sz="2500"/>
          </a:p>
        </p:txBody>
      </p:sp>
      <p:sp>
        <p:nvSpPr>
          <p:cNvPr id="4" name="object 4"/>
          <p:cNvSpPr/>
          <p:nvPr/>
        </p:nvSpPr>
        <p:spPr>
          <a:xfrm>
            <a:off x="3790413" y="1527910"/>
            <a:ext cx="1373505" cy="213360"/>
          </a:xfrm>
          <a:custGeom>
            <a:avLst/>
            <a:gdLst/>
            <a:ahLst/>
            <a:cxnLst/>
            <a:rect l="l" t="t" r="r" b="b"/>
            <a:pathLst>
              <a:path w="1373504" h="213360">
                <a:moveTo>
                  <a:pt x="1372913" y="213359"/>
                </a:moveTo>
                <a:lnTo>
                  <a:pt x="0" y="213359"/>
                </a:lnTo>
                <a:lnTo>
                  <a:pt x="0" y="0"/>
                </a:lnTo>
                <a:lnTo>
                  <a:pt x="1372913" y="0"/>
                </a:lnTo>
                <a:lnTo>
                  <a:pt x="1372913" y="213359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26707" y="2381349"/>
            <a:ext cx="2581275" cy="213360"/>
          </a:xfrm>
          <a:custGeom>
            <a:avLst/>
            <a:gdLst/>
            <a:ahLst/>
            <a:cxnLst/>
            <a:rect l="l" t="t" r="r" b="b"/>
            <a:pathLst>
              <a:path w="2581275" h="213360">
                <a:moveTo>
                  <a:pt x="2580735" y="213359"/>
                </a:moveTo>
                <a:lnTo>
                  <a:pt x="0" y="213359"/>
                </a:lnTo>
                <a:lnTo>
                  <a:pt x="0" y="0"/>
                </a:lnTo>
                <a:lnTo>
                  <a:pt x="2580735" y="0"/>
                </a:lnTo>
                <a:lnTo>
                  <a:pt x="2580735" y="213359"/>
                </a:lnTo>
                <a:close/>
              </a:path>
            </a:pathLst>
          </a:custGeom>
          <a:solidFill>
            <a:srgbClr val="428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74800" y="1294738"/>
            <a:ext cx="7910830" cy="1328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80" dirty="0">
                <a:latin typeface="Microsoft Sans Serif"/>
                <a:cs typeface="Microsoft Sans Serif"/>
              </a:rPr>
              <a:t>Sui </a:t>
            </a:r>
            <a:r>
              <a:rPr sz="1400" spc="95" dirty="0">
                <a:latin typeface="Microsoft Sans Serif"/>
                <a:cs typeface="Microsoft Sans Serif"/>
              </a:rPr>
              <a:t>siti delle </a:t>
            </a:r>
            <a:r>
              <a:rPr sz="1400" spc="105" dirty="0" err="1">
                <a:latin typeface="Microsoft Sans Serif"/>
                <a:cs typeface="Microsoft Sans Serif"/>
              </a:rPr>
              <a:t>scuole</a:t>
            </a:r>
            <a:r>
              <a:rPr sz="1400" spc="105" dirty="0">
                <a:latin typeface="Microsoft Sans Serif"/>
                <a:cs typeface="Microsoft Sans Serif"/>
              </a:rPr>
              <a:t> </a:t>
            </a:r>
            <a:r>
              <a:rPr sz="1400" spc="165" dirty="0" err="1">
                <a:latin typeface="Microsoft Sans Serif"/>
                <a:cs typeface="Microsoft Sans Serif"/>
              </a:rPr>
              <a:t>sa</a:t>
            </a:r>
            <a:r>
              <a:rPr lang="it-IT" sz="1400" spc="165" dirty="0">
                <a:latin typeface="Microsoft Sans Serif"/>
                <a:cs typeface="Microsoft Sans Serif"/>
              </a:rPr>
              <a:t>r</a:t>
            </a:r>
            <a:r>
              <a:rPr sz="1400" spc="165" dirty="0">
                <a:latin typeface="Microsoft Sans Serif"/>
                <a:cs typeface="Microsoft Sans Serif"/>
              </a:rPr>
              <a:t>anno </a:t>
            </a:r>
            <a:r>
              <a:rPr sz="1400" spc="135" dirty="0">
                <a:latin typeface="Microsoft Sans Serif"/>
                <a:cs typeface="Microsoft Sans Serif"/>
              </a:rPr>
              <a:t>p</a:t>
            </a:r>
            <a:r>
              <a:rPr lang="it-IT" sz="1400" spc="135" dirty="0">
                <a:latin typeface="Microsoft Sans Serif"/>
                <a:cs typeface="Microsoft Sans Serif"/>
              </a:rPr>
              <a:t>r</a:t>
            </a:r>
            <a:r>
              <a:rPr sz="1400" spc="135" dirty="0" err="1">
                <a:latin typeface="Microsoft Sans Serif"/>
                <a:cs typeface="Microsoft Sans Serif"/>
              </a:rPr>
              <a:t>esenti</a:t>
            </a:r>
            <a:r>
              <a:rPr sz="1400" spc="13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capi </a:t>
            </a:r>
            <a:r>
              <a:rPr sz="1400" spc="120" dirty="0">
                <a:latin typeface="Microsoft Sans Serif"/>
                <a:cs typeface="Microsoft Sans Serif"/>
              </a:rPr>
              <a:t>del </a:t>
            </a:r>
            <a:r>
              <a:rPr sz="1400" spc="165" dirty="0" err="1">
                <a:latin typeface="Microsoft Sans Serif"/>
                <a:cs typeface="Microsoft Sans Serif"/>
              </a:rPr>
              <a:t>nost</a:t>
            </a:r>
            <a:r>
              <a:rPr lang="it-IT" sz="1400" spc="165" dirty="0">
                <a:latin typeface="Microsoft Sans Serif"/>
                <a:cs typeface="Microsoft Sans Serif"/>
              </a:rPr>
              <a:t>r</a:t>
            </a:r>
            <a:r>
              <a:rPr sz="1400" spc="165" dirty="0">
                <a:latin typeface="Microsoft Sans Serif"/>
                <a:cs typeface="Microsoft Sans Serif"/>
              </a:rPr>
              <a:t>o </a:t>
            </a:r>
            <a:r>
              <a:rPr sz="1400" spc="145" dirty="0">
                <a:latin typeface="Microsoft Sans Serif"/>
                <a:cs typeface="Microsoft Sans Serif"/>
              </a:rPr>
              <a:t>abbigliamento </a:t>
            </a:r>
            <a:r>
              <a:rPr sz="1400" spc="125" dirty="0">
                <a:latin typeface="Microsoft Sans Serif"/>
                <a:cs typeface="Microsoft Sans Serif"/>
              </a:rPr>
              <a:t>che </a:t>
            </a:r>
            <a:r>
              <a:rPr sz="1400" spc="165" dirty="0">
                <a:latin typeface="Microsoft Sans Serif"/>
                <a:cs typeface="Microsoft Sans Serif"/>
              </a:rPr>
              <a:t>hanno </a:t>
            </a:r>
            <a:r>
              <a:rPr sz="1400" spc="95" dirty="0">
                <a:latin typeface="Microsoft Sans Serif"/>
                <a:cs typeface="Microsoft Sans Serif"/>
              </a:rPr>
              <a:t>la </a:t>
            </a:r>
            <a:r>
              <a:rPr sz="1400" spc="100" dirty="0">
                <a:latin typeface="Microsoft Sans Serif"/>
                <a:cs typeface="Microsoft Sans Serif"/>
              </a:rPr>
              <a:t> </a:t>
            </a:r>
            <a:r>
              <a:rPr sz="1400" spc="170" dirty="0">
                <a:latin typeface="Microsoft Sans Serif"/>
                <a:cs typeface="Microsoft Sans Serif"/>
              </a:rPr>
              <a:t>pa</a:t>
            </a:r>
            <a:r>
              <a:rPr lang="it-IT" sz="1400" spc="170" dirty="0">
                <a:latin typeface="Microsoft Sans Serif"/>
                <a:cs typeface="Microsoft Sans Serif"/>
              </a:rPr>
              <a:t>r</a:t>
            </a:r>
            <a:r>
              <a:rPr sz="1400" spc="170" dirty="0" err="1">
                <a:latin typeface="Microsoft Sans Serif"/>
                <a:cs typeface="Microsoft Sans Serif"/>
              </a:rPr>
              <a:t>ticola</a:t>
            </a:r>
            <a:r>
              <a:rPr lang="it-IT" sz="1400" spc="170" dirty="0">
                <a:latin typeface="Microsoft Sans Serif"/>
                <a:cs typeface="Microsoft Sans Serif"/>
              </a:rPr>
              <a:t>r</a:t>
            </a:r>
            <a:r>
              <a:rPr sz="1400" spc="170" dirty="0" err="1">
                <a:latin typeface="Microsoft Sans Serif"/>
                <a:cs typeface="Microsoft Sans Serif"/>
              </a:rPr>
              <a:t>ità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00" dirty="0" err="1">
                <a:latin typeface="Microsoft Sans Serif"/>
                <a:cs typeface="Microsoft Sans Serif"/>
              </a:rPr>
              <a:t>esse</a:t>
            </a:r>
            <a:r>
              <a:rPr lang="it-IT" sz="1400" spc="100" dirty="0">
                <a:latin typeface="Microsoft Sans Serif"/>
                <a:cs typeface="Microsoft Sans Serif"/>
              </a:rPr>
              <a:t>r</a:t>
            </a:r>
            <a:r>
              <a:rPr sz="1400" spc="100" dirty="0">
                <a:latin typeface="Microsoft Sans Serif"/>
                <a:cs typeface="Microsoft Sans Serif"/>
              </a:rPr>
              <a:t>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80" dirty="0">
                <a:latin typeface="Microsoft Sans Serif"/>
                <a:cs typeface="Microsoft Sans Serif"/>
              </a:rPr>
              <a:t>p</a:t>
            </a:r>
            <a:r>
              <a:rPr lang="it-IT" sz="1400" spc="180" dirty="0">
                <a:latin typeface="Microsoft Sans Serif"/>
                <a:cs typeface="Microsoft Sans Serif"/>
              </a:rPr>
              <a:t>r</a:t>
            </a:r>
            <a:r>
              <a:rPr sz="1400" spc="180" dirty="0" err="1">
                <a:latin typeface="Microsoft Sans Serif"/>
                <a:cs typeface="Microsoft Sans Serif"/>
              </a:rPr>
              <a:t>odotti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55" dirty="0">
                <a:latin typeface="Microsoft Sans Serif"/>
                <a:cs typeface="Microsoft Sans Serif"/>
              </a:rPr>
              <a:t>con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b="1" u="heavy" spc="50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tessuti</a:t>
            </a:r>
            <a:r>
              <a:rPr sz="1400" b="1" u="heavy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it-IT" sz="1400" b="1" u="heavy" spc="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b="1" u="heavy" spc="65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iciclati</a:t>
            </a:r>
            <a:r>
              <a:rPr sz="1400" spc="65" dirty="0">
                <a:latin typeface="Microsoft Sans Serif"/>
                <a:cs typeface="Microsoft Sans Serif"/>
              </a:rPr>
              <a:t>,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80" dirty="0">
                <a:latin typeface="Microsoft Sans Serif"/>
                <a:cs typeface="Microsoft Sans Serif"/>
              </a:rPr>
              <a:t>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65" dirty="0" err="1">
                <a:latin typeface="Microsoft Sans Serif"/>
                <a:cs typeface="Microsoft Sans Serif"/>
              </a:rPr>
              <a:t>sa</a:t>
            </a:r>
            <a:r>
              <a:rPr lang="it-IT" sz="1400" spc="165" dirty="0">
                <a:latin typeface="Microsoft Sans Serif"/>
                <a:cs typeface="Microsoft Sans Serif"/>
              </a:rPr>
              <a:t>r</a:t>
            </a:r>
            <a:r>
              <a:rPr sz="1400" spc="165" dirty="0">
                <a:latin typeface="Microsoft Sans Serif"/>
                <a:cs typeface="Microsoft Sans Serif"/>
              </a:rPr>
              <a:t>anno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capi</a:t>
            </a:r>
            <a:r>
              <a:rPr sz="1400" b="1" u="heavy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da</a:t>
            </a:r>
            <a:r>
              <a:rPr sz="1400" b="1" u="heavy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collezione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1400" spc="155" dirty="0">
                <a:latin typeface="Microsoft Sans Serif"/>
                <a:cs typeface="Microsoft Sans Serif"/>
              </a:rPr>
              <a:t>tutti </a:t>
            </a:r>
            <a:r>
              <a:rPr sz="1400" spc="-355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dive</a:t>
            </a:r>
            <a:r>
              <a:rPr lang="it-IT" sz="1400" spc="125" dirty="0">
                <a:latin typeface="Microsoft Sans Serif"/>
                <a:cs typeface="Microsoft Sans Serif"/>
              </a:rPr>
              <a:t>r</a:t>
            </a:r>
            <a:r>
              <a:rPr sz="1400" spc="125" dirty="0" err="1">
                <a:latin typeface="Microsoft Sans Serif"/>
                <a:cs typeface="Microsoft Sans Serif"/>
              </a:rPr>
              <a:t>si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in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25" dirty="0">
                <a:latin typeface="Microsoft Sans Serif"/>
                <a:cs typeface="Microsoft Sans Serif"/>
              </a:rPr>
              <a:t>base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10" dirty="0">
                <a:latin typeface="Microsoft Sans Serif"/>
                <a:cs typeface="Microsoft Sans Serif"/>
              </a:rPr>
              <a:t>all’istituto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14" dirty="0">
                <a:latin typeface="Microsoft Sans Serif"/>
                <a:cs typeface="Microsoft Sans Serif"/>
              </a:rPr>
              <a:t>scolastico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45" dirty="0">
                <a:latin typeface="Microsoft Sans Serif"/>
                <a:cs typeface="Microsoft Sans Serif"/>
              </a:rPr>
              <a:t>di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140" dirty="0" err="1">
                <a:latin typeface="Microsoft Sans Serif"/>
                <a:cs typeface="Microsoft Sans Serif"/>
              </a:rPr>
              <a:t>appa</a:t>
            </a:r>
            <a:r>
              <a:rPr lang="it-IT" sz="1400" spc="140" dirty="0">
                <a:latin typeface="Microsoft Sans Serif"/>
                <a:cs typeface="Microsoft Sans Serif"/>
              </a:rPr>
              <a:t>r</a:t>
            </a:r>
            <a:r>
              <a:rPr sz="1400" spc="140" dirty="0" err="1">
                <a:latin typeface="Microsoft Sans Serif"/>
                <a:cs typeface="Microsoft Sans Serif"/>
              </a:rPr>
              <a:t>tenenza</a:t>
            </a:r>
            <a:r>
              <a:rPr sz="1400" spc="140" dirty="0">
                <a:latin typeface="Microsoft Sans Serif"/>
                <a:cs typeface="Microsoft Sans Serif"/>
              </a:rPr>
              <a:t>.</a:t>
            </a:r>
            <a:endParaRPr sz="14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5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400" spc="130" dirty="0" err="1">
                <a:latin typeface="Microsoft Sans Serif"/>
                <a:cs typeface="Microsoft Sans Serif"/>
              </a:rPr>
              <a:t>Inolt</a:t>
            </a:r>
            <a:r>
              <a:rPr lang="it-IT" sz="1400" spc="130" dirty="0">
                <a:latin typeface="Microsoft Sans Serif"/>
                <a:cs typeface="Microsoft Sans Serif"/>
              </a:rPr>
              <a:t>r</a:t>
            </a:r>
            <a:r>
              <a:rPr sz="1400" spc="130" dirty="0">
                <a:latin typeface="Microsoft Sans Serif"/>
                <a:cs typeface="Microsoft Sans Serif"/>
              </a:rPr>
              <a:t>e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40" dirty="0" err="1">
                <a:latin typeface="Microsoft Sans Serif"/>
                <a:cs typeface="Microsoft Sans Serif"/>
              </a:rPr>
              <a:t>semp</a:t>
            </a:r>
            <a:r>
              <a:rPr lang="it-IT" sz="1400" spc="140" dirty="0">
                <a:latin typeface="Microsoft Sans Serif"/>
                <a:cs typeface="Microsoft Sans Serif"/>
              </a:rPr>
              <a:t>r</a:t>
            </a:r>
            <a:r>
              <a:rPr sz="1400" spc="140" dirty="0">
                <a:latin typeface="Microsoft Sans Serif"/>
                <a:cs typeface="Microsoft Sans Serif"/>
              </a:rPr>
              <a:t>e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200" dirty="0">
                <a:latin typeface="Microsoft Sans Serif"/>
                <a:cs typeface="Microsoft Sans Serif"/>
              </a:rPr>
              <a:t>pe</a:t>
            </a:r>
            <a:r>
              <a:rPr lang="it-IT" sz="1400" spc="200" dirty="0">
                <a:latin typeface="Microsoft Sans Serif"/>
                <a:cs typeface="Microsoft Sans Serif"/>
              </a:rPr>
              <a:t>r</a:t>
            </a:r>
            <a:r>
              <a:rPr sz="1400" spc="40" dirty="0">
                <a:latin typeface="Microsoft Sans Serif"/>
                <a:cs typeface="Microsoft Sans Serif"/>
              </a:rPr>
              <a:t> </a:t>
            </a:r>
            <a:r>
              <a:rPr sz="1400" spc="160" dirty="0">
                <a:latin typeface="Microsoft Sans Serif"/>
                <a:cs typeface="Microsoft Sans Serif"/>
              </a:rPr>
              <a:t>p</a:t>
            </a:r>
            <a:r>
              <a:rPr lang="it-IT" sz="1400" spc="160" dirty="0">
                <a:latin typeface="Microsoft Sans Serif"/>
                <a:cs typeface="Microsoft Sans Serif"/>
              </a:rPr>
              <a:t>r</a:t>
            </a:r>
            <a:r>
              <a:rPr sz="1400" spc="160" dirty="0" err="1">
                <a:latin typeface="Microsoft Sans Serif"/>
                <a:cs typeface="Microsoft Sans Serif"/>
              </a:rPr>
              <a:t>otegge</a:t>
            </a:r>
            <a:r>
              <a:rPr lang="it-IT" sz="1400" spc="160" dirty="0">
                <a:latin typeface="Microsoft Sans Serif"/>
                <a:cs typeface="Microsoft Sans Serif"/>
              </a:rPr>
              <a:t>r</a:t>
            </a:r>
            <a:r>
              <a:rPr sz="1400" spc="160" dirty="0">
                <a:latin typeface="Microsoft Sans Serif"/>
                <a:cs typeface="Microsoft Sans Serif"/>
              </a:rPr>
              <a:t>e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110" dirty="0">
                <a:latin typeface="Microsoft Sans Serif"/>
                <a:cs typeface="Microsoft Sans Serif"/>
              </a:rPr>
              <a:t>l’ambiente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non</a:t>
            </a:r>
            <a:r>
              <a:rPr sz="1400" b="1" u="heavy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145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</a:t>
            </a:r>
            <a:r>
              <a:rPr lang="it-IT" sz="1400" b="1" u="heavy" spc="145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rr</a:t>
            </a:r>
            <a:r>
              <a:rPr sz="1400" b="1" u="heavy" spc="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à</a:t>
            </a:r>
            <a:r>
              <a:rPr sz="1400" b="1" u="heavy" spc="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lang="it-IT" sz="1400" b="1" u="heavy" spc="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b="1" u="heavy" spc="125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odotta</a:t>
            </a:r>
            <a:r>
              <a:rPr sz="1400" b="1" u="heavy" spc="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plastica</a:t>
            </a:r>
            <a:r>
              <a:rPr sz="1400" spc="55" dirty="0">
                <a:latin typeface="Microsoft Sans Serif"/>
                <a:cs typeface="Microsoft Sans Serif"/>
              </a:rPr>
              <a:t>.</a:t>
            </a:r>
            <a:endParaRPr sz="1400" dirty="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7175" y="2596350"/>
            <a:ext cx="3130366" cy="234777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48" y="3244250"/>
            <a:ext cx="1685549" cy="169987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5437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55791" y="510938"/>
            <a:ext cx="443103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PERCHE’</a:t>
            </a:r>
            <a:r>
              <a:rPr sz="14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“AI</a:t>
            </a:r>
            <a:r>
              <a:rPr sz="14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r>
              <a:rPr sz="14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MINUTI”</a:t>
            </a:r>
            <a:r>
              <a:rPr sz="14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E’</a:t>
            </a:r>
            <a:r>
              <a:rPr sz="14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UN’IMPRESA</a:t>
            </a:r>
            <a:r>
              <a:rPr sz="1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VINCENTE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3049" y="2004457"/>
            <a:ext cx="20859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solidFill>
                  <a:srgbClr val="FFFFFF"/>
                </a:solidFill>
                <a:latin typeface="Arial"/>
                <a:cs typeface="Arial"/>
              </a:rPr>
              <a:t>-Le</a:t>
            </a:r>
            <a:r>
              <a:rPr sz="1400" b="1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scuole,</a:t>
            </a:r>
            <a:r>
              <a:rPr sz="1400" b="1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garantiranno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58810" y="2024269"/>
            <a:ext cx="1718310" cy="213360"/>
          </a:xfrm>
          <a:prstGeom prst="rect">
            <a:avLst/>
          </a:prstGeom>
          <a:solidFill>
            <a:srgbClr val="FF00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sempre</a:t>
            </a:r>
            <a:r>
              <a:rPr sz="1400" b="1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nuovi</a:t>
            </a:r>
            <a:r>
              <a:rPr sz="1400" b="1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clienti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13626" y="2004457"/>
            <a:ext cx="12503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all’attività,</a:t>
            </a:r>
            <a:r>
              <a:rPr sz="1400" b="1" i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che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00461" y="2024269"/>
            <a:ext cx="2498090" cy="213360"/>
          </a:xfrm>
          <a:prstGeom prst="rect">
            <a:avLst/>
          </a:prstGeom>
          <a:solidFill>
            <a:srgbClr val="FF00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soddisfa</a:t>
            </a:r>
            <a:r>
              <a:rPr sz="14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sz="1400" b="1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bisogno</a:t>
            </a:r>
            <a:r>
              <a:rPr sz="1400" b="1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primario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93919" y="2217817"/>
            <a:ext cx="15557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solidFill>
                  <a:srgbClr val="FFFFFF"/>
                </a:solidFill>
                <a:latin typeface="Arial"/>
                <a:cs typeface="Arial"/>
              </a:rPr>
              <a:t>(mangiare</a:t>
            </a:r>
            <a:r>
              <a:rPr sz="1400" b="1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400" b="1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bere).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5305" y="2431177"/>
            <a:ext cx="45815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400" b="1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che</a:t>
            </a:r>
            <a:r>
              <a:rPr sz="1400" b="1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non</a:t>
            </a:r>
            <a:r>
              <a:rPr sz="1400" b="1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avrà</a:t>
            </a:r>
            <a:r>
              <a:rPr sz="1400" b="1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problemi</a:t>
            </a:r>
            <a:r>
              <a:rPr sz="1400" b="1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400" b="1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FFFFF"/>
                </a:solidFill>
                <a:latin typeface="Arial"/>
                <a:cs typeface="Arial"/>
              </a:rPr>
              <a:t>futuro</a:t>
            </a:r>
            <a:r>
              <a:rPr sz="1400" b="1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dato</a:t>
            </a:r>
            <a:r>
              <a:rPr sz="1400" b="1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che</a:t>
            </a:r>
            <a:r>
              <a:rPr sz="1400" b="1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rimane</a:t>
            </a:r>
            <a:r>
              <a:rPr sz="1400" b="1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un’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29657" y="2450989"/>
            <a:ext cx="1550670" cy="213360"/>
          </a:xfrm>
          <a:prstGeom prst="rect">
            <a:avLst/>
          </a:prstGeom>
          <a:solidFill>
            <a:srgbClr val="FF00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attività</a:t>
            </a:r>
            <a:r>
              <a:rPr sz="1400" b="1" i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sostenibile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16578" y="2431177"/>
            <a:ext cx="11811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400" b="1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senza</a:t>
            </a:r>
            <a:r>
              <a:rPr sz="1400" b="1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alcun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34345" y="2450989"/>
            <a:ext cx="641985" cy="213360"/>
          </a:xfrm>
          <a:prstGeom prst="rect">
            <a:avLst/>
          </a:prstGeom>
          <a:solidFill>
            <a:srgbClr val="FF00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impatto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41326" y="2664349"/>
            <a:ext cx="941069" cy="213360"/>
          </a:xfrm>
          <a:prstGeom prst="rect">
            <a:avLst/>
          </a:prstGeom>
          <a:solidFill>
            <a:srgbClr val="FF00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ambientale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06207" y="2644537"/>
            <a:ext cx="48958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400" b="1" i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con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32521" y="2664349"/>
            <a:ext cx="1520825" cy="213360"/>
          </a:xfrm>
          <a:prstGeom prst="rect">
            <a:avLst/>
          </a:prstGeom>
          <a:solidFill>
            <a:srgbClr val="FF00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poca</a:t>
            </a:r>
            <a:r>
              <a:rPr sz="1400" b="1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concorrenza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40603" y="2644537"/>
            <a:ext cx="7493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178337" y="995087"/>
            <a:ext cx="585470" cy="1007744"/>
            <a:chOff x="4178337" y="995087"/>
            <a:chExt cx="585470" cy="1007744"/>
          </a:xfrm>
        </p:grpSpPr>
        <p:sp>
          <p:nvSpPr>
            <p:cNvPr id="18" name="object 18"/>
            <p:cNvSpPr/>
            <p:nvPr/>
          </p:nvSpPr>
          <p:spPr>
            <a:xfrm>
              <a:off x="4183100" y="999850"/>
              <a:ext cx="575945" cy="998219"/>
            </a:xfrm>
            <a:custGeom>
              <a:avLst/>
              <a:gdLst/>
              <a:ahLst/>
              <a:cxnLst/>
              <a:rect l="l" t="t" r="r" b="b"/>
              <a:pathLst>
                <a:path w="575945" h="998219">
                  <a:moveTo>
                    <a:pt x="287699" y="998099"/>
                  </a:moveTo>
                  <a:lnTo>
                    <a:pt x="0" y="710399"/>
                  </a:lnTo>
                  <a:lnTo>
                    <a:pt x="143849" y="710399"/>
                  </a:lnTo>
                  <a:lnTo>
                    <a:pt x="143849" y="0"/>
                  </a:lnTo>
                  <a:lnTo>
                    <a:pt x="431549" y="0"/>
                  </a:lnTo>
                  <a:lnTo>
                    <a:pt x="431549" y="710399"/>
                  </a:lnTo>
                  <a:lnTo>
                    <a:pt x="575399" y="710399"/>
                  </a:lnTo>
                  <a:lnTo>
                    <a:pt x="287699" y="998099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183100" y="999850"/>
              <a:ext cx="575945" cy="998219"/>
            </a:xfrm>
            <a:custGeom>
              <a:avLst/>
              <a:gdLst/>
              <a:ahLst/>
              <a:cxnLst/>
              <a:rect l="l" t="t" r="r" b="b"/>
              <a:pathLst>
                <a:path w="575945" h="998219">
                  <a:moveTo>
                    <a:pt x="0" y="710399"/>
                  </a:moveTo>
                  <a:lnTo>
                    <a:pt x="143849" y="710399"/>
                  </a:lnTo>
                  <a:lnTo>
                    <a:pt x="143849" y="0"/>
                  </a:lnTo>
                  <a:lnTo>
                    <a:pt x="431549" y="0"/>
                  </a:lnTo>
                  <a:lnTo>
                    <a:pt x="431549" y="710399"/>
                  </a:lnTo>
                  <a:lnTo>
                    <a:pt x="575399" y="710399"/>
                  </a:lnTo>
                  <a:lnTo>
                    <a:pt x="287699" y="998099"/>
                  </a:lnTo>
                  <a:lnTo>
                    <a:pt x="0" y="710399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0" name="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31900" y="3569467"/>
            <a:ext cx="2077799" cy="1425224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7648" y="238000"/>
            <a:ext cx="1685549" cy="16998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1178</Words>
  <Application>Microsoft Office PowerPoint</Application>
  <PresentationFormat>Presentazione su schermo (16:9)</PresentationFormat>
  <Paragraphs>138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8" baseType="lpstr">
      <vt:lpstr>Arial</vt:lpstr>
      <vt:lpstr>Arial MT</vt:lpstr>
      <vt:lpstr>Calibri</vt:lpstr>
      <vt:lpstr>Courier New</vt:lpstr>
      <vt:lpstr>Georgia</vt:lpstr>
      <vt:lpstr>Impact</vt:lpstr>
      <vt:lpstr>Microsoft Sans Serif</vt:lpstr>
      <vt:lpstr>Tahoma</vt:lpstr>
      <vt:lpstr>Trebuchet MS</vt:lpstr>
      <vt:lpstr>Verdana</vt:lpstr>
      <vt:lpstr>Office Theme</vt:lpstr>
      <vt:lpstr>AI 10 MINUTI</vt:lpstr>
      <vt:lpstr>COS’E’ “AI 10 MINUTI”?</vt:lpstr>
      <vt:lpstr>COSA FA “AI 10 MINUTI”?</vt:lpstr>
      <vt:lpstr>PERCHE’ DOVRESTI PROVARE “AI 10 MINUTI”?</vt:lpstr>
      <vt:lpstr>&gt;VARIETA’ NELLA SCELTA DEI PRODOTTI…</vt:lpstr>
      <vt:lpstr>&gt;CIBO PIU’ SANO E AL PREZZO GIUSTO…</vt:lpstr>
      <vt:lpstr>&gt;STRUTTURE COMODE E MODERNE</vt:lpstr>
      <vt:lpstr>&gt;ABBIGLIAMENTO E SOSTENIBILITA’</vt:lpstr>
      <vt:lpstr>PERCHE’ “AI 10 MINUTI” E’ UN’IMPRESA VINCENTE</vt:lpstr>
      <vt:lpstr>Presentazione standard di PowerPoint</vt:lpstr>
      <vt:lpstr>STUDENTE SI USTIONA CON IL CAFFE’ BOLLENTE!  AI 10 MINUTI CONDANNATO A PAGARE 85MILA EURO…</vt:lpstr>
      <vt:lpstr>DANNI DIRETTI ALL’IMPRESA</vt:lpstr>
      <vt:lpstr>DANNI INDIRETTI</vt:lpstr>
      <vt:lpstr>ASSICURAZIONE RCT/O</vt:lpstr>
      <vt:lpstr>AUMENTO DELLA SICUREZZA DEI CLIENTI</vt:lpstr>
      <vt:lpstr>Presentazione standard di PowerPoint</vt:lpstr>
      <vt:lpstr>AI 10 MINUTI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10 MINUTI</dc:title>
  <cp:lastModifiedBy>Simona Bogani</cp:lastModifiedBy>
  <cp:revision>1</cp:revision>
  <dcterms:created xsi:type="dcterms:W3CDTF">2023-05-16T14:15:36Z</dcterms:created>
  <dcterms:modified xsi:type="dcterms:W3CDTF">2023-05-16T14:33:36Z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