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a3abaf0a9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a3abaf0a9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a3abaf0a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a3abaf0a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a3abaf0a9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a3abaf0a9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7a3abaf0a9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a3abaf0a9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461cd4991163ae5c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461cd4991163ae5c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7a3abaf0a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a3abaf0a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461cd4991163ae5c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61cd4991163ae5c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7a3abaf0a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a3abaf0a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a3abaf0a9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a3abaf0a9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a3abaf0a9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a3abaf0a9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a3abaf0a9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a3abaf0a9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7a3abaf0a9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a3abaf0a9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521800"/>
            <a:ext cx="8520600" cy="768000"/>
          </a:xfrm>
          <a:prstGeom prst="rect">
            <a:avLst/>
          </a:prstGeom>
        </p:spPr>
        <p:txBody>
          <a:bodyPr anchorCtr="0" anchor="t" bIns="91425" lIns="91425" spcFirstLastPara="1" rIns="91425" wrap="square" tIns="91425">
            <a:normAutofit lnSpcReduction="20000"/>
          </a:bodyPr>
          <a:lstStyle/>
          <a:p>
            <a:pPr indent="0" lvl="0" marL="0" rtl="0" algn="ctr">
              <a:lnSpc>
                <a:spcPct val="115000"/>
              </a:lnSpc>
              <a:spcBef>
                <a:spcPts val="0"/>
              </a:spcBef>
              <a:spcAft>
                <a:spcPts val="0"/>
              </a:spcAft>
              <a:buClr>
                <a:schemeClr val="dk1"/>
              </a:buClr>
              <a:buSzPts val="1100"/>
              <a:buFont typeface="Arial"/>
              <a:buNone/>
            </a:pPr>
            <a:r>
              <a:rPr b="1" lang="it" sz="1600">
                <a:solidFill>
                  <a:schemeClr val="dk1"/>
                </a:solidFill>
                <a:latin typeface="Georgia"/>
                <a:ea typeface="Georgia"/>
                <a:cs typeface="Georgia"/>
                <a:sym typeface="Georgia"/>
              </a:rPr>
              <a:t>ALEXA BEAUTY ESSENTIALS </a:t>
            </a:r>
            <a:r>
              <a:rPr b="1" lang="it" sz="1300">
                <a:solidFill>
                  <a:schemeClr val="dk1"/>
                </a:solidFill>
              </a:rPr>
              <a:t> s.p.a </a:t>
            </a:r>
            <a:endParaRPr b="1" sz="1300">
              <a:solidFill>
                <a:schemeClr val="dk1"/>
              </a:solidFill>
            </a:endParaRPr>
          </a:p>
          <a:p>
            <a:pPr indent="0" lvl="0" marL="0" rtl="0" algn="ctr">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2386800" y="1358050"/>
            <a:ext cx="3448675" cy="3229712"/>
          </a:xfrm>
          <a:prstGeom prst="rect">
            <a:avLst/>
          </a:prstGeom>
          <a:noFill/>
          <a:ln>
            <a:noFill/>
          </a:ln>
        </p:spPr>
      </p:pic>
      <p:sp>
        <p:nvSpPr>
          <p:cNvPr id="56" name="Google Shape;56;p13"/>
          <p:cNvSpPr/>
          <p:nvPr/>
        </p:nvSpPr>
        <p:spPr>
          <a:xfrm>
            <a:off x="5922825" y="3903450"/>
            <a:ext cx="2629500" cy="684300"/>
          </a:xfrm>
          <a:prstGeom prst="rect">
            <a:avLst/>
          </a:prstGeom>
          <a:solidFill>
            <a:srgbClr val="BCFCB7">
              <a:alpha val="469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b="1" lang="it" sz="800">
                <a:solidFill>
                  <a:schemeClr val="dk1"/>
                </a:solidFill>
              </a:rPr>
              <a:t>📍 Ragusa, Sicilia, Italia</a:t>
            </a:r>
            <a:endParaRPr b="1" sz="800">
              <a:solidFill>
                <a:schemeClr val="dk1"/>
              </a:solidFill>
            </a:endParaRPr>
          </a:p>
          <a:p>
            <a:pPr indent="0" lvl="0" marL="0" rtl="0" algn="l">
              <a:spcBef>
                <a:spcPts val="0"/>
              </a:spcBef>
              <a:spcAft>
                <a:spcPts val="0"/>
              </a:spcAft>
              <a:buNone/>
            </a:pPr>
            <a:r>
              <a:rPr lang="it" sz="900"/>
              <a:t>sede principale Ragusa</a:t>
            </a:r>
            <a:endParaRPr sz="900"/>
          </a:p>
          <a:p>
            <a:pPr indent="0" lvl="0" marL="0" rtl="0" algn="l">
              <a:spcBef>
                <a:spcPts val="0"/>
              </a:spcBef>
              <a:spcAft>
                <a:spcPts val="0"/>
              </a:spcAft>
              <a:buNone/>
            </a:pPr>
            <a:r>
              <a:rPr lang="it" sz="900"/>
              <a:t>n. sedi:15</a:t>
            </a:r>
            <a:endParaRPr sz="900"/>
          </a:p>
          <a:p>
            <a:pPr indent="0" lvl="0" marL="0" rtl="0" algn="l">
              <a:spcBef>
                <a:spcPts val="0"/>
              </a:spcBef>
              <a:spcAft>
                <a:spcPts val="0"/>
              </a:spcAft>
              <a:buNone/>
            </a:pPr>
            <a:r>
              <a:rPr lang="it" sz="900"/>
              <a:t>dipendenti: 8521</a:t>
            </a:r>
            <a:endParaRPr sz="900"/>
          </a:p>
          <a:p>
            <a:pPr indent="0" lvl="0" marL="0" rtl="0" algn="l">
              <a:spcBef>
                <a:spcPts val="0"/>
              </a:spcBef>
              <a:spcAft>
                <a:spcPts val="0"/>
              </a:spcAft>
              <a:buNone/>
            </a:pPr>
            <a:r>
              <a:rPr lang="it" sz="900"/>
              <a:t>collaboratori: 5</a:t>
            </a:r>
            <a:endParaRPr sz="9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57" name="Google Shape;57;p13"/>
          <p:cNvCxnSpPr>
            <a:stCxn id="54" idx="1"/>
            <a:endCxn id="54" idx="3"/>
          </p:cNvCxnSpPr>
          <p:nvPr/>
        </p:nvCxnSpPr>
        <p:spPr>
          <a:xfrm>
            <a:off x="311700" y="905800"/>
            <a:ext cx="8520600" cy="0"/>
          </a:xfrm>
          <a:prstGeom prst="straightConnector1">
            <a:avLst/>
          </a:prstGeom>
          <a:noFill/>
          <a:ln cap="flat" cmpd="sng" w="38100">
            <a:solidFill>
              <a:schemeClr val="dk2"/>
            </a:solidFill>
            <a:prstDash val="solid"/>
            <a:round/>
            <a:headEnd len="med" w="med" type="none"/>
            <a:tailEnd len="med" w="med" type="none"/>
          </a:ln>
        </p:spPr>
      </p:cxnSp>
      <p:pic>
        <p:nvPicPr>
          <p:cNvPr id="58" name="Google Shape;58;p13"/>
          <p:cNvPicPr preferRelativeResize="0"/>
          <p:nvPr/>
        </p:nvPicPr>
        <p:blipFill>
          <a:blip r:embed="rId4">
            <a:alphaModFix/>
          </a:blip>
          <a:stretch>
            <a:fillRect/>
          </a:stretch>
        </p:blipFill>
        <p:spPr>
          <a:xfrm>
            <a:off x="6812700" y="2571750"/>
            <a:ext cx="1641275" cy="1281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nvSpPr>
        <p:spPr>
          <a:xfrm>
            <a:off x="267300" y="351625"/>
            <a:ext cx="8609400" cy="442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 sz="1300">
                <a:solidFill>
                  <a:schemeClr val="dk1"/>
                </a:solidFill>
              </a:rPr>
              <a:t>7. Perdita quotate di mercato a vantaggio della concorrenza</a:t>
            </a:r>
            <a:endParaRPr b="1" sz="13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i="1" lang="it" sz="1300">
                <a:solidFill>
                  <a:srgbClr val="6AA84F"/>
                </a:solidFill>
              </a:rPr>
              <a:t>assicurazione</a:t>
            </a:r>
            <a:r>
              <a:rPr b="1" i="1" lang="it" sz="1300">
                <a:solidFill>
                  <a:schemeClr val="dk1"/>
                </a:solidFill>
              </a:rPr>
              <a:t>:</a:t>
            </a:r>
            <a:endParaRPr b="1" i="1" sz="13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b="1" i="1" sz="1300">
              <a:solidFill>
                <a:srgbClr val="A64D79"/>
              </a:solidFill>
            </a:endParaRPr>
          </a:p>
          <a:p>
            <a:pPr indent="0" lvl="0" marL="457200" rtl="0" algn="l">
              <a:lnSpc>
                <a:spcPct val="115000"/>
              </a:lnSpc>
              <a:spcBef>
                <a:spcPts val="0"/>
              </a:spcBef>
              <a:spcAft>
                <a:spcPts val="0"/>
              </a:spcAft>
              <a:buClr>
                <a:schemeClr val="dk1"/>
              </a:buClr>
              <a:buSzPts val="1100"/>
              <a:buFont typeface="Arial"/>
              <a:buNone/>
            </a:pPr>
            <a:r>
              <a:rPr b="1" i="1" lang="it" sz="1300">
                <a:solidFill>
                  <a:srgbClr val="6AA84F"/>
                </a:solidFill>
              </a:rPr>
              <a:t>prevenzione</a:t>
            </a:r>
            <a:r>
              <a:rPr b="1" i="1" lang="it" sz="1300">
                <a:solidFill>
                  <a:schemeClr val="dk1"/>
                </a:solidFill>
              </a:rPr>
              <a:t>:</a:t>
            </a:r>
            <a:r>
              <a:rPr b="1" i="1" lang="it" sz="1300">
                <a:solidFill>
                  <a:srgbClr val="A64D79"/>
                </a:solidFill>
              </a:rPr>
              <a:t> </a:t>
            </a:r>
            <a:r>
              <a:rPr lang="it" sz="1300">
                <a:solidFill>
                  <a:schemeClr val="dk1"/>
                </a:solidFill>
              </a:rPr>
              <a:t>continua evoluzione dei prodotti ,questionario per il gusto dei consumatori,promuovere le campagne pubblicitarie</a:t>
            </a:r>
            <a:endParaRPr sz="1300">
              <a:solidFill>
                <a:schemeClr val="dk1"/>
              </a:solidFill>
            </a:endParaRPr>
          </a:p>
          <a:p>
            <a:pPr indent="0" lvl="0" marL="457200" rtl="0" algn="l">
              <a:lnSpc>
                <a:spcPct val="115000"/>
              </a:lnSpc>
              <a:spcBef>
                <a:spcPts val="0"/>
              </a:spcBef>
              <a:spcAft>
                <a:spcPts val="0"/>
              </a:spcAft>
              <a:buClr>
                <a:schemeClr val="dk1"/>
              </a:buClr>
              <a:buSzPts val="1100"/>
              <a:buFont typeface="Arial"/>
              <a:buNone/>
            </a:pPr>
            <a:r>
              <a:t/>
            </a:r>
            <a:endParaRPr sz="1300">
              <a:solidFill>
                <a:schemeClr val="dk1"/>
              </a:solidFill>
            </a:endParaRPr>
          </a:p>
          <a:p>
            <a:pPr indent="0" lvl="0" marL="0" rtl="0" algn="l">
              <a:lnSpc>
                <a:spcPct val="115000"/>
              </a:lnSpc>
              <a:spcBef>
                <a:spcPts val="0"/>
              </a:spcBef>
              <a:spcAft>
                <a:spcPts val="0"/>
              </a:spcAft>
              <a:buNone/>
            </a:pPr>
            <a:r>
              <a:rPr b="1" lang="it" sz="1300">
                <a:solidFill>
                  <a:schemeClr val="dk1"/>
                </a:solidFill>
              </a:rPr>
              <a:t>8. Blackout e interruzioni nella produzione</a:t>
            </a:r>
            <a:r>
              <a:rPr lang="it" sz="1300">
                <a:solidFill>
                  <a:schemeClr val="dk1"/>
                </a:solidFill>
              </a:rPr>
              <a:t> </a:t>
            </a:r>
            <a:endParaRPr sz="1300">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b="1" i="1" lang="it" sz="1300">
                <a:solidFill>
                  <a:srgbClr val="6AA84F"/>
                </a:solidFill>
              </a:rPr>
              <a:t>assicurazione</a:t>
            </a:r>
            <a:r>
              <a:rPr lang="it" sz="1300">
                <a:solidFill>
                  <a:schemeClr val="dk1"/>
                </a:solidFill>
              </a:rPr>
              <a:t>: Polizza loss of profits; La forma a indennità aggiuntiva a percentuale;La forma a diaria</a:t>
            </a:r>
            <a:endParaRPr sz="1150">
              <a:solidFill>
                <a:srgbClr val="444444"/>
              </a:solidFill>
            </a:endParaRPr>
          </a:p>
          <a:p>
            <a:pPr indent="0" lvl="0" marL="457200" rtl="0" algn="l">
              <a:lnSpc>
                <a:spcPct val="115000"/>
              </a:lnSpc>
              <a:spcBef>
                <a:spcPts val="0"/>
              </a:spcBef>
              <a:spcAft>
                <a:spcPts val="0"/>
              </a:spcAft>
              <a:buClr>
                <a:schemeClr val="dk1"/>
              </a:buClr>
              <a:buSzPts val="1100"/>
              <a:buFont typeface="Arial"/>
              <a:buNone/>
            </a:pPr>
            <a:r>
              <a:t/>
            </a:r>
            <a:endParaRPr sz="950">
              <a:solidFill>
                <a:srgbClr val="18488B"/>
              </a:solidFill>
            </a:endParaRPr>
          </a:p>
          <a:p>
            <a:pPr indent="0" lvl="0" marL="0" rtl="0" algn="l">
              <a:lnSpc>
                <a:spcPct val="115000"/>
              </a:lnSpc>
              <a:spcBef>
                <a:spcPts val="0"/>
              </a:spcBef>
              <a:spcAft>
                <a:spcPts val="0"/>
              </a:spcAft>
              <a:buClr>
                <a:schemeClr val="dk1"/>
              </a:buClr>
              <a:buSzPts val="1100"/>
              <a:buFont typeface="Arial"/>
              <a:buNone/>
            </a:pPr>
            <a:r>
              <a:rPr lang="it" sz="1300">
                <a:solidFill>
                  <a:srgbClr val="FF0000"/>
                </a:solidFill>
              </a:rPr>
              <a:t>          </a:t>
            </a:r>
            <a:r>
              <a:rPr b="1" i="1" lang="it" sz="1300">
                <a:solidFill>
                  <a:srgbClr val="6AA84F"/>
                </a:solidFill>
              </a:rPr>
              <a:t>prevenzione</a:t>
            </a:r>
            <a:r>
              <a:rPr lang="it" sz="1300">
                <a:solidFill>
                  <a:schemeClr val="dk1"/>
                </a:solidFill>
              </a:rPr>
              <a:t>:</a:t>
            </a:r>
            <a:r>
              <a:rPr b="1" i="1" lang="it" sz="1300">
                <a:solidFill>
                  <a:schemeClr val="dk1"/>
                </a:solidFill>
              </a:rPr>
              <a:t> </a:t>
            </a:r>
            <a:r>
              <a:rPr lang="it" sz="1300">
                <a:solidFill>
                  <a:schemeClr val="dk1"/>
                </a:solidFill>
              </a:rPr>
              <a:t>Buon sistema organizzativo</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it" sz="1300">
                <a:solidFill>
                  <a:srgbClr val="FF0000"/>
                </a:solidFill>
              </a:rPr>
              <a:t>         </a:t>
            </a:r>
            <a:endParaRPr sz="1300">
              <a:solidFill>
                <a:srgbClr val="FF0000"/>
              </a:solidFill>
            </a:endParaRPr>
          </a:p>
          <a:p>
            <a:pPr indent="0" lvl="0" marL="0" rtl="0" algn="l">
              <a:lnSpc>
                <a:spcPct val="115000"/>
              </a:lnSpc>
              <a:spcBef>
                <a:spcPts val="0"/>
              </a:spcBef>
              <a:spcAft>
                <a:spcPts val="0"/>
              </a:spcAft>
              <a:buClr>
                <a:schemeClr val="dk1"/>
              </a:buClr>
              <a:buSzPts val="1100"/>
              <a:buFont typeface="Arial"/>
              <a:buNone/>
            </a:pPr>
            <a:r>
              <a:rPr b="1" i="1" lang="it" sz="1100">
                <a:solidFill>
                  <a:srgbClr val="38761D"/>
                </a:solidFill>
                <a:highlight>
                  <a:srgbClr val="FFFFFF"/>
                </a:highlight>
              </a:rPr>
              <a:t>La forma a diaria Indennizzata</a:t>
            </a:r>
            <a:r>
              <a:rPr b="1" i="1" lang="it" sz="1100">
                <a:solidFill>
                  <a:srgbClr val="674EA7"/>
                </a:solidFill>
                <a:highlight>
                  <a:srgbClr val="FFFFFF"/>
                </a:highlight>
              </a:rPr>
              <a:t> </a:t>
            </a:r>
            <a:r>
              <a:rPr lang="it" sz="1100">
                <a:solidFill>
                  <a:schemeClr val="dk1"/>
                </a:solidFill>
                <a:highlight>
                  <a:srgbClr val="FFFFFF"/>
                </a:highlight>
              </a:rPr>
              <a:t>per ogni giorno di interruzione totale dell'attività dell'azienda di una cifra fissa che viene ridotta in proporzione alla ripresa dell'attività produttiva.</a:t>
            </a:r>
            <a:endParaRPr sz="11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i="1" sz="1100">
              <a:solidFill>
                <a:srgbClr val="674EA7"/>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i="1" lang="it" sz="1100">
                <a:solidFill>
                  <a:srgbClr val="38761D"/>
                </a:solidFill>
                <a:highlight>
                  <a:srgbClr val="FFFFFF"/>
                </a:highlight>
              </a:rPr>
              <a:t>Polizza loss of profits</a:t>
            </a:r>
            <a:r>
              <a:rPr lang="it" sz="1100">
                <a:solidFill>
                  <a:schemeClr val="dk1"/>
                </a:solidFill>
                <a:highlight>
                  <a:srgbClr val="FFFFFF"/>
                </a:highlight>
              </a:rPr>
              <a:t>: La copertura delle perdite da interruzione di attività diviene </a:t>
            </a:r>
            <a:r>
              <a:rPr i="1" lang="it" sz="1100">
                <a:solidFill>
                  <a:schemeClr val="dk1"/>
                </a:solidFill>
                <a:highlight>
                  <a:srgbClr val="FFFFFF"/>
                </a:highlight>
              </a:rPr>
              <a:t>sartoriale</a:t>
            </a:r>
            <a:r>
              <a:rPr lang="it" sz="1100">
                <a:solidFill>
                  <a:schemeClr val="dk1"/>
                </a:solidFill>
                <a:highlight>
                  <a:srgbClr val="FFFFFF"/>
                </a:highlight>
              </a:rPr>
              <a:t>, perché si basa sul bilancio della società assicurata.</a:t>
            </a:r>
            <a:endParaRPr sz="11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i="1" sz="1100">
              <a:solidFill>
                <a:srgbClr val="674EA7"/>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i="1" lang="it" sz="1100">
                <a:solidFill>
                  <a:srgbClr val="38761D"/>
                </a:solidFill>
                <a:highlight>
                  <a:srgbClr val="FFFFFF"/>
                </a:highlight>
              </a:rPr>
              <a:t>La forma a indennità aggiuntiva a percentuale</a:t>
            </a:r>
            <a:r>
              <a:rPr lang="it" sz="1100">
                <a:solidFill>
                  <a:schemeClr val="dk1"/>
                </a:solidFill>
                <a:highlight>
                  <a:srgbClr val="FFFFFF"/>
                </a:highlight>
              </a:rPr>
              <a:t> consiste nel garantire a copertura delle perdite di guadagno da interruzione di attività, un massimale pari al 10% (talvolta il 15%) delle somme assicurate in </a:t>
            </a:r>
            <a:r>
              <a:rPr b="1" lang="it" sz="1100">
                <a:solidFill>
                  <a:schemeClr val="dk1"/>
                </a:solidFill>
                <a:highlight>
                  <a:srgbClr val="FFFFFF"/>
                </a:highlight>
              </a:rPr>
              <a:t>polizza incendio</a:t>
            </a:r>
            <a:r>
              <a:rPr lang="it" sz="1100">
                <a:solidFill>
                  <a:schemeClr val="dk1"/>
                </a:solidFill>
                <a:highlight>
                  <a:srgbClr val="FFFFFF"/>
                </a:highlight>
              </a:rPr>
              <a:t> per fabbricati, macchinari e merci</a:t>
            </a:r>
            <a:r>
              <a:rPr lang="it" sz="1000">
                <a:solidFill>
                  <a:schemeClr val="dk1"/>
                </a:solidFill>
                <a:highlight>
                  <a:srgbClr val="FFFFFF"/>
                </a:highlight>
              </a:rPr>
              <a:t>.</a:t>
            </a:r>
            <a:endParaRPr sz="1000">
              <a:solidFill>
                <a:schemeClr val="dk1"/>
              </a:solidFill>
            </a:endParaRPr>
          </a:p>
          <a:p>
            <a:pPr indent="0" lvl="0" marL="0" rtl="0" algn="l">
              <a:spcBef>
                <a:spcPts val="0"/>
              </a:spcBef>
              <a:spcAft>
                <a:spcPts val="0"/>
              </a:spcAft>
              <a:buNone/>
            </a:pPr>
            <a:r>
              <a:t/>
            </a:r>
            <a:endParaRPr/>
          </a:p>
        </p:txBody>
      </p:sp>
      <p:sp>
        <p:nvSpPr>
          <p:cNvPr id="112" name="Google Shape;112;p22"/>
          <p:cNvSpPr/>
          <p:nvPr/>
        </p:nvSpPr>
        <p:spPr>
          <a:xfrm>
            <a:off x="250725" y="304950"/>
            <a:ext cx="8609400" cy="4473900"/>
          </a:xfrm>
          <a:prstGeom prst="rect">
            <a:avLst/>
          </a:prstGeom>
          <a:noFill/>
          <a:ln cap="flat" cmpd="sng" w="38100">
            <a:solidFill>
              <a:srgbClr val="BCFC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CASO DI STUDIO</a:t>
            </a:r>
            <a:endParaRPr/>
          </a:p>
        </p:txBody>
      </p:sp>
      <p:sp>
        <p:nvSpPr>
          <p:cNvPr id="118" name="Google Shape;118;p23"/>
          <p:cNvSpPr txBox="1"/>
          <p:nvPr>
            <p:ph idx="1" type="body"/>
          </p:nvPr>
        </p:nvSpPr>
        <p:spPr>
          <a:xfrm>
            <a:off x="521100" y="11532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Siete in ritardo con la consegna dei vostri prodotti a una grande catena della distribuzione del settore. Si lamentano del servizio e “minacciano” di rivolgersi ad altri fornitori. Sicuramente ci sarà una pubblicità negativa.</a:t>
            </a:r>
            <a:endParaRPr/>
          </a:p>
          <a:p>
            <a:pPr indent="0" lvl="0" marL="0" rtl="0" algn="l">
              <a:spcBef>
                <a:spcPts val="1200"/>
              </a:spcBef>
              <a:spcAft>
                <a:spcPts val="1200"/>
              </a:spcAft>
              <a:buNone/>
            </a:pPr>
            <a:r>
              <a:rPr lang="it"/>
              <a:t>Inoltre una cliente abituale riscontra uno strano sfogo imputabile agli ingredienti utilizzati nei vostri prodotti. Emergerà poi che aveva esagerato nel dosaggio, ma comunque procede con una richiesta danni nei vostri confronti.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idx="1" type="body"/>
          </p:nvPr>
        </p:nvSpPr>
        <p:spPr>
          <a:xfrm>
            <a:off x="320600" y="394350"/>
            <a:ext cx="8640600" cy="4354800"/>
          </a:xfrm>
          <a:prstGeom prst="rect">
            <a:avLst/>
          </a:prstGeom>
        </p:spPr>
        <p:txBody>
          <a:bodyPr anchorCtr="0" anchor="t" bIns="91425" lIns="91425" spcFirstLastPara="1" rIns="91425" wrap="square" tIns="91425">
            <a:normAutofit lnSpcReduction="10000"/>
          </a:bodyPr>
          <a:lstStyle/>
          <a:p>
            <a:pPr indent="-342900" lvl="0" marL="457200" rtl="0" algn="just">
              <a:spcBef>
                <a:spcPts val="0"/>
              </a:spcBef>
              <a:spcAft>
                <a:spcPts val="0"/>
              </a:spcAft>
              <a:buClr>
                <a:schemeClr val="dk1"/>
              </a:buClr>
              <a:buSzPts val="1800"/>
              <a:buAutoNum type="arabicPeriod"/>
            </a:pPr>
            <a:r>
              <a:rPr b="1" i="1" lang="it">
                <a:solidFill>
                  <a:srgbClr val="6AA84F"/>
                </a:solidFill>
              </a:rPr>
              <a:t>Danni diretti</a:t>
            </a:r>
            <a:r>
              <a:rPr lang="it">
                <a:solidFill>
                  <a:schemeClr val="dk1"/>
                </a:solidFill>
              </a:rPr>
              <a:t>: può causare una preoccupazione tra la clientela e ci può esserci una grande quantità di reso prodotti.</a:t>
            </a:r>
            <a:endParaRPr>
              <a:solidFill>
                <a:schemeClr val="dk1"/>
              </a:solidFill>
            </a:endParaRPr>
          </a:p>
          <a:p>
            <a:pPr indent="-342900" lvl="0" marL="457200" rtl="0" algn="just">
              <a:spcBef>
                <a:spcPts val="0"/>
              </a:spcBef>
              <a:spcAft>
                <a:spcPts val="0"/>
              </a:spcAft>
              <a:buClr>
                <a:schemeClr val="dk1"/>
              </a:buClr>
              <a:buSzPts val="1800"/>
              <a:buAutoNum type="arabicPeriod"/>
            </a:pPr>
            <a:r>
              <a:rPr b="1" i="1" lang="it">
                <a:solidFill>
                  <a:srgbClr val="6AA84F"/>
                </a:solidFill>
              </a:rPr>
              <a:t>Danni indiretti</a:t>
            </a:r>
            <a:r>
              <a:rPr lang="it">
                <a:solidFill>
                  <a:schemeClr val="dk1"/>
                </a:solidFill>
              </a:rPr>
              <a:t>: il concorrente potrebbe approfittare questa opportunità ; Può capitare che ci sono alcune interviste su questo evento e in questo caso si deve essere attento a rispondere le domande di intervistatori; Se contemporaneamente c'è una massa di gente che ha questo sintomo, può capitare che avviene una perdita in Borsa.</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b="1" i="1" lang="it">
                <a:solidFill>
                  <a:srgbClr val="38761D"/>
                </a:solidFill>
              </a:rPr>
              <a:t>Preparazione</a:t>
            </a:r>
            <a:r>
              <a:rPr lang="it">
                <a:solidFill>
                  <a:schemeClr val="dk1"/>
                </a:solidFill>
              </a:rPr>
              <a:t>: siamo assicurati con RC professionale (</a:t>
            </a:r>
            <a:r>
              <a:rPr b="1" lang="it" sz="1100">
                <a:solidFill>
                  <a:schemeClr val="dk1"/>
                </a:solidFill>
              </a:rPr>
              <a:t>le polizze di responsabilità civile intervengono in caso di richieste di risarcimento legate all’attività professionale. Un obbligo di legge, ma anche un modo per tutelare il patrimonio. Si tratta di una polizza che risarcisce i terzi degli eventuali danni causati dall’assicurato nello svolgimento della propria professione.)</a:t>
            </a:r>
            <a:endParaRPr b="1">
              <a:solidFill>
                <a:schemeClr val="dk1"/>
              </a:solidFill>
            </a:endParaRPr>
          </a:p>
          <a:p>
            <a:pPr indent="0" lvl="0" marL="0" rtl="0" algn="just">
              <a:spcBef>
                <a:spcPts val="1200"/>
              </a:spcBef>
              <a:spcAft>
                <a:spcPts val="1200"/>
              </a:spcAft>
              <a:buNone/>
            </a:pPr>
            <a:r>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idx="1" type="body"/>
          </p:nvPr>
        </p:nvSpPr>
        <p:spPr>
          <a:xfrm>
            <a:off x="311700" y="605125"/>
            <a:ext cx="8520600" cy="4417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AutoNum type="arabicPeriod"/>
            </a:pPr>
            <a:r>
              <a:rPr b="1" i="1" lang="it">
                <a:solidFill>
                  <a:srgbClr val="6AA84F"/>
                </a:solidFill>
              </a:rPr>
              <a:t>Danni indiretti</a:t>
            </a:r>
            <a:r>
              <a:rPr lang="it">
                <a:solidFill>
                  <a:schemeClr val="dk1"/>
                </a:solidFill>
              </a:rPr>
              <a:t>: Nel futuro c'è la possibilità che non ci saranno collaborazioni con nuovi clienti tenendo conto di questo evento .</a:t>
            </a:r>
            <a:endParaRPr>
              <a:solidFill>
                <a:schemeClr val="dk1"/>
              </a:solidFill>
            </a:endParaRPr>
          </a:p>
          <a:p>
            <a:pPr indent="-342900" lvl="0" marL="457200" rtl="0" algn="l">
              <a:spcBef>
                <a:spcPts val="0"/>
              </a:spcBef>
              <a:spcAft>
                <a:spcPts val="0"/>
              </a:spcAft>
              <a:buClr>
                <a:schemeClr val="dk1"/>
              </a:buClr>
              <a:buSzPts val="1800"/>
              <a:buAutoNum type="arabicPeriod"/>
            </a:pPr>
            <a:r>
              <a:rPr b="1" i="1" lang="it">
                <a:solidFill>
                  <a:srgbClr val="6AA84F"/>
                </a:solidFill>
              </a:rPr>
              <a:t>Danni diretti</a:t>
            </a:r>
            <a:r>
              <a:rPr lang="it">
                <a:solidFill>
                  <a:schemeClr val="dk1"/>
                </a:solidFill>
              </a:rPr>
              <a:t>: possibilità di perdere la vecchia clientela;</a:t>
            </a:r>
            <a:endParaRPr>
              <a:solidFill>
                <a:schemeClr val="dk1"/>
              </a:solidFill>
            </a:endParaRPr>
          </a:p>
          <a:p>
            <a:pPr indent="0" lvl="0" marL="0" rtl="0" algn="l">
              <a:spcBef>
                <a:spcPts val="1200"/>
              </a:spcBef>
              <a:spcAft>
                <a:spcPts val="0"/>
              </a:spcAft>
              <a:buNone/>
            </a:pPr>
            <a:r>
              <a:t/>
            </a:r>
            <a:endParaRPr b="1" i="1">
              <a:solidFill>
                <a:srgbClr val="6AA84F"/>
              </a:solidFill>
            </a:endParaRPr>
          </a:p>
          <a:p>
            <a:pPr indent="0" lvl="0" marL="0" rtl="0" algn="l">
              <a:spcBef>
                <a:spcPts val="1200"/>
              </a:spcBef>
              <a:spcAft>
                <a:spcPts val="0"/>
              </a:spcAft>
              <a:buNone/>
            </a:pPr>
            <a:r>
              <a:rPr b="1" i="1" lang="it" sz="1700">
                <a:solidFill>
                  <a:srgbClr val="38761D"/>
                </a:solidFill>
              </a:rPr>
              <a:t>Preparazione</a:t>
            </a:r>
            <a:r>
              <a:rPr lang="it" sz="1700">
                <a:solidFill>
                  <a:schemeClr val="dk1"/>
                </a:solidFill>
              </a:rPr>
              <a:t>: La polizza Cyber Risk Protection </a:t>
            </a:r>
            <a:r>
              <a:rPr lang="it">
                <a:solidFill>
                  <a:schemeClr val="dk1"/>
                </a:solidFill>
              </a:rPr>
              <a:t>(</a:t>
            </a:r>
            <a:r>
              <a:rPr b="1" i="1" lang="it" sz="1100">
                <a:solidFill>
                  <a:schemeClr val="dk1"/>
                </a:solidFill>
              </a:rPr>
              <a:t>Protezione della E-Reputation (Identità Digitale) e Protezione da Cyber Bullismo</a:t>
            </a:r>
            <a:r>
              <a:rPr lang="it" sz="1100">
                <a:solidFill>
                  <a:schemeClr val="dk1"/>
                </a:solidFill>
              </a:rPr>
              <a:t> </a:t>
            </a:r>
            <a:r>
              <a:rPr b="1" i="1" lang="it" sz="1100">
                <a:solidFill>
                  <a:schemeClr val="dk1"/>
                </a:solidFill>
              </a:rPr>
              <a:t>- Danni alla E-Reputation (identità digitale)</a:t>
            </a:r>
            <a:r>
              <a:rPr lang="it">
                <a:solidFill>
                  <a:schemeClr val="dk1"/>
                </a:solidFill>
              </a:rPr>
              <a:t>)</a:t>
            </a:r>
            <a:endParaRPr>
              <a:solidFill>
                <a:schemeClr val="dk1"/>
              </a:solidFill>
            </a:endParaRPr>
          </a:p>
          <a:p>
            <a:pPr indent="0" lvl="0" marL="457200" rtl="0" algn="l">
              <a:spcBef>
                <a:spcPts val="1200"/>
              </a:spcBef>
              <a:spcAft>
                <a:spcPts val="0"/>
              </a:spcAft>
              <a:buNone/>
            </a:pPr>
            <a:r>
              <a:t/>
            </a:r>
            <a:endParaRPr b="1" i="1" sz="1600">
              <a:solidFill>
                <a:srgbClr val="38761D"/>
              </a:solidFill>
            </a:endParaRPr>
          </a:p>
          <a:p>
            <a:pPr indent="0" lvl="0" marL="0" rtl="0" algn="just">
              <a:spcBef>
                <a:spcPts val="1200"/>
              </a:spcBef>
              <a:spcAft>
                <a:spcPts val="0"/>
              </a:spcAft>
              <a:buNone/>
            </a:pPr>
            <a:r>
              <a:rPr b="1" i="1" lang="it" sz="1600">
                <a:solidFill>
                  <a:srgbClr val="38761D"/>
                </a:solidFill>
              </a:rPr>
              <a:t>Come affrontare la situazione</a:t>
            </a:r>
            <a:r>
              <a:rPr lang="it" sz="1600">
                <a:solidFill>
                  <a:schemeClr val="dk1"/>
                </a:solidFill>
              </a:rPr>
              <a:t>: ammettere errore relativo alla consegna ,cercare di avere un accordo con la catena della distribuzione e risarcire la catena della distribuzione per il danno causato da questo ritardo   </a:t>
            </a:r>
            <a:endParaRPr sz="16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786100" y="413375"/>
            <a:ext cx="7854300" cy="3361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i="1" lang="it" sz="1300"/>
              <a:t>Alexa beauty essentials</a:t>
            </a:r>
            <a:r>
              <a:rPr i="1" lang="it" sz="1300"/>
              <a:t> è il più grande coltivatore, produttore e distributore di prodotti a base di Aloe Vera in Italia.</a:t>
            </a:r>
            <a:endParaRPr i="1" sz="1300"/>
          </a:p>
          <a:p>
            <a:pPr indent="0" lvl="0" marL="0" rtl="0" algn="ctr">
              <a:lnSpc>
                <a:spcPct val="115000"/>
              </a:lnSpc>
              <a:spcBef>
                <a:spcPts val="0"/>
              </a:spcBef>
              <a:spcAft>
                <a:spcPts val="0"/>
              </a:spcAft>
              <a:buClr>
                <a:schemeClr val="dk1"/>
              </a:buClr>
              <a:buSzPts val="1100"/>
              <a:buFont typeface="Arial"/>
              <a:buNone/>
            </a:pPr>
            <a:r>
              <a:rPr i="1" lang="it" sz="1300"/>
              <a:t> Fondata nel 2021 l’azienda si dedica alla creazione di prodotti che costituiscono un valido aiuto per le persone. Invece di aggiungere solo qualche goccia di Aloe ai prodotti con lo scopo di spingere il pubblico ad acquistarli, preferisce iniziare dall’Aloe Vera fresca e aggiungere solo quanto basta di altri elementi, dove necessario, per creare una gamma completa di prodotti per la cura personale (per fare qualche nome: creme per la cura della pelle, shampoo, dentifricio etc..) anche bevande. </a:t>
            </a:r>
            <a:endParaRPr i="1" sz="1300"/>
          </a:p>
          <a:p>
            <a:pPr indent="0" lvl="0" marL="0" rtl="0" algn="ctr">
              <a:lnSpc>
                <a:spcPct val="115000"/>
              </a:lnSpc>
              <a:spcBef>
                <a:spcPts val="0"/>
              </a:spcBef>
              <a:spcAft>
                <a:spcPts val="0"/>
              </a:spcAft>
              <a:buClr>
                <a:schemeClr val="dk1"/>
              </a:buClr>
              <a:buSzPts val="1100"/>
              <a:buFont typeface="Arial"/>
              <a:buNone/>
            </a:pPr>
            <a:r>
              <a:rPr i="1" lang="it" sz="1300"/>
              <a:t>Il personale esperto e attento controlla ogni singolo passo del processo di crescita dell’Aloe, dallo sbocciare della pianticella nei campi coltivati con cura, alla fase finale della maturazione sino al giusto momento per la raccolta, effettuata rigorosamente a mano. Solo le piante di Aloe Vera mature vengono raccolte, quando hanno raggiunto la loro crescita completa, dopo quattro anni di maturazione.</a:t>
            </a:r>
            <a:endParaRPr i="1" sz="1300"/>
          </a:p>
          <a:p>
            <a:pPr indent="0" lvl="0" marL="0" rtl="0" algn="l">
              <a:lnSpc>
                <a:spcPct val="115000"/>
              </a:lnSpc>
              <a:spcBef>
                <a:spcPts val="0"/>
              </a:spcBef>
              <a:spcAft>
                <a:spcPts val="0"/>
              </a:spcAft>
              <a:buClr>
                <a:schemeClr val="dk1"/>
              </a:buClr>
              <a:buSzPts val="1100"/>
              <a:buFont typeface="Arial"/>
              <a:buNone/>
            </a:pPr>
            <a:r>
              <a:t/>
            </a:r>
            <a:endParaRPr b="1" i="1" sz="1300">
              <a:solidFill>
                <a:srgbClr val="6AA84F"/>
              </a:solidFill>
            </a:endParaRPr>
          </a:p>
          <a:p>
            <a:pPr indent="0" lvl="0" marL="0" rtl="0" algn="l">
              <a:spcBef>
                <a:spcPts val="0"/>
              </a:spcBef>
              <a:spcAft>
                <a:spcPts val="0"/>
              </a:spcAft>
              <a:buNone/>
            </a:pPr>
            <a:r>
              <a:t/>
            </a:r>
            <a:endParaRPr sz="4700"/>
          </a:p>
        </p:txBody>
      </p:sp>
      <p:pic>
        <p:nvPicPr>
          <p:cNvPr id="64" name="Google Shape;64;p14"/>
          <p:cNvPicPr preferRelativeResize="0"/>
          <p:nvPr/>
        </p:nvPicPr>
        <p:blipFill>
          <a:blip r:embed="rId3">
            <a:alphaModFix/>
          </a:blip>
          <a:stretch>
            <a:fillRect/>
          </a:stretch>
        </p:blipFill>
        <p:spPr>
          <a:xfrm>
            <a:off x="1214325" y="2952750"/>
            <a:ext cx="3018226" cy="2012151"/>
          </a:xfrm>
          <a:prstGeom prst="rect">
            <a:avLst/>
          </a:prstGeom>
          <a:noFill/>
          <a:ln>
            <a:noFill/>
          </a:ln>
        </p:spPr>
      </p:pic>
      <p:pic>
        <p:nvPicPr>
          <p:cNvPr id="65" name="Google Shape;65;p14"/>
          <p:cNvPicPr preferRelativeResize="0"/>
          <p:nvPr/>
        </p:nvPicPr>
        <p:blipFill>
          <a:blip r:embed="rId4">
            <a:alphaModFix/>
          </a:blip>
          <a:stretch>
            <a:fillRect/>
          </a:stretch>
        </p:blipFill>
        <p:spPr>
          <a:xfrm>
            <a:off x="5048250" y="2952750"/>
            <a:ext cx="3286125" cy="2012150"/>
          </a:xfrm>
          <a:prstGeom prst="rect">
            <a:avLst/>
          </a:prstGeom>
          <a:noFill/>
          <a:ln>
            <a:noFill/>
          </a:ln>
        </p:spPr>
      </p:pic>
      <p:sp>
        <p:nvSpPr>
          <p:cNvPr id="66" name="Google Shape;66;p14"/>
          <p:cNvSpPr/>
          <p:nvPr/>
        </p:nvSpPr>
        <p:spPr>
          <a:xfrm>
            <a:off x="715550" y="253325"/>
            <a:ext cx="7827000" cy="4777500"/>
          </a:xfrm>
          <a:prstGeom prst="rect">
            <a:avLst/>
          </a:prstGeom>
          <a:noFill/>
          <a:ln cap="flat" cmpd="sng" w="38100">
            <a:solidFill>
              <a:srgbClr val="BCFC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226225" y="250025"/>
            <a:ext cx="8501100" cy="4290900"/>
          </a:xfrm>
          <a:prstGeom prst="rect">
            <a:avLst/>
          </a:prstGeom>
          <a:solidFill>
            <a:srgbClr val="BCFCB7">
              <a:alpha val="46990"/>
            </a:srgbClr>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i="1" lang="it" sz="2000">
                <a:solidFill>
                  <a:srgbClr val="38761D"/>
                </a:solidFill>
              </a:rPr>
              <a:t>Prodotti per la cura che offre</a:t>
            </a:r>
            <a:r>
              <a:rPr lang="it" sz="1600">
                <a:solidFill>
                  <a:srgbClr val="38761D"/>
                </a:solidFill>
              </a:rPr>
              <a:t>:</a:t>
            </a:r>
            <a:endParaRPr sz="1600">
              <a:solidFill>
                <a:srgbClr val="38761D"/>
              </a:solidFill>
            </a:endParaRPr>
          </a:p>
          <a:p>
            <a:pPr indent="0" lvl="0" marL="0" rtl="0" algn="l">
              <a:lnSpc>
                <a:spcPct val="115000"/>
              </a:lnSpc>
              <a:spcBef>
                <a:spcPts val="0"/>
              </a:spcBef>
              <a:spcAft>
                <a:spcPts val="0"/>
              </a:spcAft>
              <a:buClr>
                <a:schemeClr val="dk1"/>
              </a:buClr>
              <a:buSzPts val="1100"/>
              <a:buFont typeface="Arial"/>
              <a:buNone/>
            </a:pPr>
            <a:r>
              <a:t/>
            </a:r>
            <a:endParaRPr sz="1600"/>
          </a:p>
          <a:p>
            <a:pPr indent="-317500" lvl="0" marL="457200" rtl="0" algn="just">
              <a:lnSpc>
                <a:spcPct val="115000"/>
              </a:lnSpc>
              <a:spcBef>
                <a:spcPts val="0"/>
              </a:spcBef>
              <a:spcAft>
                <a:spcPts val="0"/>
              </a:spcAft>
              <a:buSzPts val="1400"/>
              <a:buChar char="●"/>
            </a:pPr>
            <a:r>
              <a:rPr b="1" lang="it" sz="1400"/>
              <a:t>succo di aloe</a:t>
            </a:r>
            <a:r>
              <a:rPr lang="it" sz="1400"/>
              <a:t>, aiuta a rafforzare il sistema immunitario per via delle sue proprietà antisettiche e antibatteriche. È inoltre un aiuto a livello molecolare, dato che contiene polisaccaridi, delle sostanze importanti per mantenere in salute il sistema immunitario.</a:t>
            </a:r>
            <a:endParaRPr sz="1400"/>
          </a:p>
          <a:p>
            <a:pPr indent="-317500" lvl="0" marL="457200" rtl="0" algn="just">
              <a:lnSpc>
                <a:spcPct val="115000"/>
              </a:lnSpc>
              <a:spcBef>
                <a:spcPts val="0"/>
              </a:spcBef>
              <a:spcAft>
                <a:spcPts val="0"/>
              </a:spcAft>
              <a:buSzPts val="1400"/>
              <a:buChar char="●"/>
            </a:pPr>
            <a:r>
              <a:rPr b="1" lang="it" sz="1400"/>
              <a:t>crema di aloe</a:t>
            </a:r>
            <a:r>
              <a:rPr lang="it" sz="1400"/>
              <a:t>, ricca di oligoelementi antiossidanti e Vitamine C ed E che contrastano i radicali liberi e quindi gli effetti dell'invecchiamento della cute. Inoltre, protegge contro le radiazioni solari e riducono gli effetti immunodepressivi dei raggi UV.</a:t>
            </a:r>
            <a:endParaRPr sz="1400"/>
          </a:p>
          <a:p>
            <a:pPr indent="-317500" lvl="0" marL="457200" rtl="0" algn="just">
              <a:lnSpc>
                <a:spcPct val="115000"/>
              </a:lnSpc>
              <a:spcBef>
                <a:spcPts val="0"/>
              </a:spcBef>
              <a:spcAft>
                <a:spcPts val="0"/>
              </a:spcAft>
              <a:buSzPts val="1400"/>
              <a:buChar char="●"/>
            </a:pPr>
            <a:r>
              <a:rPr b="1" lang="it" sz="1400"/>
              <a:t>shampoo aloe</a:t>
            </a:r>
            <a:r>
              <a:rPr lang="it" sz="1400"/>
              <a:t>, nutre a fondo i capelli e li rende forti e luminosi, contrastando così anche la caduta.</a:t>
            </a:r>
            <a:endParaRPr sz="1400"/>
          </a:p>
          <a:p>
            <a:pPr indent="-317500" lvl="0" marL="457200" rtl="0" algn="just">
              <a:lnSpc>
                <a:spcPct val="115000"/>
              </a:lnSpc>
              <a:spcBef>
                <a:spcPts val="0"/>
              </a:spcBef>
              <a:spcAft>
                <a:spcPts val="0"/>
              </a:spcAft>
              <a:buSzPts val="1400"/>
              <a:buChar char="●"/>
            </a:pPr>
            <a:r>
              <a:rPr b="1" lang="it" sz="1400"/>
              <a:t>dentifricio aloe</a:t>
            </a:r>
            <a:r>
              <a:rPr lang="it" sz="1400"/>
              <a:t>, permette di contrastare efficacemente la placca e conserva l’alito il più fresco possibile.</a:t>
            </a:r>
            <a:endParaRPr sz="1400"/>
          </a:p>
          <a:p>
            <a:pPr indent="0" lvl="0" marL="0" rtl="0" algn="l">
              <a:spcBef>
                <a:spcPts val="0"/>
              </a:spcBef>
              <a:spcAft>
                <a:spcPts val="0"/>
              </a:spcAft>
              <a:buNone/>
            </a:pPr>
            <a:r>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297650" y="450150"/>
            <a:ext cx="8501100" cy="4090800"/>
          </a:xfrm>
          <a:prstGeom prst="rect">
            <a:avLst/>
          </a:prstGeom>
          <a:solidFill>
            <a:srgbClr val="BCFCB7">
              <a:alpha val="46990"/>
            </a:srgbClr>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rmAutofit/>
          </a:bodyPr>
          <a:lstStyle/>
          <a:p>
            <a:pPr indent="0" lvl="0" marL="0" rtl="0" algn="l">
              <a:lnSpc>
                <a:spcPct val="115000"/>
              </a:lnSpc>
              <a:spcBef>
                <a:spcPts val="0"/>
              </a:spcBef>
              <a:spcAft>
                <a:spcPts val="0"/>
              </a:spcAft>
              <a:buNone/>
            </a:pPr>
            <a:r>
              <a:rPr b="1" i="1" lang="it" sz="2500">
                <a:solidFill>
                  <a:srgbClr val="38761D"/>
                </a:solidFill>
              </a:rPr>
              <a:t>Fattori competitivi</a:t>
            </a:r>
            <a:r>
              <a:rPr lang="it" sz="2500">
                <a:solidFill>
                  <a:srgbClr val="38761D"/>
                </a:solidFill>
              </a:rPr>
              <a:t>:</a:t>
            </a:r>
            <a:r>
              <a:rPr lang="it" sz="2000">
                <a:solidFill>
                  <a:srgbClr val="38761D"/>
                </a:solidFill>
              </a:rPr>
              <a:t>   </a:t>
            </a:r>
            <a:r>
              <a:rPr lang="it" sz="2000"/>
              <a:t>    </a:t>
            </a:r>
            <a:endParaRPr sz="2000"/>
          </a:p>
          <a:p>
            <a:pPr indent="0" lvl="0" marL="0" rtl="0" algn="l">
              <a:lnSpc>
                <a:spcPct val="115000"/>
              </a:lnSpc>
              <a:spcBef>
                <a:spcPts val="0"/>
              </a:spcBef>
              <a:spcAft>
                <a:spcPts val="0"/>
              </a:spcAft>
              <a:buClr>
                <a:schemeClr val="dk1"/>
              </a:buClr>
              <a:buSzPts val="1100"/>
              <a:buFont typeface="Arial"/>
              <a:buNone/>
            </a:pPr>
            <a:r>
              <a:t/>
            </a:r>
            <a:endParaRPr sz="2000"/>
          </a:p>
          <a:p>
            <a:pPr indent="-317500" lvl="0" marL="457200" rtl="0" algn="l">
              <a:lnSpc>
                <a:spcPct val="115000"/>
              </a:lnSpc>
              <a:spcBef>
                <a:spcPts val="0"/>
              </a:spcBef>
              <a:spcAft>
                <a:spcPts val="0"/>
              </a:spcAft>
              <a:buSzPts val="1400"/>
              <a:buChar char="●"/>
            </a:pPr>
            <a:r>
              <a:rPr lang="it" sz="1400"/>
              <a:t>Una serie di piantagioni di aloe vera distribuiti in tutto il mondo</a:t>
            </a:r>
            <a:endParaRPr sz="1400"/>
          </a:p>
          <a:p>
            <a:pPr indent="-317500" lvl="0" marL="457200" rtl="0" algn="l">
              <a:lnSpc>
                <a:spcPct val="115000"/>
              </a:lnSpc>
              <a:spcBef>
                <a:spcPts val="0"/>
              </a:spcBef>
              <a:spcAft>
                <a:spcPts val="0"/>
              </a:spcAft>
              <a:buSzPts val="1400"/>
              <a:buChar char="●"/>
            </a:pPr>
            <a:r>
              <a:rPr lang="it" sz="1400"/>
              <a:t>Un continuo piano di attirare gli eccellenti master e dottorati </a:t>
            </a:r>
            <a:endParaRPr sz="1400"/>
          </a:p>
          <a:p>
            <a:pPr indent="-317500" lvl="0" marL="457200" rtl="0" algn="l">
              <a:lnSpc>
                <a:spcPct val="115000"/>
              </a:lnSpc>
              <a:spcBef>
                <a:spcPts val="0"/>
              </a:spcBef>
              <a:spcAft>
                <a:spcPts val="0"/>
              </a:spcAft>
              <a:buSzPts val="1400"/>
              <a:buChar char="●"/>
            </a:pPr>
            <a:r>
              <a:rPr lang="it" sz="1400"/>
              <a:t>Un'abbondante capitale e una serie di filiali di vari livelli</a:t>
            </a:r>
            <a:endParaRPr sz="1400"/>
          </a:p>
          <a:p>
            <a:pPr indent="-317500" lvl="0" marL="457200" rtl="0" algn="l">
              <a:lnSpc>
                <a:spcPct val="115000"/>
              </a:lnSpc>
              <a:spcBef>
                <a:spcPts val="0"/>
              </a:spcBef>
              <a:spcAft>
                <a:spcPts val="0"/>
              </a:spcAft>
              <a:buSzPts val="1400"/>
              <a:buChar char="●"/>
            </a:pPr>
            <a:r>
              <a:rPr lang="it" sz="1400"/>
              <a:t>Un eccellente reputazione tra il pubblico</a:t>
            </a:r>
            <a:endParaRPr sz="1400"/>
          </a:p>
          <a:p>
            <a:pPr indent="-317500" lvl="0" marL="457200" rtl="0" algn="l">
              <a:lnSpc>
                <a:spcPct val="115000"/>
              </a:lnSpc>
              <a:spcBef>
                <a:spcPts val="0"/>
              </a:spcBef>
              <a:spcAft>
                <a:spcPts val="0"/>
              </a:spcAft>
              <a:buSzPts val="1400"/>
              <a:buChar char="●"/>
            </a:pPr>
            <a:r>
              <a:rPr lang="it" sz="1400"/>
              <a:t>In possesso di una serie di dipartimenti efficaci e tempestivi a reagire a tutti gli eventi imprevisti </a:t>
            </a:r>
            <a:endParaRPr sz="1400"/>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481750" y="195525"/>
            <a:ext cx="8048700" cy="44982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AutoNum type="arabicPeriod"/>
            </a:pPr>
            <a:r>
              <a:rPr b="1" lang="it" sz="1800"/>
              <a:t>Incendio Calamità</a:t>
            </a:r>
            <a:endParaRPr b="1" sz="18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b="1" lang="it" sz="1500">
                <a:solidFill>
                  <a:srgbClr val="6AA84F"/>
                </a:solidFill>
              </a:rPr>
              <a:t>assicurazione</a:t>
            </a:r>
            <a:r>
              <a:rPr lang="it" sz="1500"/>
              <a:t>: incendio e calamità (della fase 1)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b="1" lang="it" sz="1500">
                <a:solidFill>
                  <a:srgbClr val="6AA84F"/>
                </a:solidFill>
              </a:rPr>
              <a:t>prevenzione</a:t>
            </a:r>
            <a:r>
              <a:rPr lang="it" sz="1500"/>
              <a:t>: sistema di allarme e preavviso automatico ,sistema di ventilazione,vie d'uscita, documento di valutazione di rischio,segnali di sicurezza </a:t>
            </a:r>
            <a:endParaRPr sz="1500"/>
          </a:p>
          <a:p>
            <a:pPr indent="0" lvl="0" marL="0" rtl="0" algn="l">
              <a:spcBef>
                <a:spcPts val="0"/>
              </a:spcBef>
              <a:spcAft>
                <a:spcPts val="0"/>
              </a:spcAft>
              <a:buNone/>
            </a:pPr>
            <a:r>
              <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i="1" lang="it" sz="1500">
                <a:solidFill>
                  <a:srgbClr val="38761D"/>
                </a:solidFill>
              </a:rPr>
              <a:t>incendio a calamità</a:t>
            </a:r>
            <a:r>
              <a:rPr lang="it" sz="1500"/>
              <a:t> </a:t>
            </a:r>
            <a:r>
              <a:rPr lang="it" sz="1300"/>
              <a:t>(Le polizze contro l’incendio riguardano molti eventi diversi: non soltanto l’incendio vero e proprio, ma anche, per esempio, i danni derivanti da fulmini o esplosioni, quelli causati da fumi o gas, o da urti da parte di veicoli e aerei. Sono compresi anche i danni che i vigili del fuoco possono causare spegnendo un incendio, e (entro un certo limite) le spese di sgombero o demolizione che derivano dal sinistro.Le polizze, gratuitamente o con un sovrappremio, possono inoltre coprire altri eventi, come quelli determinati da colpa grave dell’assicurato, i danni causati a cose di proprietà dei vicini, quelli derivanti dalla rottura delle condutture dell’acqua o da eventi atmosferici o calamità naturali, e i danni indiretti )</a:t>
            </a:r>
            <a:endParaRPr sz="1300"/>
          </a:p>
          <a:p>
            <a:pPr indent="0" lvl="0" marL="0" rtl="0" algn="l">
              <a:spcBef>
                <a:spcPts val="0"/>
              </a:spcBef>
              <a:spcAft>
                <a:spcPts val="0"/>
              </a:spcAft>
              <a:buNone/>
            </a:pPr>
            <a:r>
              <a:t/>
            </a:r>
            <a:endParaRPr sz="1300"/>
          </a:p>
        </p:txBody>
      </p:sp>
      <p:sp>
        <p:nvSpPr>
          <p:cNvPr id="82" name="Google Shape;82;p17"/>
          <p:cNvSpPr/>
          <p:nvPr/>
        </p:nvSpPr>
        <p:spPr>
          <a:xfrm>
            <a:off x="481750" y="521800"/>
            <a:ext cx="8266800" cy="4133700"/>
          </a:xfrm>
          <a:prstGeom prst="rect">
            <a:avLst/>
          </a:prstGeom>
          <a:noFill/>
          <a:ln cap="flat" cmpd="sng" w="38100">
            <a:solidFill>
              <a:srgbClr val="BCFC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490250" y="450150"/>
            <a:ext cx="80313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it" sz="1600">
                <a:solidFill>
                  <a:srgbClr val="000000"/>
                </a:solidFill>
              </a:rPr>
              <a:t>2. Infortuni sul lavoro</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b="1" sz="1500">
              <a:solidFill>
                <a:srgbClr val="6AA84F"/>
              </a:solidFill>
            </a:endParaRPr>
          </a:p>
          <a:p>
            <a:pPr indent="0" lvl="0" marL="0" rtl="0" algn="l">
              <a:spcBef>
                <a:spcPts val="0"/>
              </a:spcBef>
              <a:spcAft>
                <a:spcPts val="0"/>
              </a:spcAft>
              <a:buNone/>
            </a:pPr>
            <a:r>
              <a:rPr b="1" lang="it" sz="1500">
                <a:solidFill>
                  <a:srgbClr val="6AA84F"/>
                </a:solidFill>
              </a:rPr>
              <a:t>prevenzione</a:t>
            </a:r>
            <a:r>
              <a:rPr lang="it" sz="1500"/>
              <a:t>: documento di valutazione di rischi ,avere Medico Competente all’interno della azienda, dispositivi di protezione individuale,segnali di sicurezza</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b="1" lang="it" sz="1500">
                <a:solidFill>
                  <a:srgbClr val="6AA84F"/>
                </a:solidFill>
              </a:rPr>
              <a:t>assicurazione</a:t>
            </a:r>
            <a:r>
              <a:rPr lang="it" sz="1500"/>
              <a:t>: infortuni (della seconda fase)</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ctr">
              <a:spcBef>
                <a:spcPts val="0"/>
              </a:spcBef>
              <a:spcAft>
                <a:spcPts val="0"/>
              </a:spcAft>
              <a:buNone/>
            </a:pPr>
            <a:r>
              <a:rPr lang="it" sz="1200"/>
              <a:t>[Le possibili conseguenze di un infortunio possono essere l’inabilità temporanea, l’invalidità permanente o il caso morte. L'indennizzo generalmente previsto per l'inabilità temporanea è una diaria che copre i giorni di lavoro persi dall'assicurato. È quindi un risarcimento particolarmente consigliabile per chi svolge attività lavorative autonome, che non prevedono indennizzi malattia. L'invalidità permanente viene calcolata con un valore percentuale che corrisponde al tipo di menomazione fisica o sensoriale a cui corrisponde il danno, in base ad apposite tabelle o ad una perizia medica. Il caso del decesso per infortunio invece prevede un risarcimento o una rendita per il beneficiario indicato nella polizza infortuni dall'assicurato. È possibile anche non specificare il beneficiario della polizza. In questo caso, il risarcimento verrà suddiviso in parti uguali fra gli eredi dell'assicurato.] </a:t>
            </a:r>
            <a:endParaRPr sz="1200"/>
          </a:p>
          <a:p>
            <a:pPr indent="0" lvl="0" marL="0" rtl="0" algn="l">
              <a:spcBef>
                <a:spcPts val="0"/>
              </a:spcBef>
              <a:spcAft>
                <a:spcPts val="0"/>
              </a:spcAft>
              <a:buNone/>
            </a:pPr>
            <a:r>
              <a:t/>
            </a:r>
            <a:endParaRPr sz="1300"/>
          </a:p>
        </p:txBody>
      </p:sp>
      <p:sp>
        <p:nvSpPr>
          <p:cNvPr id="88" name="Google Shape;88;p18"/>
          <p:cNvSpPr/>
          <p:nvPr/>
        </p:nvSpPr>
        <p:spPr>
          <a:xfrm>
            <a:off x="426925" y="569250"/>
            <a:ext cx="8253900" cy="3984600"/>
          </a:xfrm>
          <a:prstGeom prst="rect">
            <a:avLst/>
          </a:prstGeom>
          <a:noFill/>
          <a:ln cap="flat" cmpd="sng" w="38100">
            <a:solidFill>
              <a:srgbClr val="BCFC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490250" y="409975"/>
            <a:ext cx="8014500" cy="4224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it" sz="1644"/>
              <a:t>3. Cyber Risk</a:t>
            </a:r>
            <a:endParaRPr b="1" sz="1644"/>
          </a:p>
          <a:p>
            <a:pPr indent="0" lvl="0" marL="0" rtl="0" algn="l">
              <a:spcBef>
                <a:spcPts val="0"/>
              </a:spcBef>
              <a:spcAft>
                <a:spcPts val="0"/>
              </a:spcAft>
              <a:buNone/>
            </a:pPr>
            <a:r>
              <a:t/>
            </a:r>
            <a:endParaRPr sz="1200"/>
          </a:p>
          <a:p>
            <a:pPr indent="0" lvl="0" marL="0" rtl="0" algn="l">
              <a:spcBef>
                <a:spcPts val="0"/>
              </a:spcBef>
              <a:spcAft>
                <a:spcPts val="0"/>
              </a:spcAft>
              <a:buNone/>
            </a:pPr>
            <a:r>
              <a:rPr b="1" lang="it" sz="1200">
                <a:solidFill>
                  <a:srgbClr val="6AA84F"/>
                </a:solidFill>
              </a:rPr>
              <a:t>prevenzione</a:t>
            </a:r>
            <a:r>
              <a:rPr lang="it" sz="1200"/>
              <a:t>: antivirus,firewall,antispam;mettere in atto adeguate misure di prevenzione sia organizzative sia digitali e fisiche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it" sz="1200">
                <a:solidFill>
                  <a:srgbClr val="6AA84F"/>
                </a:solidFill>
              </a:rPr>
              <a:t>assicurazione</a:t>
            </a:r>
            <a:r>
              <a:rPr lang="it" sz="1200"/>
              <a:t>: La polizza Cyber Risk Protection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ctr">
              <a:spcBef>
                <a:spcPts val="0"/>
              </a:spcBef>
              <a:spcAft>
                <a:spcPts val="0"/>
              </a:spcAft>
              <a:buNone/>
            </a:pPr>
            <a:r>
              <a:rPr lang="it" sz="1077"/>
              <a:t>(Il cyber risk rappresenta un pericolo di notevole gravità per le aziende; tuttavia, molto spesso viene sottovalutato. Con lo sviluppo delle tecnologie digitali, le aziende si trovano a dover gestire un’ampia gamma di dati e informazioni che riguardano sia il proprio know how e i dipartimenti interni sia i propri clienti e fornitori.L’informatizzazione delle procedure e delle comunicazioni costituisce certamente un notevole beneficio, quindi qualunque operatore possiede una struttura IT, uno o più server e device per la gestione di volumi variabili di dati.Ciò comporta al tempo stesso un cyber risk, cioè la possibilità che le connessioni informatiche siano utilizzate per danneggiare l’impresa oppure per entrare in possesso di informazioni sensibili della cui sicurezza l’azienda è responsabile.)</a:t>
            </a:r>
            <a:endParaRPr sz="1077"/>
          </a:p>
          <a:p>
            <a:pPr indent="0" lvl="0" marL="0" rtl="0" algn="ctr">
              <a:spcBef>
                <a:spcPts val="0"/>
              </a:spcBef>
              <a:spcAft>
                <a:spcPts val="0"/>
              </a:spcAft>
              <a:buNone/>
            </a:pPr>
            <a:r>
              <a:t/>
            </a:r>
            <a:endParaRPr sz="1077"/>
          </a:p>
          <a:p>
            <a:pPr indent="0" lvl="0" marL="0" rtl="0" algn="ctr">
              <a:spcBef>
                <a:spcPts val="0"/>
              </a:spcBef>
              <a:spcAft>
                <a:spcPts val="0"/>
              </a:spcAft>
              <a:buNone/>
            </a:pPr>
            <a:r>
              <a:rPr lang="it" sz="1077"/>
              <a:t>La polizza Cyber Risk Protection (Protezione per Shopping online - Mancata consegna dei beni acquistati - Consegna di beni difettosi e danneggiati - Perdita o danno ai beni nella fase di restituzione - Diniego di rimborso del prezzo di acquisto in caso di giustificata restituzione  Protezione della E-Reputation (Identità Digitale) e Protezione da Cyber Bullismo - Danni alla E-Reputation (identità digitale) - Cyber Bullismo  Protezione per la Perdita Dati - Opzione 1 - Ripristino/recupero “fai-da-te” dei dati persi, utilizzando software dedicato e specialistico - Opzione 2 - In caso di difetto tecnico o rottura Servizi di Recupero dati in laboratorio dedicato  Protezione Legale per Cyber Risk)</a:t>
            </a:r>
            <a:endParaRPr sz="1077"/>
          </a:p>
          <a:p>
            <a:pPr indent="0" lvl="0" marL="0" rtl="0" algn="ctr">
              <a:spcBef>
                <a:spcPts val="0"/>
              </a:spcBef>
              <a:spcAft>
                <a:spcPts val="0"/>
              </a:spcAft>
              <a:buNone/>
            </a:pPr>
            <a:r>
              <a:t/>
            </a:r>
            <a:endParaRPr sz="1300"/>
          </a:p>
        </p:txBody>
      </p:sp>
      <p:sp>
        <p:nvSpPr>
          <p:cNvPr id="94" name="Google Shape;94;p19"/>
          <p:cNvSpPr/>
          <p:nvPr/>
        </p:nvSpPr>
        <p:spPr>
          <a:xfrm>
            <a:off x="447250" y="393050"/>
            <a:ext cx="8267700" cy="4296300"/>
          </a:xfrm>
          <a:prstGeom prst="rect">
            <a:avLst/>
          </a:prstGeom>
          <a:noFill/>
          <a:ln cap="flat" cmpd="sng" w="38100">
            <a:solidFill>
              <a:srgbClr val="BCFC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490250" y="450150"/>
            <a:ext cx="79884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None/>
            </a:pPr>
            <a:r>
              <a:rPr b="1" lang="it" sz="1588"/>
              <a:t>4.  Danni a terzi</a:t>
            </a:r>
            <a:r>
              <a:rPr lang="it" sz="1588"/>
              <a:t> </a:t>
            </a:r>
            <a:endParaRPr sz="1588"/>
          </a:p>
          <a:p>
            <a:pPr indent="0" lvl="0" marL="0" rtl="0" algn="l">
              <a:lnSpc>
                <a:spcPct val="115000"/>
              </a:lnSpc>
              <a:spcBef>
                <a:spcPts val="0"/>
              </a:spcBef>
              <a:spcAft>
                <a:spcPts val="0"/>
              </a:spcAft>
              <a:buNone/>
            </a:pPr>
            <a:r>
              <a:t/>
            </a:r>
            <a:endParaRPr sz="1588"/>
          </a:p>
          <a:p>
            <a:pPr indent="0" lvl="0" marL="0" rtl="0" algn="l">
              <a:lnSpc>
                <a:spcPct val="115000"/>
              </a:lnSpc>
              <a:spcBef>
                <a:spcPts val="0"/>
              </a:spcBef>
              <a:spcAft>
                <a:spcPts val="0"/>
              </a:spcAft>
              <a:buNone/>
            </a:pPr>
            <a:r>
              <a:rPr b="1" i="1" lang="it" sz="1488">
                <a:solidFill>
                  <a:srgbClr val="6AA84F"/>
                </a:solidFill>
              </a:rPr>
              <a:t>prevenzione</a:t>
            </a:r>
            <a:r>
              <a:rPr lang="it" sz="1488"/>
              <a:t>: fondo per responsabilità civile</a:t>
            </a:r>
            <a:endParaRPr sz="1488"/>
          </a:p>
          <a:p>
            <a:pPr indent="0" lvl="0" marL="0" rtl="0" algn="l">
              <a:lnSpc>
                <a:spcPct val="115000"/>
              </a:lnSpc>
              <a:spcBef>
                <a:spcPts val="0"/>
              </a:spcBef>
              <a:spcAft>
                <a:spcPts val="0"/>
              </a:spcAft>
              <a:buClr>
                <a:schemeClr val="dk1"/>
              </a:buClr>
              <a:buSzPct val="73880"/>
              <a:buFont typeface="Arial"/>
              <a:buNone/>
            </a:pPr>
            <a:r>
              <a:t/>
            </a:r>
            <a:endParaRPr sz="1488">
              <a:solidFill>
                <a:srgbClr val="FF0000"/>
              </a:solidFill>
            </a:endParaRPr>
          </a:p>
          <a:p>
            <a:pPr indent="0" lvl="0" marL="0" rtl="0" algn="l">
              <a:lnSpc>
                <a:spcPct val="115000"/>
              </a:lnSpc>
              <a:spcBef>
                <a:spcPts val="0"/>
              </a:spcBef>
              <a:spcAft>
                <a:spcPts val="0"/>
              </a:spcAft>
              <a:buClr>
                <a:schemeClr val="dk1"/>
              </a:buClr>
              <a:buSzPct val="73880"/>
              <a:buFont typeface="Arial"/>
              <a:buNone/>
            </a:pPr>
            <a:r>
              <a:rPr b="1" i="1" lang="it" sz="1488">
                <a:solidFill>
                  <a:srgbClr val="6AA84F"/>
                </a:solidFill>
              </a:rPr>
              <a:t>assicurazione</a:t>
            </a:r>
            <a:r>
              <a:rPr lang="it" sz="1488"/>
              <a:t>:</a:t>
            </a:r>
            <a:r>
              <a:rPr lang="it" sz="1488">
                <a:solidFill>
                  <a:srgbClr val="FF0000"/>
                </a:solidFill>
              </a:rPr>
              <a:t> </a:t>
            </a:r>
            <a:r>
              <a:rPr lang="it" sz="1488"/>
              <a:t>RC professionale (fase 2) e incendio e calamità (della fase 1) </a:t>
            </a:r>
            <a:r>
              <a:rPr i="1" lang="it" sz="1488"/>
              <a:t>  </a:t>
            </a:r>
            <a:endParaRPr sz="1488"/>
          </a:p>
          <a:p>
            <a:pPr indent="0" lvl="0" marL="0" rtl="0" algn="l">
              <a:lnSpc>
                <a:spcPct val="115000"/>
              </a:lnSpc>
              <a:spcBef>
                <a:spcPts val="0"/>
              </a:spcBef>
              <a:spcAft>
                <a:spcPts val="0"/>
              </a:spcAft>
              <a:buClr>
                <a:schemeClr val="dk1"/>
              </a:buClr>
              <a:buSzPct val="69230"/>
              <a:buFont typeface="Arial"/>
              <a:buNone/>
            </a:pPr>
            <a:r>
              <a:t/>
            </a:r>
            <a:endParaRPr sz="1588">
              <a:solidFill>
                <a:srgbClr val="FF0000"/>
              </a:solidFill>
            </a:endParaRPr>
          </a:p>
          <a:p>
            <a:pPr indent="0" lvl="0" marL="0" rtl="0" algn="l">
              <a:lnSpc>
                <a:spcPct val="115000"/>
              </a:lnSpc>
              <a:spcBef>
                <a:spcPts val="0"/>
              </a:spcBef>
              <a:spcAft>
                <a:spcPts val="0"/>
              </a:spcAft>
              <a:buClr>
                <a:schemeClr val="dk1"/>
              </a:buClr>
              <a:buSzPct val="85344"/>
              <a:buFont typeface="Arial"/>
              <a:buNone/>
            </a:pPr>
            <a:r>
              <a:rPr b="1" i="1" lang="it" sz="1288">
                <a:solidFill>
                  <a:srgbClr val="38761D"/>
                </a:solidFill>
              </a:rPr>
              <a:t>f</a:t>
            </a:r>
            <a:r>
              <a:rPr b="1" i="1" lang="it" sz="1388">
                <a:solidFill>
                  <a:srgbClr val="38761D"/>
                </a:solidFill>
              </a:rPr>
              <a:t>ondo per responsabilità civile</a:t>
            </a:r>
            <a:r>
              <a:rPr b="1" i="1" lang="it" sz="1388">
                <a:solidFill>
                  <a:srgbClr val="A64D79"/>
                </a:solidFill>
              </a:rPr>
              <a:t> </a:t>
            </a:r>
            <a:r>
              <a:rPr lang="it" sz="1388"/>
              <a:t>(costituito per fare fronte al rischio di sinistri causati dall’azienda a danno di terzi e non completamente coperti da assicurazione)</a:t>
            </a:r>
            <a:endParaRPr sz="1388"/>
          </a:p>
          <a:p>
            <a:pPr indent="0" lvl="0" marL="0" rtl="0" algn="l">
              <a:lnSpc>
                <a:spcPct val="115000"/>
              </a:lnSpc>
              <a:spcBef>
                <a:spcPts val="0"/>
              </a:spcBef>
              <a:spcAft>
                <a:spcPts val="0"/>
              </a:spcAft>
              <a:buClr>
                <a:schemeClr val="dk1"/>
              </a:buClr>
              <a:buSzPct val="79199"/>
              <a:buFont typeface="Arial"/>
              <a:buNone/>
            </a:pPr>
            <a:r>
              <a:t/>
            </a:r>
            <a:endParaRPr b="1" i="1" sz="1388">
              <a:solidFill>
                <a:srgbClr val="38761D"/>
              </a:solidFill>
            </a:endParaRPr>
          </a:p>
          <a:p>
            <a:pPr indent="0" lvl="0" marL="0" rtl="0" algn="l">
              <a:lnSpc>
                <a:spcPct val="115000"/>
              </a:lnSpc>
              <a:spcBef>
                <a:spcPts val="0"/>
              </a:spcBef>
              <a:spcAft>
                <a:spcPts val="0"/>
              </a:spcAft>
              <a:buClr>
                <a:schemeClr val="dk1"/>
              </a:buClr>
              <a:buSzPct val="79199"/>
              <a:buFont typeface="Arial"/>
              <a:buNone/>
            </a:pPr>
            <a:r>
              <a:rPr b="1" i="1" lang="it" sz="1388">
                <a:solidFill>
                  <a:srgbClr val="38761D"/>
                </a:solidFill>
              </a:rPr>
              <a:t>RC professionale</a:t>
            </a:r>
            <a:r>
              <a:rPr lang="it" sz="1388"/>
              <a:t> (fase 2) [Si tratta di una polizza che risarcisce i terzi degli eventuali danni causati dall’assicurato nello svolgimento della propria professione. L’obiettivo è duplice: tutelare il cliente danneggiato; proteggere il patrimonio degli stessi professionisti che dovessero essere chiamati a pagare un rimborso.]</a:t>
            </a:r>
            <a:endParaRPr sz="1388"/>
          </a:p>
          <a:p>
            <a:pPr indent="0" lvl="0" marL="457200" rtl="0" algn="ctr">
              <a:lnSpc>
                <a:spcPct val="115000"/>
              </a:lnSpc>
              <a:spcBef>
                <a:spcPts val="0"/>
              </a:spcBef>
              <a:spcAft>
                <a:spcPts val="0"/>
              </a:spcAft>
              <a:buClr>
                <a:schemeClr val="dk1"/>
              </a:buClr>
              <a:buSzPct val="110000"/>
              <a:buFont typeface="Arial"/>
              <a:buNone/>
            </a:pPr>
            <a:r>
              <a:t/>
            </a:r>
            <a:endParaRPr sz="1000"/>
          </a:p>
          <a:p>
            <a:pPr indent="0" lvl="0" marL="0" rtl="0" algn="l">
              <a:spcBef>
                <a:spcPts val="0"/>
              </a:spcBef>
              <a:spcAft>
                <a:spcPts val="0"/>
              </a:spcAft>
              <a:buNone/>
            </a:pPr>
            <a:r>
              <a:t/>
            </a:r>
            <a:endParaRPr b="1" sz="1500"/>
          </a:p>
          <a:p>
            <a:pPr indent="0" lvl="0" marL="0" rtl="0" algn="l">
              <a:spcBef>
                <a:spcPts val="0"/>
              </a:spcBef>
              <a:spcAft>
                <a:spcPts val="0"/>
              </a:spcAft>
              <a:buNone/>
            </a:pPr>
            <a:r>
              <a:t/>
            </a:r>
            <a:endParaRPr sz="1200"/>
          </a:p>
        </p:txBody>
      </p:sp>
      <p:sp>
        <p:nvSpPr>
          <p:cNvPr id="100" name="Google Shape;100;p20"/>
          <p:cNvSpPr/>
          <p:nvPr/>
        </p:nvSpPr>
        <p:spPr>
          <a:xfrm>
            <a:off x="447250" y="542125"/>
            <a:ext cx="8226900" cy="3924000"/>
          </a:xfrm>
          <a:prstGeom prst="rect">
            <a:avLst/>
          </a:prstGeom>
          <a:noFill/>
          <a:ln cap="flat" cmpd="sng" w="38100">
            <a:solidFill>
              <a:srgbClr val="BCFC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490250" y="450150"/>
            <a:ext cx="7997400" cy="40908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0"/>
              </a:spcBef>
              <a:spcAft>
                <a:spcPts val="0"/>
              </a:spcAft>
              <a:buNone/>
            </a:pPr>
            <a:r>
              <a:rPr b="1" lang="it" sz="1300"/>
              <a:t>5. </a:t>
            </a:r>
            <a:r>
              <a:rPr b="1" lang="it" sz="1622"/>
              <a:t>Cambiamento nei gusti di consumatori </a:t>
            </a:r>
            <a:endParaRPr b="1" sz="1622"/>
          </a:p>
          <a:p>
            <a:pPr indent="0" lvl="0" marL="0" rtl="0" algn="l">
              <a:lnSpc>
                <a:spcPct val="115000"/>
              </a:lnSpc>
              <a:spcBef>
                <a:spcPts val="0"/>
              </a:spcBef>
              <a:spcAft>
                <a:spcPts val="0"/>
              </a:spcAft>
              <a:buNone/>
            </a:pPr>
            <a:r>
              <a:t/>
            </a:r>
            <a:endParaRPr b="1" sz="1622"/>
          </a:p>
          <a:p>
            <a:pPr indent="0" lvl="0" marL="0" rtl="0" algn="l">
              <a:lnSpc>
                <a:spcPct val="115000"/>
              </a:lnSpc>
              <a:spcBef>
                <a:spcPts val="0"/>
              </a:spcBef>
              <a:spcAft>
                <a:spcPts val="0"/>
              </a:spcAft>
              <a:buNone/>
            </a:pPr>
            <a:r>
              <a:rPr b="1" i="1" lang="it" sz="1622">
                <a:solidFill>
                  <a:srgbClr val="6AA84F"/>
                </a:solidFill>
              </a:rPr>
              <a:t>prevenzione</a:t>
            </a:r>
            <a:r>
              <a:rPr lang="it" sz="1622"/>
              <a:t>: questionario dei gusti</a:t>
            </a:r>
            <a:endParaRPr sz="1622"/>
          </a:p>
          <a:p>
            <a:pPr indent="0" lvl="0" marL="0" rtl="0" algn="l">
              <a:lnSpc>
                <a:spcPct val="115000"/>
              </a:lnSpc>
              <a:spcBef>
                <a:spcPts val="0"/>
              </a:spcBef>
              <a:spcAft>
                <a:spcPts val="0"/>
              </a:spcAft>
              <a:buNone/>
            </a:pPr>
            <a:r>
              <a:t/>
            </a:r>
            <a:endParaRPr sz="1622">
              <a:solidFill>
                <a:srgbClr val="FF0000"/>
              </a:solidFill>
            </a:endParaRPr>
          </a:p>
          <a:p>
            <a:pPr indent="0" lvl="0" marL="0" rtl="0" algn="l">
              <a:lnSpc>
                <a:spcPct val="115000"/>
              </a:lnSpc>
              <a:spcBef>
                <a:spcPts val="0"/>
              </a:spcBef>
              <a:spcAft>
                <a:spcPts val="0"/>
              </a:spcAft>
              <a:buNone/>
            </a:pPr>
            <a:r>
              <a:rPr b="1" i="1" lang="it" sz="1622">
                <a:solidFill>
                  <a:srgbClr val="6AA84F"/>
                </a:solidFill>
              </a:rPr>
              <a:t>assicurazione</a:t>
            </a:r>
            <a:r>
              <a:rPr lang="it" sz="1622"/>
              <a:t>:</a:t>
            </a:r>
            <a:endParaRPr sz="1622"/>
          </a:p>
          <a:p>
            <a:pPr indent="0" lvl="0" marL="0" rtl="0" algn="l">
              <a:lnSpc>
                <a:spcPct val="115000"/>
              </a:lnSpc>
              <a:spcBef>
                <a:spcPts val="0"/>
              </a:spcBef>
              <a:spcAft>
                <a:spcPts val="0"/>
              </a:spcAft>
              <a:buNone/>
            </a:pPr>
            <a:r>
              <a:t/>
            </a:r>
            <a:endParaRPr sz="1622"/>
          </a:p>
          <a:p>
            <a:pPr indent="0" lvl="0" marL="0" rtl="0" algn="l">
              <a:lnSpc>
                <a:spcPct val="115000"/>
              </a:lnSpc>
              <a:spcBef>
                <a:spcPts val="0"/>
              </a:spcBef>
              <a:spcAft>
                <a:spcPts val="0"/>
              </a:spcAft>
              <a:buNone/>
            </a:pPr>
            <a:r>
              <a:rPr lang="it" sz="1622"/>
              <a:t>6. </a:t>
            </a:r>
            <a:r>
              <a:rPr b="1" lang="it" sz="1622"/>
              <a:t>Furto in magazzino o negozio o durante il trasporto</a:t>
            </a:r>
            <a:endParaRPr b="1" sz="1622"/>
          </a:p>
          <a:p>
            <a:pPr indent="0" lvl="0" marL="457200" rtl="0" algn="l">
              <a:lnSpc>
                <a:spcPct val="115000"/>
              </a:lnSpc>
              <a:spcBef>
                <a:spcPts val="0"/>
              </a:spcBef>
              <a:spcAft>
                <a:spcPts val="0"/>
              </a:spcAft>
              <a:buClr>
                <a:schemeClr val="dk1"/>
              </a:buClr>
              <a:buSzPct val="67808"/>
              <a:buFont typeface="Arial"/>
              <a:buNone/>
            </a:pPr>
            <a:r>
              <a:rPr b="1" i="1" lang="it" sz="1622">
                <a:solidFill>
                  <a:srgbClr val="6AA84F"/>
                </a:solidFill>
              </a:rPr>
              <a:t>prevenzione</a:t>
            </a:r>
            <a:r>
              <a:rPr lang="it" sz="1622"/>
              <a:t>: installare un efficiente sistema di allarme collegato con la Polizia o i Carabinieri e dotare i punti sensibili di un sistema di videosorveglianza</a:t>
            </a:r>
            <a:endParaRPr sz="1622"/>
          </a:p>
          <a:p>
            <a:pPr indent="0" lvl="0" marL="457200" rtl="0" algn="l">
              <a:lnSpc>
                <a:spcPct val="115000"/>
              </a:lnSpc>
              <a:spcBef>
                <a:spcPts val="0"/>
              </a:spcBef>
              <a:spcAft>
                <a:spcPts val="0"/>
              </a:spcAft>
              <a:buClr>
                <a:schemeClr val="dk1"/>
              </a:buClr>
              <a:buSzPct val="67808"/>
              <a:buFont typeface="Arial"/>
              <a:buNone/>
            </a:pPr>
            <a:r>
              <a:t/>
            </a:r>
            <a:endParaRPr sz="1622">
              <a:solidFill>
                <a:srgbClr val="FF0000"/>
              </a:solidFill>
            </a:endParaRPr>
          </a:p>
          <a:p>
            <a:pPr indent="0" lvl="0" marL="457200" rtl="0" algn="l">
              <a:lnSpc>
                <a:spcPct val="115000"/>
              </a:lnSpc>
              <a:spcBef>
                <a:spcPts val="0"/>
              </a:spcBef>
              <a:spcAft>
                <a:spcPts val="0"/>
              </a:spcAft>
              <a:buClr>
                <a:schemeClr val="dk1"/>
              </a:buClr>
              <a:buSzPct val="67808"/>
              <a:buFont typeface="Arial"/>
              <a:buNone/>
            </a:pPr>
            <a:r>
              <a:rPr b="1" i="1" lang="it" sz="1622">
                <a:solidFill>
                  <a:srgbClr val="6AA84F"/>
                </a:solidFill>
              </a:rPr>
              <a:t>assicurazione</a:t>
            </a:r>
            <a:r>
              <a:rPr lang="it" sz="1622"/>
              <a:t>: furto (della prima fase)          </a:t>
            </a:r>
            <a:r>
              <a:rPr lang="it" sz="1622">
                <a:solidFill>
                  <a:srgbClr val="FF0000"/>
                </a:solidFill>
              </a:rPr>
              <a:t> </a:t>
            </a:r>
            <a:endParaRPr sz="1622">
              <a:solidFill>
                <a:srgbClr val="FF0000"/>
              </a:solidFill>
            </a:endParaRPr>
          </a:p>
          <a:p>
            <a:pPr indent="0" lvl="0" marL="0" rtl="0" algn="l">
              <a:lnSpc>
                <a:spcPct val="115000"/>
              </a:lnSpc>
              <a:spcBef>
                <a:spcPts val="0"/>
              </a:spcBef>
              <a:spcAft>
                <a:spcPts val="0"/>
              </a:spcAft>
              <a:buClr>
                <a:schemeClr val="dk1"/>
              </a:buClr>
              <a:buSzPct val="67808"/>
              <a:buFont typeface="Arial"/>
              <a:buNone/>
            </a:pPr>
            <a:r>
              <a:rPr lang="it" sz="1622">
                <a:solidFill>
                  <a:srgbClr val="FF0000"/>
                </a:solidFill>
              </a:rPr>
              <a:t>           </a:t>
            </a:r>
            <a:endParaRPr sz="1622">
              <a:solidFill>
                <a:srgbClr val="FF0000"/>
              </a:solidFill>
            </a:endParaRPr>
          </a:p>
          <a:p>
            <a:pPr indent="0" lvl="0" marL="0" rtl="0" algn="l">
              <a:lnSpc>
                <a:spcPct val="115000"/>
              </a:lnSpc>
              <a:spcBef>
                <a:spcPts val="0"/>
              </a:spcBef>
              <a:spcAft>
                <a:spcPts val="0"/>
              </a:spcAft>
              <a:buClr>
                <a:schemeClr val="dk1"/>
              </a:buClr>
              <a:buSzPct val="83193"/>
              <a:buFont typeface="Arial"/>
              <a:buNone/>
            </a:pPr>
            <a:r>
              <a:t/>
            </a:r>
            <a:endParaRPr sz="1322">
              <a:solidFill>
                <a:srgbClr val="FF0000"/>
              </a:solidFill>
            </a:endParaRPr>
          </a:p>
          <a:p>
            <a:pPr indent="0" lvl="0" marL="0" rtl="0" algn="ctr">
              <a:lnSpc>
                <a:spcPct val="115000"/>
              </a:lnSpc>
              <a:spcBef>
                <a:spcPts val="0"/>
              </a:spcBef>
              <a:spcAft>
                <a:spcPts val="0"/>
              </a:spcAft>
              <a:buClr>
                <a:schemeClr val="dk1"/>
              </a:buClr>
              <a:buSzPct val="77343"/>
              <a:buFont typeface="Arial"/>
              <a:buNone/>
            </a:pPr>
            <a:r>
              <a:rPr b="1" i="1" lang="it" sz="1422">
                <a:solidFill>
                  <a:srgbClr val="38761D"/>
                </a:solidFill>
              </a:rPr>
              <a:t>furto</a:t>
            </a:r>
            <a:r>
              <a:rPr lang="it" sz="1422"/>
              <a:t> [Le assicurazioni contro il furto di regola coprono anche i guasti prodotti dai ladri a porte, serrature ecc . , per introdursi nei locali che contengono le cose assicurate .]</a:t>
            </a:r>
            <a:endParaRPr sz="1422"/>
          </a:p>
          <a:p>
            <a:pPr indent="0" lvl="0" marL="0" rtl="0" algn="ctr">
              <a:lnSpc>
                <a:spcPct val="115000"/>
              </a:lnSpc>
              <a:spcBef>
                <a:spcPts val="0"/>
              </a:spcBef>
              <a:spcAft>
                <a:spcPts val="0"/>
              </a:spcAft>
              <a:buClr>
                <a:schemeClr val="dk1"/>
              </a:buClr>
              <a:buSzPct val="83193"/>
              <a:buFont typeface="Arial"/>
              <a:buNone/>
            </a:pPr>
            <a:r>
              <a:t/>
            </a:r>
            <a:endParaRPr sz="1322"/>
          </a:p>
          <a:p>
            <a:pPr indent="0" lvl="0" marL="0" rtl="0" algn="l">
              <a:spcBef>
                <a:spcPts val="0"/>
              </a:spcBef>
              <a:spcAft>
                <a:spcPts val="0"/>
              </a:spcAft>
              <a:buNone/>
            </a:pPr>
            <a:r>
              <a:t/>
            </a:r>
            <a:endParaRPr sz="1522"/>
          </a:p>
        </p:txBody>
      </p:sp>
      <p:sp>
        <p:nvSpPr>
          <p:cNvPr id="106" name="Google Shape;106;p21"/>
          <p:cNvSpPr/>
          <p:nvPr/>
        </p:nvSpPr>
        <p:spPr>
          <a:xfrm>
            <a:off x="420150" y="413375"/>
            <a:ext cx="8193000" cy="4052400"/>
          </a:xfrm>
          <a:prstGeom prst="rect">
            <a:avLst/>
          </a:prstGeom>
          <a:noFill/>
          <a:ln cap="flat" cmpd="sng" w="38100">
            <a:solidFill>
              <a:srgbClr val="BCFC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