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layfair Display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regular.fntdata"/><Relationship Id="rId16" Type="http://schemas.openxmlformats.org/officeDocument/2006/relationships/slide" Target="slides/slide11.xml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d47249df03_23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d47249df03_2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47249df03_23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47249df03_2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288b7318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288b731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288b731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288b731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288b7318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288b7318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d288b7318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d288b7318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288b7318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288b7318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288b7318e_4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288b7318e_4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288b731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d288b731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47249df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d47249df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B6D7A8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47725"/>
            <a:ext cx="8520600" cy="95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ECO-FRIENDS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-13425" y="1342950"/>
            <a:ext cx="9157500" cy="2444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2453" l="30982" r="32899" t="26895"/>
          <a:stretch/>
        </p:blipFill>
        <p:spPr>
          <a:xfrm rot="124432">
            <a:off x="3639436" y="1590746"/>
            <a:ext cx="1493030" cy="1962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/>
        </p:nvSpPr>
        <p:spPr>
          <a:xfrm>
            <a:off x="264925" y="160550"/>
            <a:ext cx="8712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500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Protezione assicurativa </a:t>
            </a:r>
            <a:r>
              <a:rPr b="1" lang="it" sz="2500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Utilità misure prevenzione</a:t>
            </a:r>
            <a:endParaRPr b="1" sz="2500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2" name="Google Shape;172;p22"/>
          <p:cNvSpPr/>
          <p:nvPr/>
        </p:nvSpPr>
        <p:spPr>
          <a:xfrm>
            <a:off x="1677250" y="729950"/>
            <a:ext cx="429300" cy="267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6677325" y="729950"/>
            <a:ext cx="429300" cy="267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/>
        </p:nvSpPr>
        <p:spPr>
          <a:xfrm>
            <a:off x="0" y="1182725"/>
            <a:ext cx="42069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Assicurazione cyber risk;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Investimento risparmio (per risarcimenti o migliorare i sistemi di sicurezza) ;</a:t>
            </a:r>
            <a:endParaRPr sz="19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4749975" y="1287425"/>
            <a:ext cx="4055700" cy="29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Impostare un controllo dell’età per iscriversi all’app: l’età minima richiesta è 18 anni;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Inserimento del codice fiscale per verificare l’età;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Possibilità di bloccare e segnalare degli utenti disturbanti;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76" name="Google Shape;1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6700" y="2659325"/>
            <a:ext cx="2484175" cy="24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/>
        </p:nvSpPr>
        <p:spPr>
          <a:xfrm>
            <a:off x="374550" y="274100"/>
            <a:ext cx="8394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900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CONCLUSIONI</a:t>
            </a:r>
            <a:endParaRPr b="1" sz="2900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2" name="Google Shape;182;p23"/>
          <p:cNvSpPr txBox="1"/>
          <p:nvPr/>
        </p:nvSpPr>
        <p:spPr>
          <a:xfrm>
            <a:off x="610550" y="1070550"/>
            <a:ext cx="3666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it" sz="1600">
                <a:latin typeface="Montserrat Medium"/>
                <a:ea typeface="Montserrat Medium"/>
                <a:cs typeface="Montserrat Medium"/>
                <a:sym typeface="Montserrat Medium"/>
              </a:rPr>
              <a:t>per limitare i danni hanno aiutato le assicurazioni attivate; 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it" sz="1600">
                <a:latin typeface="Montserrat Medium"/>
                <a:ea typeface="Montserrat Medium"/>
                <a:cs typeface="Montserrat Medium"/>
                <a:sym typeface="Montserrat Medium"/>
              </a:rPr>
              <a:t>ciò che non ha funzionato è stato il sistema di sicurezza che ha fallito; 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83" name="Google Shape;183;p23"/>
          <p:cNvSpPr txBox="1"/>
          <p:nvPr/>
        </p:nvSpPr>
        <p:spPr>
          <a:xfrm>
            <a:off x="4462575" y="515400"/>
            <a:ext cx="43653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Ciò che ha ridotto il danno indiretto: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Collaborazione pubblicitaria con altre app o personaggi di rilievo (che influenzino l’opinione pubblica); 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Rilancio dell’applicazione sottolineando gli aggiornamenti fatti per tutelare gli utenti;</a:t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Char char="-"/>
            </a:pPr>
            <a:r>
              <a:rPr lang="it"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Risarcire il prima possibile le vittime del danno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84" name="Google Shape;18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550" y="3059525"/>
            <a:ext cx="3627097" cy="1859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STORIA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10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L’impresa nasce nel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2010 a Milano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sedi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sparse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 il mondo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Regno Unito e Germania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Stati Uniti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Dubai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Brasile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Ha più di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500 dipendenti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divisi nelle diverse sedi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-10530" r="10529" t="0"/>
          <a:stretch/>
        </p:blipFill>
        <p:spPr>
          <a:xfrm>
            <a:off x="5417400" y="1429450"/>
            <a:ext cx="3421799" cy="2422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QUALI ATTIVITÀ SVOLGE L’IMPRESA?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510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mpresa informatica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che si occupa di: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sviluppare programmi e app che mirino alla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tutela ambientale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fornire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consulenza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informatica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accrescere la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consapevolezza sostenibile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offrire ai propri clienti un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servizio innovativo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6486" r="4656" t="0"/>
          <a:stretch/>
        </p:blipFill>
        <p:spPr>
          <a:xfrm>
            <a:off x="5590150" y="1343025"/>
            <a:ext cx="3242151" cy="285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FATTORI DI </a:t>
            </a: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COMPETITIVITÀ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495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 successo dell’azienda è garantito dagli investimenti in un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settore in grande crescita: Internet e i social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Il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risvolto ecologico 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rende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UNICA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l’impresa e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 passo coi tempi</a:t>
            </a:r>
            <a:endParaRPr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L’azienda collabora con il motore di ricerca </a:t>
            </a:r>
            <a:r>
              <a:rPr b="1" lang="it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Ecosia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che utilizza le ricerche per piantare alberi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2800" y="1155925"/>
            <a:ext cx="3409500" cy="34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5864438" y="298075"/>
            <a:ext cx="2506800" cy="26061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TREE-SOME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67750"/>
            <a:ext cx="510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●"/>
            </a:pPr>
            <a:r>
              <a:rPr lang="it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è il prodotto di punta dell’azienda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SemiBold"/>
              <a:buChar char="●"/>
            </a:pPr>
            <a:r>
              <a:rPr lang="it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un’app di </a:t>
            </a:r>
            <a:r>
              <a:rPr b="1" lang="it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incontri</a:t>
            </a:r>
            <a:r>
              <a:rPr lang="it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basata su</a:t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raggiungimento di obiettivi per la </a:t>
            </a:r>
            <a:r>
              <a:rPr b="1" lang="it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sostenibilità ambientale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abbinamento delle persone tramite le playlist musicali di </a:t>
            </a:r>
            <a:r>
              <a:rPr b="1" lang="it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Spotify</a:t>
            </a:r>
            <a:endParaRPr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22453" l="30982" r="32899" t="26895"/>
          <a:stretch/>
        </p:blipFill>
        <p:spPr>
          <a:xfrm>
            <a:off x="6233837" y="439425"/>
            <a:ext cx="1768025" cy="23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8"/>
          <p:cNvGrpSpPr/>
          <p:nvPr/>
        </p:nvGrpSpPr>
        <p:grpSpPr>
          <a:xfrm>
            <a:off x="163925" y="0"/>
            <a:ext cx="1971296" cy="5143602"/>
            <a:chOff x="1169799" y="283725"/>
            <a:chExt cx="2048100" cy="4076400"/>
          </a:xfrm>
        </p:grpSpPr>
        <p:sp>
          <p:nvSpPr>
            <p:cNvPr id="91" name="Google Shape;91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1169799" y="470597"/>
              <a:ext cx="2048100" cy="389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2200">
                  <a:solidFill>
                    <a:srgbClr val="1D7E7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RISCHIO</a:t>
              </a:r>
              <a:endParaRPr sz="2200">
                <a:solidFill>
                  <a:srgbClr val="1D7E7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 rot="5400000">
              <a:off x="2058690" y="790700"/>
              <a:ext cx="2703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8"/>
          <p:cNvGrpSpPr/>
          <p:nvPr/>
        </p:nvGrpSpPr>
        <p:grpSpPr>
          <a:xfrm>
            <a:off x="2263600" y="0"/>
            <a:ext cx="1971297" cy="5143602"/>
            <a:chOff x="1169799" y="283725"/>
            <a:chExt cx="2048101" cy="4076400"/>
          </a:xfrm>
        </p:grpSpPr>
        <p:sp>
          <p:nvSpPr>
            <p:cNvPr id="96" name="Google Shape;96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9EB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highlight>
                  <a:srgbClr val="FFFFFF"/>
                </a:highlight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1169799" y="470597"/>
              <a:ext cx="2048100" cy="389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1169799" y="470581"/>
              <a:ext cx="1878900" cy="38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800">
                  <a:solidFill>
                    <a:srgbClr val="1D7E7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PREVENZIONE</a:t>
              </a:r>
              <a:endParaRPr sz="1800">
                <a:solidFill>
                  <a:srgbClr val="1D7E7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 rot="5400000">
              <a:off x="2000797" y="796081"/>
              <a:ext cx="2811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8"/>
          <p:cNvGrpSpPr/>
          <p:nvPr/>
        </p:nvGrpSpPr>
        <p:grpSpPr>
          <a:xfrm>
            <a:off x="4392962" y="-50"/>
            <a:ext cx="2190617" cy="5143602"/>
            <a:chOff x="1104832" y="283725"/>
            <a:chExt cx="2113068" cy="4076400"/>
          </a:xfrm>
        </p:grpSpPr>
        <p:sp>
          <p:nvSpPr>
            <p:cNvPr id="101" name="Google Shape;101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9EB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1169799" y="470597"/>
              <a:ext cx="2048100" cy="389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1104832" y="470601"/>
              <a:ext cx="20304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800">
                  <a:solidFill>
                    <a:srgbClr val="1D7E7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ASSICURAZIONE</a:t>
              </a:r>
              <a:r>
                <a:rPr b="1" lang="it" sz="1600">
                  <a:solidFill>
                    <a:srgbClr val="1D7E7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 </a:t>
              </a:r>
              <a:endParaRPr sz="1600">
                <a:solidFill>
                  <a:srgbClr val="1D7E7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 rot="5400000">
              <a:off x="2058690" y="790700"/>
              <a:ext cx="2703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" name="Google Shape;105;p18"/>
          <p:cNvGrpSpPr/>
          <p:nvPr/>
        </p:nvGrpSpPr>
        <p:grpSpPr>
          <a:xfrm>
            <a:off x="6741585" y="-50"/>
            <a:ext cx="2238573" cy="5143602"/>
            <a:chOff x="1169799" y="283725"/>
            <a:chExt cx="2048100" cy="4076400"/>
          </a:xfrm>
        </p:grpSpPr>
        <p:sp>
          <p:nvSpPr>
            <p:cNvPr id="106" name="Google Shape;106;p18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9EB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1169799" y="470597"/>
              <a:ext cx="2048100" cy="38910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1D7E7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1233850" y="470600"/>
              <a:ext cx="1815000" cy="67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" sz="1800">
                  <a:solidFill>
                    <a:srgbClr val="1D7E74"/>
                  </a:solidFill>
                  <a:latin typeface="Playfair Display"/>
                  <a:ea typeface="Playfair Display"/>
                  <a:cs typeface="Playfair Display"/>
                  <a:sym typeface="Playfair Display"/>
                </a:rPr>
                <a:t>ALTRE OPZIONI</a:t>
              </a:r>
              <a:endParaRPr sz="1800">
                <a:solidFill>
                  <a:srgbClr val="1D7E7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 rot="5400000">
              <a:off x="2058690" y="790700"/>
              <a:ext cx="270300" cy="278100"/>
            </a:xfrm>
            <a:prstGeom prst="rightArrow">
              <a:avLst>
                <a:gd fmla="val 34239" name="adj1"/>
                <a:gd fmla="val 57035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8"/>
          <p:cNvSpPr txBox="1"/>
          <p:nvPr/>
        </p:nvSpPr>
        <p:spPr>
          <a:xfrm>
            <a:off x="188025" y="1060925"/>
            <a:ext cx="1947300" cy="8490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incendio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 calamità</a:t>
            </a:r>
            <a:r>
              <a:rPr lang="it"/>
              <a:t> 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2290500" y="1060925"/>
            <a:ext cx="1917300" cy="877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Montserrat Medium"/>
                <a:ea typeface="Montserrat Medium"/>
                <a:cs typeface="Montserrat Medium"/>
                <a:sym typeface="Montserrat Medium"/>
              </a:rPr>
              <a:t>estintori, rete idrica </a:t>
            </a:r>
            <a:r>
              <a:rPr lang="it" sz="1000">
                <a:latin typeface="Montserrat Medium"/>
                <a:ea typeface="Montserrat Medium"/>
                <a:cs typeface="Montserrat Medium"/>
                <a:sym typeface="Montserrat Medium"/>
              </a:rPr>
              <a:t>antincendio</a:t>
            </a:r>
            <a:r>
              <a:rPr lang="it" sz="1000">
                <a:latin typeface="Montserrat Medium"/>
                <a:ea typeface="Montserrat Medium"/>
                <a:cs typeface="Montserrat Medium"/>
                <a:sym typeface="Montserrat Medium"/>
              </a:rPr>
              <a:t>, impianti di rilevazione automatica d'incendio,impianti di spegnimento automatici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188025" y="2019075"/>
            <a:ext cx="19473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infortuni sul lavoro</a:t>
            </a:r>
            <a:r>
              <a:rPr lang="it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4514400" y="1069775"/>
            <a:ext cx="2069100" cy="877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olizza incendio e calamità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809600" y="1060925"/>
            <a:ext cx="2124600" cy="877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---</a:t>
            </a:r>
            <a:endParaRPr sz="1900"/>
          </a:p>
        </p:txBody>
      </p:sp>
      <p:sp>
        <p:nvSpPr>
          <p:cNvPr id="115" name="Google Shape;115;p18"/>
          <p:cNvSpPr txBox="1"/>
          <p:nvPr/>
        </p:nvSpPr>
        <p:spPr>
          <a:xfrm>
            <a:off x="2290500" y="2025675"/>
            <a:ext cx="19473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controlli su materiali e apparecchiature, manutenzione dei locali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4489150" y="2019075"/>
            <a:ext cx="20691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olizza salute e malattia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Polizza infortuni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809600" y="2019075"/>
            <a:ext cx="2124600" cy="831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latin typeface="Montserrat Medium"/>
                <a:ea typeface="Montserrat Medium"/>
                <a:cs typeface="Montserrat Medium"/>
                <a:sym typeface="Montserrat Medium"/>
              </a:rPr>
              <a:t>---</a:t>
            </a:r>
            <a:endParaRPr sz="19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158250" y="3082650"/>
            <a:ext cx="19473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Cyber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risk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88025" y="4146225"/>
            <a:ext cx="1947300" cy="886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danni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a terzi 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2290450" y="3098100"/>
            <a:ext cx="19473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latin typeface="Montserrat Medium"/>
                <a:ea typeface="Montserrat Medium"/>
                <a:cs typeface="Montserrat Medium"/>
                <a:sym typeface="Montserrat Medium"/>
              </a:rPr>
              <a:t>monitoraggio costante dei dati da parte di tecnici informatici e figure specializzate 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2290475" y="4155225"/>
            <a:ext cx="1947300" cy="886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/>
              <a:t>prevenire diffamazione, denigrazione di prodotti di terzi,</a:t>
            </a:r>
            <a:r>
              <a:rPr lang="it"/>
              <a:t> </a:t>
            </a:r>
            <a:r>
              <a:rPr lang="it" sz="1000"/>
              <a:t>violazione di accordi di riservatezza</a:t>
            </a:r>
            <a:endParaRPr sz="1000"/>
          </a:p>
        </p:txBody>
      </p:sp>
      <p:sp>
        <p:nvSpPr>
          <p:cNvPr id="122" name="Google Shape;122;p18"/>
          <p:cNvSpPr txBox="1"/>
          <p:nvPr/>
        </p:nvSpPr>
        <p:spPr>
          <a:xfrm>
            <a:off x="4514575" y="3056500"/>
            <a:ext cx="1971300" cy="9543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a</a:t>
            </a: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ssicurazione cyber risk </a:t>
            </a:r>
            <a:endParaRPr sz="1100"/>
          </a:p>
        </p:txBody>
      </p:sp>
      <p:sp>
        <p:nvSpPr>
          <p:cNvPr id="123" name="Google Shape;123;p18"/>
          <p:cNvSpPr txBox="1"/>
          <p:nvPr/>
        </p:nvSpPr>
        <p:spPr>
          <a:xfrm>
            <a:off x="4449776" y="4146225"/>
            <a:ext cx="2069100" cy="9081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p</a:t>
            </a: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olizza Rc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professionale,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"/>
                <a:ea typeface="Montserrat"/>
                <a:cs typeface="Montserrat"/>
                <a:sym typeface="Montserrat"/>
              </a:rPr>
              <a:t>investimento risparmio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 txBox="1"/>
          <p:nvPr/>
        </p:nvSpPr>
        <p:spPr>
          <a:xfrm>
            <a:off x="6826325" y="3082650"/>
            <a:ext cx="2069100" cy="886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    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---</a:t>
            </a:r>
            <a:endParaRPr sz="1900"/>
          </a:p>
        </p:txBody>
      </p:sp>
      <p:sp>
        <p:nvSpPr>
          <p:cNvPr id="125" name="Google Shape;125;p18"/>
          <p:cNvSpPr txBox="1"/>
          <p:nvPr/>
        </p:nvSpPr>
        <p:spPr>
          <a:xfrm>
            <a:off x="6776800" y="4146225"/>
            <a:ext cx="2143800" cy="886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---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/>
          <p:nvPr/>
        </p:nvSpPr>
        <p:spPr>
          <a:xfrm>
            <a:off x="172444" y="0"/>
            <a:ext cx="1954260" cy="5143602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4392958" y="-50"/>
            <a:ext cx="2181447" cy="5143602"/>
            <a:chOff x="1104828" y="283725"/>
            <a:chExt cx="2104222" cy="4076400"/>
          </a:xfrm>
        </p:grpSpPr>
        <p:sp>
          <p:nvSpPr>
            <p:cNvPr id="132" name="Google Shape;132;p19"/>
            <p:cNvSpPr/>
            <p:nvPr/>
          </p:nvSpPr>
          <p:spPr>
            <a:xfrm>
              <a:off x="1178650" y="283725"/>
              <a:ext cx="2030400" cy="4076400"/>
            </a:xfrm>
            <a:prstGeom prst="rect">
              <a:avLst/>
            </a:prstGeom>
            <a:solidFill>
              <a:srgbClr val="9EBA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1104828" y="922351"/>
              <a:ext cx="620400" cy="223200"/>
            </a:xfrm>
            <a:prstGeom prst="rect">
              <a:avLst/>
            </a:prstGeom>
            <a:solidFill>
              <a:srgbClr val="9EBA9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1D7E74"/>
                </a:solidFill>
                <a:latin typeface="Playfair Display"/>
                <a:ea typeface="Playfair Display"/>
                <a:cs typeface="Playfair Display"/>
                <a:sym typeface="Playfair Display"/>
              </a:endParaRPr>
            </a:p>
          </p:txBody>
        </p:sp>
      </p:grpSp>
      <p:sp>
        <p:nvSpPr>
          <p:cNvPr id="134" name="Google Shape;134;p19"/>
          <p:cNvSpPr/>
          <p:nvPr/>
        </p:nvSpPr>
        <p:spPr>
          <a:xfrm>
            <a:off x="6751259" y="-50"/>
            <a:ext cx="2219227" cy="5143602"/>
          </a:xfrm>
          <a:prstGeom prst="rect">
            <a:avLst/>
          </a:prstGeom>
          <a:solidFill>
            <a:srgbClr val="9EBA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9"/>
          <p:cNvSpPr/>
          <p:nvPr/>
        </p:nvSpPr>
        <p:spPr>
          <a:xfrm>
            <a:off x="2272119" y="0"/>
            <a:ext cx="1954260" cy="5143602"/>
          </a:xfrm>
          <a:prstGeom prst="rect">
            <a:avLst/>
          </a:prstGeom>
          <a:solidFill>
            <a:srgbClr val="9EBA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9"/>
          <p:cNvSpPr txBox="1"/>
          <p:nvPr/>
        </p:nvSpPr>
        <p:spPr>
          <a:xfrm>
            <a:off x="158250" y="323025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cambiamento nei gusti dei consumatori</a:t>
            </a:r>
            <a:r>
              <a:rPr lang="it" sz="1500"/>
              <a:t> </a:t>
            </a:r>
            <a:endParaRPr sz="1500"/>
          </a:p>
        </p:txBody>
      </p:sp>
      <p:sp>
        <p:nvSpPr>
          <p:cNvPr id="137" name="Google Shape;137;p19"/>
          <p:cNvSpPr txBox="1"/>
          <p:nvPr/>
        </p:nvSpPr>
        <p:spPr>
          <a:xfrm>
            <a:off x="2297275" y="323025"/>
            <a:ext cx="1925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adattamento alle tendenze del mercato, creare elementi che facciano concorrenza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158250" y="1535625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furto in magazzino o negozio/durante il trasporto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2275600" y="1555000"/>
            <a:ext cx="1947300" cy="10887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sistemi di allarme e guardie notturne in ogni sede / dispositivi di sicurezza per mezzi di trasporto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158238" y="2748225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perdita quote di mercato a vantaggio della concorrenza 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158250" y="3949300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5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blackout ed interruzioni nella produzione </a:t>
            </a:r>
            <a:endParaRPr sz="15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19"/>
          <p:cNvSpPr txBox="1"/>
          <p:nvPr/>
        </p:nvSpPr>
        <p:spPr>
          <a:xfrm>
            <a:off x="2275600" y="2748225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controllare le offerte della concorrenza, proporre prodotti innovativi e originali 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2286175" y="3949300"/>
            <a:ext cx="1947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costante controllo e manutenzione di apparecchiature e circuiti elettrici, server di riserva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479325" y="2748225"/>
            <a:ext cx="2069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4457825" y="3949300"/>
            <a:ext cx="21192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latin typeface="Montserrat Medium"/>
                <a:ea typeface="Montserrat Medium"/>
                <a:cs typeface="Montserrat Medium"/>
                <a:sym typeface="Montserrat Medium"/>
              </a:rPr>
              <a:t>assicurazione sui server e sulla tecnologia</a:t>
            </a:r>
            <a:endParaRPr sz="11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4504237" y="323025"/>
            <a:ext cx="2069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4504237" y="1535625"/>
            <a:ext cx="2069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latin typeface="Montserrat Medium"/>
                <a:ea typeface="Montserrat Medium"/>
                <a:cs typeface="Montserrat Medium"/>
                <a:sym typeface="Montserrat Medium"/>
              </a:rPr>
              <a:t>polizza furto 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6764975" y="1535650"/>
            <a:ext cx="21813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---</a:t>
            </a:r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6740975" y="2742475"/>
            <a:ext cx="2219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6733875" y="3949300"/>
            <a:ext cx="22365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/>
              <a:t>---</a:t>
            </a:r>
            <a:endParaRPr sz="1900"/>
          </a:p>
        </p:txBody>
      </p:sp>
      <p:sp>
        <p:nvSpPr>
          <p:cNvPr id="151" name="Google Shape;151;p19"/>
          <p:cNvSpPr txBox="1"/>
          <p:nvPr/>
        </p:nvSpPr>
        <p:spPr>
          <a:xfrm>
            <a:off x="6740975" y="323025"/>
            <a:ext cx="2219100" cy="1108200"/>
          </a:xfrm>
          <a:prstGeom prst="rect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CASO DI STUDIO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239675" y="1104175"/>
            <a:ext cx="8520600" cy="179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“</a:t>
            </a: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Uno degli iscritti alla piattaforma diventa uno stalker per un altro utente, che si rivela essere oltretutto minorenne. I genitori del ragazzo chiedono i danni: l’impresa dovrebbe avere un sistema di controllo/filtraggio sia per l’affidabilità dei frequentatori, sia per scoprire se siano o meno maggiorenni”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58" name="Google Shape;158;p20"/>
          <p:cNvPicPr preferRelativeResize="0"/>
          <p:nvPr/>
        </p:nvPicPr>
        <p:blipFill rotWithShape="1">
          <a:blip r:embed="rId3">
            <a:alphaModFix/>
          </a:blip>
          <a:srcRect b="7475" l="0" r="0" t="0"/>
          <a:stretch/>
        </p:blipFill>
        <p:spPr>
          <a:xfrm>
            <a:off x="3423000" y="2827550"/>
            <a:ext cx="2465500" cy="22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311700" y="608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</a:t>
            </a: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Danni diretti  </a:t>
            </a:r>
            <a:r>
              <a:rPr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                                </a:t>
            </a:r>
            <a:r>
              <a:rPr b="1" lang="it">
                <a:solidFill>
                  <a:srgbClr val="274E1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Danni indiretti </a:t>
            </a:r>
            <a:endParaRPr b="1">
              <a:solidFill>
                <a:srgbClr val="274E1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311700" y="1469250"/>
            <a:ext cx="3650400" cy="31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risarcimento alla famiglia;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adeguamento dei sistemi operativi;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Montserrat Medium"/>
              <a:buChar char="-"/>
            </a:pPr>
            <a:r>
              <a:rPr lang="it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relativi sistemi di sicurezza informatica; </a:t>
            </a:r>
            <a:endParaRPr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5504025" y="1469250"/>
            <a:ext cx="3097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 Medium"/>
              <a:buChar char="-"/>
            </a:pPr>
            <a:r>
              <a:rPr lang="it" sz="1800">
                <a:latin typeface="Montserrat Medium"/>
                <a:ea typeface="Montserrat Medium"/>
                <a:cs typeface="Montserrat Medium"/>
                <a:sym typeface="Montserrat Medium"/>
              </a:rPr>
              <a:t>cattiva reputazione che scaturisce dall’evento 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66" name="Google Shape;16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0475" y="2571750"/>
            <a:ext cx="2353650" cy="23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