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Overlock"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02"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rot="5400000">
            <a:off x="3920332" y="-1256506"/>
            <a:ext cx="4351337"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A9CA"/>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85" name="Shape 85"/>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FF0000"/>
              </a:buClr>
              <a:buSzPts val="2800"/>
              <a:buFont typeface="Arial"/>
              <a:buChar char="•"/>
            </a:pPr>
            <a:r>
              <a:rPr lang="en-US" sz="2800" b="0" i="1" u="none" strike="noStrike" cap="none">
                <a:solidFill>
                  <a:srgbClr val="FF0000"/>
                </a:solidFill>
                <a:latin typeface="Calibri"/>
                <a:ea typeface="Calibri"/>
                <a:cs typeface="Calibri"/>
                <a:sym typeface="Calibri"/>
              </a:rPr>
              <a:t>ISTITUTO NATTA - DE AMBROSIS</a:t>
            </a:r>
            <a:endParaRPr/>
          </a:p>
          <a:p>
            <a:pPr marL="228600" marR="0" lvl="0" indent="-228600" algn="ctr" rtl="0">
              <a:lnSpc>
                <a:spcPct val="90000"/>
              </a:lnSpc>
              <a:spcBef>
                <a:spcPts val="1000"/>
              </a:spcBef>
              <a:spcAft>
                <a:spcPts val="0"/>
              </a:spcAft>
              <a:buClr>
                <a:schemeClr val="dk1"/>
              </a:buClr>
              <a:buSzPts val="2800"/>
              <a:buFont typeface="Arial"/>
              <a:buNone/>
            </a:pPr>
            <a:endParaRPr sz="2800" b="0" i="1" u="none" strike="noStrike" cap="none">
              <a:solidFill>
                <a:srgbClr val="FF0000"/>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0000"/>
              </a:buClr>
              <a:buSzPts val="2800"/>
              <a:buFont typeface="Arial"/>
              <a:buChar char="•"/>
            </a:pPr>
            <a:r>
              <a:rPr lang="en-US" sz="2800" b="0" i="1" u="none" strike="noStrike" cap="none">
                <a:solidFill>
                  <a:srgbClr val="FF0000"/>
                </a:solidFill>
                <a:latin typeface="Calibri"/>
                <a:ea typeface="Calibri"/>
                <a:cs typeface="Calibri"/>
                <a:sym typeface="Calibri"/>
              </a:rPr>
              <a:t>SESTRI LEVANTE (GE)</a:t>
            </a:r>
            <a:endParaRPr/>
          </a:p>
          <a:p>
            <a:pPr marL="228600" marR="0" lvl="0" indent="-228600" algn="ctr" rtl="0">
              <a:lnSpc>
                <a:spcPct val="90000"/>
              </a:lnSpc>
              <a:spcBef>
                <a:spcPts val="1000"/>
              </a:spcBef>
              <a:spcAft>
                <a:spcPts val="0"/>
              </a:spcAft>
              <a:buClr>
                <a:schemeClr val="dk1"/>
              </a:buClr>
              <a:buSzPts val="2800"/>
              <a:buFont typeface="Arial"/>
              <a:buNone/>
            </a:pPr>
            <a:endParaRPr sz="2800" b="0" i="1" u="none" strike="noStrike" cap="none">
              <a:solidFill>
                <a:srgbClr val="FF0000"/>
              </a:solidFill>
              <a:latin typeface="Calibri"/>
              <a:ea typeface="Calibri"/>
              <a:cs typeface="Calibri"/>
              <a:sym typeface="Calibri"/>
            </a:endParaRPr>
          </a:p>
          <a:p>
            <a:pPr marL="228600" marR="0" lvl="0" indent="-228600" algn="ctr" rtl="0">
              <a:lnSpc>
                <a:spcPct val="90000"/>
              </a:lnSpc>
              <a:spcBef>
                <a:spcPts val="1000"/>
              </a:spcBef>
              <a:spcAft>
                <a:spcPts val="0"/>
              </a:spcAft>
              <a:buClr>
                <a:srgbClr val="FF0000"/>
              </a:buClr>
              <a:buSzPts val="2800"/>
              <a:buFont typeface="Arial"/>
              <a:buChar char="•"/>
            </a:pPr>
            <a:r>
              <a:rPr lang="en-US" sz="2800" b="0" i="1" u="none" strike="noStrike" cap="none">
                <a:solidFill>
                  <a:srgbClr val="FF0000"/>
                </a:solidFill>
                <a:latin typeface="Calibri"/>
                <a:ea typeface="Calibri"/>
                <a:cs typeface="Calibri"/>
                <a:sym typeface="Calibri"/>
              </a:rPr>
              <a:t>CLASSE 4A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38200" y="-192087"/>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verlock"/>
              <a:buNone/>
            </a:pPr>
            <a:r>
              <a:rPr lang="en-US" sz="4000" b="0" i="0" u="none" strike="noStrike" cap="none">
                <a:solidFill>
                  <a:schemeClr val="dk1"/>
                </a:solidFill>
                <a:latin typeface="Overlock"/>
                <a:ea typeface="Overlock"/>
                <a:cs typeface="Overlock"/>
                <a:sym typeface="Overlock"/>
              </a:rPr>
              <a:t>Steps in the creation of an insurance product</a:t>
            </a:r>
            <a:endParaRPr/>
          </a:p>
        </p:txBody>
      </p:sp>
      <p:sp>
        <p:nvSpPr>
          <p:cNvPr id="151" name="Shape 151"/>
          <p:cNvSpPr txBox="1">
            <a:spLocks noGrp="1"/>
          </p:cNvSpPr>
          <p:nvPr>
            <p:ph type="body" idx="1"/>
          </p:nvPr>
        </p:nvSpPr>
        <p:spPr>
          <a:xfrm>
            <a:off x="195262" y="1692275"/>
            <a:ext cx="11158537" cy="43513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RESEARCH     PRELIMINARY     PRODUCT                PRODUCT</a:t>
            </a:r>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ASSESSMENT      DEVELOPMENT       LAUNCH</a:t>
            </a:r>
            <a:endParaRPr/>
          </a:p>
          <a:p>
            <a:pPr marL="0" marR="0" lvl="0" indent="0" algn="l" rtl="0">
              <a:lnSpc>
                <a:spcPct val="8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t>
            </a:r>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t>
            </a:r>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Product performance check and</a:t>
            </a:r>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definition of the areas of action</a:t>
            </a:r>
            <a:endParaRPr/>
          </a:p>
          <a:p>
            <a:pPr marL="0" marR="0" lvl="0" indent="0" algn="l" rtl="0">
              <a:lnSpc>
                <a:spcPct val="8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t>
            </a:r>
            <a:endParaRPr/>
          </a:p>
        </p:txBody>
      </p:sp>
      <p:sp>
        <p:nvSpPr>
          <p:cNvPr id="152" name="Shape 152"/>
          <p:cNvSpPr txBox="1"/>
          <p:nvPr/>
        </p:nvSpPr>
        <p:spPr>
          <a:xfrm>
            <a:off x="195262" y="1690687"/>
            <a:ext cx="1603375" cy="557212"/>
          </a:xfrm>
          <a:prstGeom prst="rect">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3" name="Shape 153"/>
          <p:cNvSpPr txBox="1"/>
          <p:nvPr/>
        </p:nvSpPr>
        <p:spPr>
          <a:xfrm>
            <a:off x="2173287" y="1690687"/>
            <a:ext cx="2038350" cy="992187"/>
          </a:xfrm>
          <a:prstGeom prst="rect">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4" name="Shape 154"/>
          <p:cNvSpPr txBox="1"/>
          <p:nvPr/>
        </p:nvSpPr>
        <p:spPr>
          <a:xfrm>
            <a:off x="4511675" y="1690687"/>
            <a:ext cx="2354262" cy="1054100"/>
          </a:xfrm>
          <a:prstGeom prst="rect">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5" name="Shape 155"/>
          <p:cNvSpPr txBox="1"/>
          <p:nvPr/>
        </p:nvSpPr>
        <p:spPr>
          <a:xfrm>
            <a:off x="7285037" y="1690687"/>
            <a:ext cx="1514475" cy="992187"/>
          </a:xfrm>
          <a:prstGeom prst="rect">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6" name="Shape 156"/>
          <p:cNvSpPr/>
          <p:nvPr/>
        </p:nvSpPr>
        <p:spPr>
          <a:xfrm>
            <a:off x="5981700" y="815975"/>
            <a:ext cx="2068512" cy="682625"/>
          </a:xfrm>
          <a:prstGeom prst="curvedDownArrow">
            <a:avLst>
              <a:gd name="adj1" fmla="val 18034"/>
              <a:gd name="adj2" fmla="val 20709"/>
              <a:gd name="adj3" fmla="val 16200"/>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7" name="Shape 157"/>
          <p:cNvSpPr/>
          <p:nvPr/>
        </p:nvSpPr>
        <p:spPr>
          <a:xfrm rot="5400000">
            <a:off x="6773068" y="2151856"/>
            <a:ext cx="547687" cy="2006600"/>
          </a:xfrm>
          <a:prstGeom prst="curvedLeftArrow">
            <a:avLst>
              <a:gd name="adj1" fmla="val 18655"/>
              <a:gd name="adj2" fmla="val 20864"/>
              <a:gd name="adj3" fmla="val 5400"/>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8" name="Shape 158"/>
          <p:cNvSpPr txBox="1"/>
          <p:nvPr/>
        </p:nvSpPr>
        <p:spPr>
          <a:xfrm>
            <a:off x="5172075" y="3971925"/>
            <a:ext cx="4900612" cy="1054100"/>
          </a:xfrm>
          <a:prstGeom prst="rect">
            <a:avLst/>
          </a:prstGeom>
          <a:noFill/>
          <a:ln w="25400" cap="flat" cmpd="sng">
            <a:solidFill>
              <a:srgbClr val="A75F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3527425" y="495300"/>
            <a:ext cx="11491912" cy="479742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7200"/>
              <a:buFont typeface="Overlock"/>
              <a:buNone/>
            </a:pPr>
            <a:r>
              <a:rPr lang="en-US" sz="7200" b="0" i="0" u="none" strike="noStrike" cap="none">
                <a:solidFill>
                  <a:schemeClr val="dk1"/>
                </a:solidFill>
                <a:latin typeface="Overlock"/>
                <a:ea typeface="Overlock"/>
                <a:cs typeface="Overlock"/>
                <a:sym typeface="Overlock"/>
              </a:rPr>
              <a:t>The World of</a:t>
            </a:r>
            <a:br>
              <a:rPr lang="en-US" sz="7200" b="0" i="0" u="none" strike="noStrike" cap="none">
                <a:solidFill>
                  <a:schemeClr val="dk1"/>
                </a:solidFill>
                <a:latin typeface="Overlock"/>
                <a:ea typeface="Overlock"/>
                <a:cs typeface="Overlock"/>
                <a:sym typeface="Overlock"/>
              </a:rPr>
            </a:br>
            <a:r>
              <a:rPr lang="en-US" sz="7200" b="0" i="0" u="none" strike="noStrike" cap="none">
                <a:solidFill>
                  <a:schemeClr val="dk1"/>
                </a:solidFill>
                <a:latin typeface="Overlock"/>
                <a:ea typeface="Overlock"/>
                <a:cs typeface="Overlock"/>
                <a:sym typeface="Overlock"/>
              </a:rPr>
              <a:t>Insurance</a:t>
            </a:r>
            <a:br>
              <a:rPr lang="en-US" sz="6000" b="0" i="0" u="none" strike="noStrike" cap="none">
                <a:solidFill>
                  <a:schemeClr val="dk1"/>
                </a:solidFill>
                <a:latin typeface="Overlock"/>
                <a:ea typeface="Overlock"/>
                <a:cs typeface="Overlock"/>
                <a:sym typeface="Overlock"/>
              </a:rPr>
            </a:br>
            <a:endParaRPr/>
          </a:p>
        </p:txBody>
      </p:sp>
      <p:sp>
        <p:nvSpPr>
          <p:cNvPr id="91" name="Shape 91"/>
          <p:cNvSpPr txBox="1">
            <a:spLocks noGrp="1"/>
          </p:cNvSpPr>
          <p:nvPr>
            <p:ph type="subTitle" idx="1"/>
          </p:nvPr>
        </p:nvSpPr>
        <p:spPr>
          <a:xfrm flipH="1">
            <a:off x="12192000" y="0"/>
            <a:ext cx="46037" cy="460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92" name="Shape 92"/>
          <p:cNvPicPr preferRelativeResize="0"/>
          <p:nvPr/>
        </p:nvPicPr>
        <p:blipFill rotWithShape="1">
          <a:blip r:embed="rId3">
            <a:alphaModFix/>
          </a:blip>
          <a:srcRect/>
          <a:stretch/>
        </p:blipFill>
        <p:spPr>
          <a:xfrm>
            <a:off x="0" y="1090612"/>
            <a:ext cx="6427787" cy="4651375"/>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960687" y="573087"/>
            <a:ext cx="12192000" cy="1854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000"/>
              <a:buFont typeface="Overlock"/>
              <a:buNone/>
            </a:pPr>
            <a:r>
              <a:rPr lang="en-US" sz="4000" b="0" i="0" u="none" strike="noStrike" cap="none">
                <a:solidFill>
                  <a:schemeClr val="dk1"/>
                </a:solidFill>
                <a:latin typeface="Overlock"/>
                <a:ea typeface="Overlock"/>
                <a:cs typeface="Overlock"/>
                <a:sym typeface="Overlock"/>
              </a:rPr>
              <a:t>  </a:t>
            </a:r>
            <a:r>
              <a:rPr lang="en-US" sz="3600" b="0" i="0" u="none" strike="noStrike" cap="none">
                <a:solidFill>
                  <a:schemeClr val="dk1"/>
                </a:solidFill>
                <a:latin typeface="Overlock"/>
                <a:ea typeface="Overlock"/>
                <a:cs typeface="Overlock"/>
                <a:sym typeface="Overlock"/>
              </a:rPr>
              <a:t>What is an insurance company </a:t>
            </a:r>
            <a:br>
              <a:rPr lang="en-US" sz="3600" b="0" i="0" u="none" strike="noStrike" cap="none">
                <a:solidFill>
                  <a:schemeClr val="dk1"/>
                </a:solidFill>
                <a:latin typeface="Overlock"/>
                <a:ea typeface="Overlock"/>
                <a:cs typeface="Overlock"/>
                <a:sym typeface="Overlock"/>
              </a:rPr>
            </a:br>
            <a:r>
              <a:rPr lang="en-US" sz="3600" b="0" i="0" u="none" strike="noStrike" cap="none">
                <a:solidFill>
                  <a:schemeClr val="dk1"/>
                </a:solidFill>
                <a:latin typeface="Overlock"/>
                <a:ea typeface="Overlock"/>
                <a:cs typeface="Overlock"/>
                <a:sym typeface="Overlock"/>
              </a:rPr>
              <a:t>                        and</a:t>
            </a:r>
            <a:br>
              <a:rPr lang="en-US" sz="3600" b="0" i="0" u="none" strike="noStrike" cap="none">
                <a:solidFill>
                  <a:schemeClr val="dk1"/>
                </a:solidFill>
                <a:latin typeface="Overlock"/>
                <a:ea typeface="Overlock"/>
                <a:cs typeface="Overlock"/>
                <a:sym typeface="Overlock"/>
              </a:rPr>
            </a:br>
            <a:r>
              <a:rPr lang="en-US" sz="3600" b="0" i="0" u="none" strike="noStrike" cap="none">
                <a:solidFill>
                  <a:schemeClr val="dk1"/>
                </a:solidFill>
                <a:latin typeface="Overlock"/>
                <a:ea typeface="Overlock"/>
                <a:cs typeface="Overlock"/>
                <a:sym typeface="Overlock"/>
              </a:rPr>
              <a:t>             what does it do?</a:t>
            </a:r>
            <a:br>
              <a:rPr lang="en-US" sz="4000" b="0" i="0" u="none" strike="noStrike" cap="none">
                <a:solidFill>
                  <a:schemeClr val="dk1"/>
                </a:solidFill>
                <a:latin typeface="Overlock"/>
                <a:ea typeface="Overlock"/>
                <a:cs typeface="Overlock"/>
                <a:sym typeface="Overlock"/>
              </a:rPr>
            </a:br>
            <a:r>
              <a:rPr lang="en-US" sz="4000" b="0" i="0" u="none" strike="noStrike" cap="none">
                <a:solidFill>
                  <a:schemeClr val="dk1"/>
                </a:solidFill>
                <a:latin typeface="Overlock"/>
                <a:ea typeface="Overlock"/>
                <a:cs typeface="Overlock"/>
                <a:sym typeface="Overlock"/>
              </a:rPr>
              <a:t>                </a:t>
            </a:r>
            <a:r>
              <a:rPr lang="en-US" sz="4000" b="0" i="0" u="none" strike="noStrike" cap="none">
                <a:solidFill>
                  <a:schemeClr val="dk1"/>
                </a:solidFill>
                <a:latin typeface="Calibri"/>
                <a:ea typeface="Calibri"/>
                <a:cs typeface="Calibri"/>
                <a:sym typeface="Calibri"/>
              </a:rPr>
              <a:t> </a:t>
            </a:r>
            <a:br>
              <a:rPr lang="en-US" sz="4000" b="0" i="0" u="none" strike="noStrike" cap="none">
                <a:solidFill>
                  <a:schemeClr val="dk1"/>
                </a:solidFill>
                <a:latin typeface="Overlock"/>
                <a:ea typeface="Overlock"/>
                <a:cs typeface="Overlock"/>
                <a:sym typeface="Overlock"/>
              </a:rPr>
            </a:br>
            <a:endParaRPr/>
          </a:p>
        </p:txBody>
      </p:sp>
      <p:sp>
        <p:nvSpPr>
          <p:cNvPr id="98" name="Shape 98"/>
          <p:cNvSpPr txBox="1">
            <a:spLocks noGrp="1"/>
          </p:cNvSpPr>
          <p:nvPr>
            <p:ph type="body" idx="1"/>
          </p:nvPr>
        </p:nvSpPr>
        <p:spPr>
          <a:xfrm>
            <a:off x="6559550" y="2135187"/>
            <a:ext cx="7172325"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70000"/>
              </a:lnSpc>
              <a:spcBef>
                <a:spcPts val="0"/>
              </a:spcBef>
              <a:spcAft>
                <a:spcPts val="0"/>
              </a:spcAft>
              <a:buClr>
                <a:schemeClr val="dk1"/>
              </a:buClr>
              <a:buSzPts val="2200"/>
              <a:buFont typeface="Arial"/>
              <a:buNone/>
            </a:pPr>
            <a:r>
              <a:rPr lang="en-US" sz="2200" b="1" i="0" u="none" strike="noStrike" cap="none">
                <a:solidFill>
                  <a:schemeClr val="dk1"/>
                </a:solidFill>
                <a:latin typeface="Calibri"/>
                <a:ea typeface="Calibri"/>
                <a:cs typeface="Calibri"/>
                <a:sym typeface="Calibri"/>
              </a:rPr>
              <a:t>An insurance company </a:t>
            </a:r>
            <a:r>
              <a:rPr lang="en-US" sz="2200" b="0" i="0" u="none" strike="noStrike" cap="none">
                <a:solidFill>
                  <a:schemeClr val="dk1"/>
                </a:solidFill>
                <a:latin typeface="Calibri"/>
                <a:ea typeface="Calibri"/>
                <a:cs typeface="Calibri"/>
                <a:sym typeface="Calibri"/>
              </a:rPr>
              <a:t>is an entity </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that provides and sells insurance.</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A person or entity who buys insurance </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is known as an </a:t>
            </a:r>
            <a:r>
              <a:rPr lang="en-US" sz="2200" b="1" i="0" u="none" strike="noStrike" cap="none">
                <a:solidFill>
                  <a:schemeClr val="dk1"/>
                </a:solidFill>
                <a:latin typeface="Calibri"/>
                <a:ea typeface="Calibri"/>
                <a:cs typeface="Calibri"/>
                <a:sym typeface="Calibri"/>
              </a:rPr>
              <a:t>insured</a:t>
            </a:r>
            <a:r>
              <a:rPr lang="en-US" sz="2200" b="0" i="0" u="none" strike="noStrike" cap="none">
                <a:solidFill>
                  <a:schemeClr val="dk1"/>
                </a:solidFill>
                <a:latin typeface="Calibri"/>
                <a:ea typeface="Calibri"/>
                <a:cs typeface="Calibri"/>
                <a:sym typeface="Calibri"/>
              </a:rPr>
              <a:t> or </a:t>
            </a:r>
            <a:r>
              <a:rPr lang="en-US" sz="2200" b="1" i="0" u="none" strike="noStrike" cap="none">
                <a:solidFill>
                  <a:schemeClr val="dk1"/>
                </a:solidFill>
                <a:latin typeface="Calibri"/>
                <a:ea typeface="Calibri"/>
                <a:cs typeface="Calibri"/>
                <a:sym typeface="Calibri"/>
              </a:rPr>
              <a:t>policyholder</a:t>
            </a:r>
            <a:r>
              <a:rPr lang="en-US" sz="2200" b="0" i="0" u="none" strike="noStrike" cap="none">
                <a:solidFill>
                  <a:schemeClr val="dk1"/>
                </a:solidFill>
                <a:latin typeface="Calibri"/>
                <a:ea typeface="Calibri"/>
                <a:cs typeface="Calibri"/>
                <a:sym typeface="Calibri"/>
              </a:rPr>
              <a:t>.</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This business provides </a:t>
            </a:r>
            <a:r>
              <a:rPr lang="en-US" sz="2200" b="1" i="0" u="none" strike="noStrike" cap="none">
                <a:solidFill>
                  <a:schemeClr val="dk1"/>
                </a:solidFill>
                <a:latin typeface="Calibri"/>
                <a:ea typeface="Calibri"/>
                <a:cs typeface="Calibri"/>
                <a:sym typeface="Calibri"/>
              </a:rPr>
              <a:t>coverage</a:t>
            </a:r>
            <a:r>
              <a:rPr lang="en-US" sz="2200" b="0" i="0" u="none" strike="noStrike" cap="none">
                <a:solidFill>
                  <a:schemeClr val="dk1"/>
                </a:solidFill>
                <a:latin typeface="Calibri"/>
                <a:ea typeface="Calibri"/>
                <a:cs typeface="Calibri"/>
                <a:sym typeface="Calibri"/>
              </a:rPr>
              <a:t>, in the</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form of </a:t>
            </a:r>
            <a:r>
              <a:rPr lang="en-US" sz="2200" b="1" i="0" u="none" strike="noStrike" cap="none">
                <a:solidFill>
                  <a:schemeClr val="dk1"/>
                </a:solidFill>
                <a:latin typeface="Calibri"/>
                <a:ea typeface="Calibri"/>
                <a:cs typeface="Calibri"/>
                <a:sym typeface="Calibri"/>
              </a:rPr>
              <a:t>compensation</a:t>
            </a:r>
            <a:r>
              <a:rPr lang="en-US" sz="2200" b="0" i="0" u="none" strike="noStrike" cap="none">
                <a:solidFill>
                  <a:schemeClr val="dk1"/>
                </a:solidFill>
                <a:latin typeface="Calibri"/>
                <a:ea typeface="Calibri"/>
                <a:cs typeface="Calibri"/>
                <a:sym typeface="Calibri"/>
              </a:rPr>
              <a:t> resulting from</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loss, damages, injury, treatment or </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hardship in exchange for </a:t>
            </a:r>
            <a:r>
              <a:rPr lang="en-US" sz="2200" b="1" i="0" u="none" strike="noStrike" cap="none">
                <a:solidFill>
                  <a:schemeClr val="dk1"/>
                </a:solidFill>
                <a:latin typeface="Calibri"/>
                <a:ea typeface="Calibri"/>
                <a:cs typeface="Calibri"/>
                <a:sym typeface="Calibri"/>
              </a:rPr>
              <a:t>premium</a:t>
            </a:r>
            <a:r>
              <a:rPr lang="en-US" sz="2200" b="0" i="0" u="none" strike="noStrike" cap="none">
                <a:solidFill>
                  <a:schemeClr val="dk1"/>
                </a:solidFill>
                <a:latin typeface="Calibri"/>
                <a:ea typeface="Calibri"/>
                <a:cs typeface="Calibri"/>
                <a:sym typeface="Calibri"/>
              </a:rPr>
              <a:t> </a:t>
            </a:r>
            <a:endParaRPr/>
          </a:p>
          <a:p>
            <a:pPr marL="0" marR="0" lvl="0" indent="0" algn="just" rtl="0">
              <a:lnSpc>
                <a:spcPct val="70000"/>
              </a:lnSpc>
              <a:spcBef>
                <a:spcPts val="1000"/>
              </a:spcBef>
              <a:spcAft>
                <a:spcPts val="0"/>
              </a:spcAft>
              <a:buClr>
                <a:schemeClr val="dk1"/>
              </a:buClr>
              <a:buSzPts val="2200"/>
              <a:buFont typeface="Arial"/>
              <a:buNone/>
            </a:pPr>
            <a:r>
              <a:rPr lang="en-US" sz="2200" b="1" i="0" u="none" strike="noStrike" cap="none">
                <a:solidFill>
                  <a:schemeClr val="dk1"/>
                </a:solidFill>
                <a:latin typeface="Calibri"/>
                <a:ea typeface="Calibri"/>
                <a:cs typeface="Calibri"/>
                <a:sym typeface="Calibri"/>
              </a:rPr>
              <a:t>payments</a:t>
            </a:r>
            <a:r>
              <a:rPr lang="en-US" sz="2200" b="0" i="0" u="none" strike="noStrike" cap="none">
                <a:solidFill>
                  <a:schemeClr val="dk1"/>
                </a:solidFill>
                <a:latin typeface="Calibri"/>
                <a:ea typeface="Calibri"/>
                <a:cs typeface="Calibri"/>
                <a:sym typeface="Calibri"/>
              </a:rPr>
              <a:t>. It also calculates </a:t>
            </a:r>
            <a:r>
              <a:rPr lang="en-US" sz="2200" b="1" i="0" u="none" strike="noStrike" cap="none">
                <a:solidFill>
                  <a:schemeClr val="dk1"/>
                </a:solidFill>
                <a:latin typeface="Calibri"/>
                <a:ea typeface="Calibri"/>
                <a:cs typeface="Calibri"/>
                <a:sym typeface="Calibri"/>
              </a:rPr>
              <a:t>the risk of </a:t>
            </a:r>
            <a:endParaRPr/>
          </a:p>
          <a:p>
            <a:pPr marL="0" marR="0" lvl="0" indent="0" algn="just" rtl="0">
              <a:lnSpc>
                <a:spcPct val="70000"/>
              </a:lnSpc>
              <a:spcBef>
                <a:spcPts val="1000"/>
              </a:spcBef>
              <a:spcAft>
                <a:spcPts val="0"/>
              </a:spcAft>
              <a:buClr>
                <a:schemeClr val="dk1"/>
              </a:buClr>
              <a:buSzPts val="2200"/>
              <a:buFont typeface="Arial"/>
              <a:buNone/>
            </a:pPr>
            <a:r>
              <a:rPr lang="en-US" sz="2200" b="1" i="0" u="none" strike="noStrike" cap="none">
                <a:solidFill>
                  <a:schemeClr val="dk1"/>
                </a:solidFill>
                <a:latin typeface="Calibri"/>
                <a:ea typeface="Calibri"/>
                <a:cs typeface="Calibri"/>
                <a:sym typeface="Calibri"/>
              </a:rPr>
              <a:t>occurence</a:t>
            </a:r>
            <a:r>
              <a:rPr lang="en-US" sz="2200" b="0" i="0" u="none" strike="noStrike" cap="none">
                <a:solidFill>
                  <a:schemeClr val="dk1"/>
                </a:solidFill>
                <a:latin typeface="Calibri"/>
                <a:ea typeface="Calibri"/>
                <a:cs typeface="Calibri"/>
                <a:sym typeface="Calibri"/>
              </a:rPr>
              <a:t> </a:t>
            </a:r>
            <a:r>
              <a:rPr lang="en-US" sz="2200"/>
              <a:t>and</a:t>
            </a:r>
            <a:r>
              <a:rPr lang="en-US" sz="2200" b="0" i="0" u="none" strike="noStrike" cap="none">
                <a:solidFill>
                  <a:schemeClr val="dk1"/>
                </a:solidFill>
                <a:latin typeface="Calibri"/>
                <a:ea typeface="Calibri"/>
                <a:cs typeface="Calibri"/>
                <a:sym typeface="Calibri"/>
              </a:rPr>
              <a:t> the cost to</a:t>
            </a:r>
            <a:endParaRPr/>
          </a:p>
          <a:p>
            <a:pPr marL="0" marR="0" lvl="0" indent="0" algn="just" rtl="0">
              <a:lnSpc>
                <a:spcPct val="70000"/>
              </a:lnSpc>
              <a:spcBef>
                <a:spcPts val="100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replace the loss</a:t>
            </a:r>
            <a:r>
              <a:rPr lang="en-US" sz="2200" b="1" i="0" u="none" strike="noStrike" cap="none">
                <a:solidFill>
                  <a:srgbClr val="00FF00"/>
                </a:solidFill>
              </a:rPr>
              <a:t>,</a:t>
            </a:r>
            <a:r>
              <a:rPr lang="en-US" sz="2200" b="0" i="0" u="none" strike="noStrike" cap="none">
                <a:solidFill>
                  <a:schemeClr val="dk1"/>
                </a:solidFill>
                <a:latin typeface="Calibri"/>
                <a:ea typeface="Calibri"/>
                <a:cs typeface="Calibri"/>
                <a:sym typeface="Calibri"/>
              </a:rPr>
              <a:t> to determine the </a:t>
            </a:r>
            <a:r>
              <a:rPr lang="en-US" sz="2200" b="1" i="0" u="none" strike="noStrike" cap="none">
                <a:solidFill>
                  <a:schemeClr val="dk1"/>
                </a:solidFill>
                <a:latin typeface="Calibri"/>
                <a:ea typeface="Calibri"/>
                <a:cs typeface="Calibri"/>
                <a:sym typeface="Calibri"/>
              </a:rPr>
              <a:t>premium</a:t>
            </a:r>
            <a:endParaRPr/>
          </a:p>
          <a:p>
            <a:pPr marL="0" marR="0" lvl="0" indent="0" algn="just" rtl="0">
              <a:lnSpc>
                <a:spcPct val="70000"/>
              </a:lnSpc>
              <a:spcBef>
                <a:spcPts val="1000"/>
              </a:spcBef>
              <a:spcAft>
                <a:spcPts val="0"/>
              </a:spcAft>
              <a:buClr>
                <a:schemeClr val="dk1"/>
              </a:buClr>
              <a:buSzPts val="2200"/>
              <a:buFont typeface="Arial"/>
              <a:buNone/>
            </a:pPr>
            <a:r>
              <a:rPr lang="en-US" sz="2200" b="1" i="0" u="none" strike="noStrike" cap="none">
                <a:solidFill>
                  <a:schemeClr val="dk1"/>
                </a:solidFill>
                <a:latin typeface="Calibri"/>
                <a:ea typeface="Calibri"/>
                <a:cs typeface="Calibri"/>
                <a:sym typeface="Calibri"/>
              </a:rPr>
              <a:t>amount</a:t>
            </a:r>
            <a:r>
              <a:rPr lang="en-US" sz="2200" b="0" i="0" u="none" strike="noStrike" cap="none">
                <a:solidFill>
                  <a:schemeClr val="dk1"/>
                </a:solidFill>
                <a:latin typeface="Calibri"/>
                <a:ea typeface="Calibri"/>
                <a:cs typeface="Calibri"/>
                <a:sym typeface="Calibri"/>
              </a:rPr>
              <a:t>.    </a:t>
            </a:r>
            <a:endParaRPr/>
          </a:p>
        </p:txBody>
      </p:sp>
      <p:pic>
        <p:nvPicPr>
          <p:cNvPr id="99" name="Shape 99"/>
          <p:cNvPicPr preferRelativeResize="0"/>
          <p:nvPr/>
        </p:nvPicPr>
        <p:blipFill rotWithShape="1">
          <a:blip r:embed="rId3">
            <a:alphaModFix/>
          </a:blip>
          <a:srcRect/>
          <a:stretch/>
        </p:blipFill>
        <p:spPr>
          <a:xfrm>
            <a:off x="0" y="2135187"/>
            <a:ext cx="6343650" cy="38020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Overlock"/>
              <a:buNone/>
            </a:pPr>
            <a:r>
              <a:rPr lang="en-US" sz="4400" b="0" i="0" u="none" strike="noStrike" cap="none">
                <a:solidFill>
                  <a:schemeClr val="dk1"/>
                </a:solidFill>
                <a:latin typeface="Overlock"/>
                <a:ea typeface="Overlock"/>
                <a:cs typeface="Overlock"/>
                <a:sym typeface="Overlock"/>
              </a:rPr>
              <a:t>          What is an insurance policy?</a:t>
            </a:r>
            <a:endParaRPr/>
          </a:p>
        </p:txBody>
      </p:sp>
      <p:sp>
        <p:nvSpPr>
          <p:cNvPr id="105" name="Shape 105"/>
          <p:cNvSpPr txBox="1">
            <a:spLocks noGrp="1"/>
          </p:cNvSpPr>
          <p:nvPr>
            <p:ph type="body" idx="1"/>
          </p:nvPr>
        </p:nvSpPr>
        <p:spPr>
          <a:xfrm>
            <a:off x="163512" y="1825625"/>
            <a:ext cx="593725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chemeClr val="dk1"/>
              </a:buClr>
              <a:buSzPts val="2600"/>
              <a:buFont typeface="Arial"/>
              <a:buNone/>
            </a:pPr>
            <a:r>
              <a:rPr lang="en-US" sz="2600" b="0" i="0" u="none" strike="noStrike" cap="none">
                <a:solidFill>
                  <a:schemeClr val="dk1"/>
                </a:solidFill>
                <a:latin typeface="Calibri"/>
                <a:ea typeface="Calibri"/>
                <a:cs typeface="Calibri"/>
                <a:sym typeface="Calibri"/>
              </a:rPr>
              <a:t>Insurance is a contract, represented by a policy, in which an individual or entity receives financial protection or reimbursement against losses from an insurance company. The company pools clients' risks to make payments more affordable for the insured.</a:t>
            </a:r>
            <a:endParaRPr/>
          </a:p>
          <a:p>
            <a:pPr marL="0" marR="0" lvl="0" indent="0" algn="just" rtl="0">
              <a:lnSpc>
                <a:spcPct val="80000"/>
              </a:lnSpc>
              <a:spcBef>
                <a:spcPts val="1000"/>
              </a:spcBef>
              <a:spcAft>
                <a:spcPts val="0"/>
              </a:spcAft>
              <a:buClr>
                <a:schemeClr val="dk1"/>
              </a:buClr>
              <a:buSzPts val="2600"/>
              <a:buFont typeface="Arial"/>
              <a:buNone/>
            </a:pPr>
            <a:r>
              <a:rPr lang="en-US" sz="2600" b="1" i="0" u="none" strike="noStrike" cap="none">
                <a:solidFill>
                  <a:schemeClr val="dk1"/>
                </a:solidFill>
                <a:latin typeface="Calibri"/>
                <a:ea typeface="Calibri"/>
                <a:cs typeface="Calibri"/>
                <a:sym typeface="Calibri"/>
              </a:rPr>
              <a:t>Insurance policies </a:t>
            </a:r>
            <a:r>
              <a:rPr lang="en-US" sz="2600" b="0" i="0" u="none" strike="noStrike" cap="none">
                <a:solidFill>
                  <a:schemeClr val="dk1"/>
                </a:solidFill>
                <a:latin typeface="Calibri"/>
                <a:ea typeface="Calibri"/>
                <a:cs typeface="Calibri"/>
                <a:sym typeface="Calibri"/>
              </a:rPr>
              <a:t>are used to hedge against the risk of financial losses, both big and small, that may result from damage to the insured or her property, or from liability for damage or injury caused to a third party</a:t>
            </a:r>
            <a:endParaRPr/>
          </a:p>
        </p:txBody>
      </p:sp>
      <p:pic>
        <p:nvPicPr>
          <p:cNvPr id="106" name="Shape 106"/>
          <p:cNvPicPr preferRelativeResize="0"/>
          <p:nvPr/>
        </p:nvPicPr>
        <p:blipFill rotWithShape="1">
          <a:blip r:embed="rId3">
            <a:alphaModFix/>
          </a:blip>
          <a:srcRect/>
          <a:stretch/>
        </p:blipFill>
        <p:spPr>
          <a:xfrm>
            <a:off x="6492875" y="2035175"/>
            <a:ext cx="5535612" cy="36909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just" rtl="0">
              <a:lnSpc>
                <a:spcPct val="90000"/>
              </a:lnSpc>
              <a:spcBef>
                <a:spcPts val="0"/>
              </a:spcBef>
              <a:spcAft>
                <a:spcPts val="0"/>
              </a:spcAft>
              <a:buClr>
                <a:schemeClr val="dk1"/>
              </a:buClr>
              <a:buSzPts val="4400"/>
              <a:buFont typeface="Overlock"/>
              <a:buNone/>
            </a:pPr>
            <a:r>
              <a:rPr lang="en-US" sz="4400" b="0" i="0" u="none" strike="noStrike" cap="none">
                <a:solidFill>
                  <a:schemeClr val="dk1"/>
                </a:solidFill>
                <a:latin typeface="Overlock"/>
                <a:ea typeface="Overlock"/>
                <a:cs typeface="Overlock"/>
                <a:sym typeface="Overlock"/>
              </a:rPr>
              <a:t>               What can be insured?</a:t>
            </a:r>
            <a:endParaRPr/>
          </a:p>
        </p:txBody>
      </p:sp>
      <p:sp>
        <p:nvSpPr>
          <p:cNvPr id="112" name="Shape 112"/>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Every that is:</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.Future</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.Uncertain</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.Valuable </a:t>
            </a:r>
            <a:endParaRPr/>
          </a:p>
          <a:p>
            <a:pPr marL="0" marR="0" lvl="0" indent="0" algn="l" rtl="0">
              <a:lnSpc>
                <a:spcPct val="90000"/>
              </a:lnSpc>
              <a:spcBef>
                <a:spcPts val="1000"/>
              </a:spcBef>
              <a:spcAft>
                <a:spcPts val="0"/>
              </a:spcAft>
              <a:buClr>
                <a:schemeClr val="dk1"/>
              </a:buClr>
              <a:buSzPts val="3600"/>
              <a:buFont typeface="Arial"/>
              <a:buNone/>
            </a:pPr>
            <a:r>
              <a:rPr lang="en-US" sz="3600" b="0" i="0" u="none" strike="noStrike" cap="none">
                <a:solidFill>
                  <a:schemeClr val="dk1"/>
                </a:solidFill>
                <a:latin typeface="Calibri"/>
                <a:ea typeface="Calibri"/>
                <a:cs typeface="Calibri"/>
                <a:sym typeface="Calibri"/>
              </a:rPr>
              <a:t>.Damaging</a:t>
            </a:r>
            <a:endParaRPr/>
          </a:p>
          <a:p>
            <a:pPr marL="228600" marR="0" lvl="0" indent="0" algn="l" rtl="0">
              <a:lnSpc>
                <a:spcPct val="90000"/>
              </a:lnSpc>
              <a:spcBef>
                <a:spcPts val="1000"/>
              </a:spcBef>
              <a:spcAft>
                <a:spcPts val="0"/>
              </a:spcAft>
              <a:buClr>
                <a:schemeClr val="dk1"/>
              </a:buClr>
              <a:buSzPts val="3600"/>
              <a:buFont typeface="Arial"/>
              <a:buNone/>
            </a:pPr>
            <a:endParaRPr sz="3600" b="0" i="0" u="none">
              <a:solidFill>
                <a:schemeClr val="dk1"/>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a:stretch/>
        </p:blipFill>
        <p:spPr>
          <a:xfrm>
            <a:off x="4543425" y="1825625"/>
            <a:ext cx="6926262" cy="37576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Overlock"/>
              <a:buNone/>
            </a:pPr>
            <a:r>
              <a:rPr lang="en-US" sz="4400" b="0" i="0" u="none" strike="noStrike" cap="none">
                <a:solidFill>
                  <a:schemeClr val="dk1"/>
                </a:solidFill>
                <a:latin typeface="Overlock"/>
                <a:ea typeface="Overlock"/>
                <a:cs typeface="Overlock"/>
                <a:sym typeface="Overlock"/>
              </a:rPr>
              <a:t>                               Ris</a:t>
            </a:r>
            <a:r>
              <a:rPr lang="en-US" sz="3200" b="0" i="0" u="none" strike="noStrike" cap="none">
                <a:solidFill>
                  <a:schemeClr val="dk1"/>
                </a:solidFill>
                <a:latin typeface="Overlock"/>
                <a:ea typeface="Overlock"/>
                <a:cs typeface="Overlock"/>
                <a:sym typeface="Overlock"/>
              </a:rPr>
              <a:t>K</a:t>
            </a:r>
            <a:r>
              <a:rPr lang="en-US" sz="4400" b="0" i="0" u="none" strike="noStrike" cap="none">
                <a:solidFill>
                  <a:schemeClr val="dk1"/>
                </a:solidFill>
                <a:latin typeface="Overlock"/>
                <a:ea typeface="Overlock"/>
                <a:cs typeface="Overlock"/>
                <a:sym typeface="Overlock"/>
              </a:rPr>
              <a:t>s</a:t>
            </a:r>
            <a:endParaRPr/>
          </a:p>
        </p:txBody>
      </p:sp>
      <p:sp>
        <p:nvSpPr>
          <p:cNvPr id="119" name="Shape 119"/>
          <p:cNvSpPr txBox="1">
            <a:spLocks noGrp="1"/>
          </p:cNvSpPr>
          <p:nvPr>
            <p:ph type="body" idx="1"/>
          </p:nvPr>
        </p:nvSpPr>
        <p:spPr>
          <a:xfrm>
            <a:off x="96837" y="1870075"/>
            <a:ext cx="6904037"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3600"/>
              <a:buFont typeface="Arial"/>
              <a:buNone/>
            </a:pPr>
            <a:r>
              <a:rPr lang="en-US" sz="3600" b="1" i="0" u="none" dirty="0">
                <a:solidFill>
                  <a:schemeClr val="dk1"/>
                </a:solidFill>
                <a:latin typeface="Calibri"/>
                <a:ea typeface="Calibri"/>
                <a:cs typeface="Calibri"/>
                <a:sym typeface="Calibri"/>
              </a:rPr>
              <a:t>What is a risk?</a:t>
            </a:r>
            <a:endParaRPr dirty="0"/>
          </a:p>
          <a:p>
            <a:pPr marL="0" marR="0" lvl="0" indent="0" algn="just" rtl="0">
              <a:lnSpc>
                <a:spcPct val="90000"/>
              </a:lnSpc>
              <a:spcBef>
                <a:spcPts val="1000"/>
              </a:spcBef>
              <a:spcAft>
                <a:spcPts val="0"/>
              </a:spcAft>
              <a:buClr>
                <a:schemeClr val="dk1"/>
              </a:buClr>
              <a:buSzPts val="2800"/>
              <a:buFont typeface="Arial"/>
              <a:buNone/>
            </a:pPr>
            <a:endParaRPr sz="2800" b="0" i="0" u="none" dirty="0">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3200"/>
              <a:buFont typeface="Arial"/>
              <a:buNone/>
            </a:pPr>
            <a:r>
              <a:rPr lang="en-US" sz="3200" b="0" i="0" u="none" dirty="0">
                <a:solidFill>
                  <a:schemeClr val="dk1"/>
                </a:solidFill>
                <a:latin typeface="Calibri"/>
                <a:ea typeface="Calibri"/>
                <a:cs typeface="Calibri"/>
                <a:sym typeface="Calibri"/>
              </a:rPr>
              <a:t>A risk is a probability or threat of damage, injury, liability, loss, or any other negative </a:t>
            </a:r>
            <a:r>
              <a:rPr lang="en-US" sz="3200" b="0" i="0" u="none" dirty="0" err="1">
                <a:solidFill>
                  <a:schemeClr val="dk1"/>
                </a:solidFill>
                <a:latin typeface="Calibri"/>
                <a:ea typeface="Calibri"/>
                <a:cs typeface="Calibri"/>
                <a:sym typeface="Calibri"/>
              </a:rPr>
              <a:t>occurence</a:t>
            </a:r>
            <a:r>
              <a:rPr lang="en-US" sz="3200" b="0" i="0" u="none" dirty="0">
                <a:solidFill>
                  <a:schemeClr val="dk1"/>
                </a:solidFill>
                <a:latin typeface="Calibri"/>
                <a:ea typeface="Calibri"/>
                <a:cs typeface="Calibri"/>
                <a:sym typeface="Calibri"/>
              </a:rPr>
              <a:t> that is caused by external </a:t>
            </a:r>
            <a:r>
              <a:rPr lang="en-US" sz="3200" b="0" i="0" u="none" dirty="0">
                <a:solidFill>
                  <a:schemeClr val="tx1"/>
                </a:solidFill>
                <a:latin typeface="Calibri"/>
                <a:ea typeface="Calibri"/>
                <a:cs typeface="Calibri"/>
                <a:sym typeface="Calibri"/>
              </a:rPr>
              <a:t>events and/</a:t>
            </a:r>
            <a:r>
              <a:rPr lang="en-US" sz="3200" b="0" i="0" u="none" dirty="0">
                <a:solidFill>
                  <a:schemeClr val="dk1"/>
                </a:solidFill>
                <a:latin typeface="Calibri"/>
                <a:ea typeface="Calibri"/>
                <a:cs typeface="Calibri"/>
                <a:sym typeface="Calibri"/>
              </a:rPr>
              <a:t>or internal vulnerabilities</a:t>
            </a:r>
            <a:r>
              <a:rPr lang="en-US" sz="3200" dirty="0"/>
              <a:t>.</a:t>
            </a:r>
            <a:endParaRPr sz="3200" b="0" i="0" u="none" dirty="0">
              <a:solidFill>
                <a:schemeClr val="dk1"/>
              </a:solidFill>
              <a:latin typeface="Calibri"/>
              <a:ea typeface="Calibri"/>
              <a:cs typeface="Calibri"/>
              <a:sym typeface="Calibri"/>
            </a:endParaRPr>
          </a:p>
        </p:txBody>
      </p:sp>
      <p:pic>
        <p:nvPicPr>
          <p:cNvPr id="120" name="Shape 120"/>
          <p:cNvPicPr preferRelativeResize="0"/>
          <p:nvPr/>
        </p:nvPicPr>
        <p:blipFill rotWithShape="1">
          <a:blip r:embed="rId3">
            <a:alphaModFix/>
          </a:blip>
          <a:srcRect/>
          <a:stretch/>
        </p:blipFill>
        <p:spPr>
          <a:xfrm>
            <a:off x="7543800" y="1870075"/>
            <a:ext cx="3810000" cy="3810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Overlock"/>
              <a:buNone/>
            </a:pPr>
            <a:r>
              <a:rPr lang="en-US" sz="4400" b="0" i="0" u="none" strike="noStrike" cap="none">
                <a:solidFill>
                  <a:schemeClr val="dk1"/>
                </a:solidFill>
                <a:latin typeface="Overlock"/>
                <a:ea typeface="Overlock"/>
                <a:cs typeface="Overlock"/>
                <a:sym typeface="Overlock"/>
              </a:rPr>
              <a:t>                      Types of risks</a:t>
            </a:r>
            <a:endParaRPr/>
          </a:p>
        </p:txBody>
      </p:sp>
      <p:sp>
        <p:nvSpPr>
          <p:cNvPr id="126" name="Shape 126"/>
          <p:cNvSpPr txBox="1">
            <a:spLocks noGrp="1"/>
          </p:cNvSpPr>
          <p:nvPr>
            <p:ph type="body" idx="1"/>
          </p:nvPr>
        </p:nvSpPr>
        <p:spPr>
          <a:xfrm>
            <a:off x="838200" y="1825625"/>
            <a:ext cx="10515600"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Pure risks: </a:t>
            </a:r>
            <a:r>
              <a:rPr lang="en-US" sz="2800" b="0" i="0" u="none">
                <a:solidFill>
                  <a:schemeClr val="dk1"/>
                </a:solidFill>
                <a:latin typeface="Calibri"/>
                <a:ea typeface="Calibri"/>
                <a:cs typeface="Calibri"/>
                <a:sym typeface="Calibri"/>
              </a:rPr>
              <a:t>this type of risks involves only the chance of loss and there is never an opportunity for gain or profit. </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Only these risks are Insurable.</a:t>
            </a:r>
            <a:endParaRPr/>
          </a:p>
          <a:p>
            <a:pPr marL="0" marR="0" lvl="0" indent="0" algn="just" rtl="0">
              <a:lnSpc>
                <a:spcPct val="90000"/>
              </a:lnSpc>
              <a:spcBef>
                <a:spcPts val="100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Speculative risks: </a:t>
            </a:r>
            <a:r>
              <a:rPr lang="en-US" sz="2800" b="0" i="0" u="none">
                <a:solidFill>
                  <a:schemeClr val="dk1"/>
                </a:solidFill>
                <a:latin typeface="Calibri"/>
                <a:ea typeface="Calibri"/>
                <a:cs typeface="Calibri"/>
                <a:sym typeface="Calibri"/>
              </a:rPr>
              <a:t>these risks involve the chance of both loss or gain.</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This type of risk is not Insurable.</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Elements of an insurable risk are: the loss must be accidental or unexpected, it must not be catastrophic and the  loss produced by the risk must be defined and measurable. </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03225" y="296862"/>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Risks can also be evaluated on an economic scale and divided in</a:t>
            </a:r>
            <a:br>
              <a:rPr lang="en-US" sz="2800" b="0" i="0" u="none" strike="noStrike" cap="none">
                <a:solidFill>
                  <a:schemeClr val="dk1"/>
                </a:solidFill>
                <a:latin typeface="Calibri"/>
                <a:ea typeface="Calibri"/>
                <a:cs typeface="Calibri"/>
                <a:sym typeface="Calibri"/>
              </a:rPr>
            </a:br>
            <a:r>
              <a:rPr lang="en-US" sz="2800" b="1" i="0" u="none" strike="noStrike" cap="none">
                <a:solidFill>
                  <a:schemeClr val="dk1"/>
                </a:solidFill>
                <a:latin typeface="Calibri"/>
                <a:ea typeface="Calibri"/>
                <a:cs typeface="Calibri"/>
                <a:sym typeface="Calibri"/>
              </a:rPr>
              <a:t>static and dynamic risks:</a:t>
            </a:r>
            <a:endParaRPr/>
          </a:p>
        </p:txBody>
      </p:sp>
      <p:sp>
        <p:nvSpPr>
          <p:cNvPr id="132" name="Shape 132"/>
          <p:cNvSpPr txBox="1">
            <a:spLocks noGrp="1"/>
          </p:cNvSpPr>
          <p:nvPr>
            <p:ph type="body" idx="1"/>
          </p:nvPr>
        </p:nvSpPr>
        <p:spPr>
          <a:xfrm>
            <a:off x="403225" y="1825625"/>
            <a:ext cx="6416675" cy="435133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Static Risks: </a:t>
            </a:r>
            <a:r>
              <a:rPr lang="en-US" sz="2800" b="0" i="0" u="none">
                <a:solidFill>
                  <a:schemeClr val="dk1"/>
                </a:solidFill>
                <a:latin typeface="Calibri"/>
                <a:ea typeface="Calibri"/>
                <a:cs typeface="Calibri"/>
                <a:sym typeface="Calibri"/>
              </a:rPr>
              <a:t>the losses that are caused by factors other than a change in the economy, as hurricanes, eathquakes, other natural disasters.</a:t>
            </a:r>
            <a:endParaRPr/>
          </a:p>
          <a:p>
            <a:pPr marL="0" marR="0" lvl="0" indent="0" algn="just" rtl="0">
              <a:lnSpc>
                <a:spcPct val="90000"/>
              </a:lnSpc>
              <a:spcBef>
                <a:spcPts val="1000"/>
              </a:spcBef>
              <a:spcAft>
                <a:spcPts val="0"/>
              </a:spcAft>
              <a:buClr>
                <a:schemeClr val="dk1"/>
              </a:buClr>
              <a:buSzPts val="2800"/>
              <a:buFont typeface="Arial"/>
              <a:buNone/>
            </a:pPr>
            <a:r>
              <a:rPr lang="en-US" sz="2800" b="1" i="0" u="none">
                <a:solidFill>
                  <a:schemeClr val="dk1"/>
                </a:solidFill>
                <a:latin typeface="Calibri"/>
                <a:ea typeface="Calibri"/>
                <a:cs typeface="Calibri"/>
                <a:sym typeface="Calibri"/>
              </a:rPr>
              <a:t>Dynamic Risks: </a:t>
            </a:r>
            <a:r>
              <a:rPr lang="en-US" sz="2800" b="0" i="0" u="none">
                <a:solidFill>
                  <a:schemeClr val="dk1"/>
                </a:solidFill>
                <a:latin typeface="Calibri"/>
                <a:ea typeface="Calibri"/>
                <a:cs typeface="Calibri"/>
                <a:sym typeface="Calibri"/>
              </a:rPr>
              <a:t>the result of economic changing, as recession, inflation, and other business cycle changes. </a:t>
            </a:r>
            <a:endParaRPr/>
          </a:p>
          <a:p>
            <a:pPr marL="0" marR="0" lvl="0" indent="0" algn="just" rtl="0">
              <a:lnSpc>
                <a:spcPct val="90000"/>
              </a:lnSpc>
              <a:spcBef>
                <a:spcPts val="100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Dynamic risks are not insurable.</a:t>
            </a:r>
            <a:endParaRPr/>
          </a:p>
        </p:txBody>
      </p:sp>
      <p:pic>
        <p:nvPicPr>
          <p:cNvPr id="133" name="Shape 133"/>
          <p:cNvPicPr preferRelativeResize="0"/>
          <p:nvPr/>
        </p:nvPicPr>
        <p:blipFill rotWithShape="1">
          <a:blip r:embed="rId3">
            <a:alphaModFix/>
          </a:blip>
          <a:srcRect l="16618" t="19630" r="17764"/>
          <a:stretch/>
        </p:blipFill>
        <p:spPr>
          <a:xfrm>
            <a:off x="7180262" y="1776412"/>
            <a:ext cx="4302125" cy="370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0"/>
            <a:ext cx="10515600" cy="1325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Overlock"/>
              <a:buNone/>
            </a:pPr>
            <a:r>
              <a:rPr lang="en-US" sz="4400" b="0" i="0" u="none" strike="noStrike" cap="none">
                <a:solidFill>
                  <a:schemeClr val="dk1"/>
                </a:solidFill>
                <a:latin typeface="Overlock"/>
                <a:ea typeface="Overlock"/>
                <a:cs typeface="Overlock"/>
                <a:sym typeface="Overlock"/>
              </a:rPr>
              <a:t>           Insurance policy components:</a:t>
            </a:r>
            <a:endParaRPr/>
          </a:p>
        </p:txBody>
      </p:sp>
      <p:sp>
        <p:nvSpPr>
          <p:cNvPr id="139" name="Shape 139"/>
          <p:cNvSpPr txBox="1">
            <a:spLocks noGrp="1"/>
          </p:cNvSpPr>
          <p:nvPr>
            <p:ph type="body" idx="1"/>
          </p:nvPr>
        </p:nvSpPr>
        <p:spPr>
          <a:xfrm>
            <a:off x="0" y="1154112"/>
            <a:ext cx="7150100" cy="55768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.POLICY HOLDER:  </a:t>
            </a:r>
            <a:r>
              <a:rPr lang="en-US" sz="2600" b="0" i="0" u="none" dirty="0">
                <a:solidFill>
                  <a:schemeClr val="dk1"/>
                </a:solidFill>
                <a:latin typeface="Calibri"/>
                <a:ea typeface="Calibri"/>
                <a:cs typeface="Calibri"/>
                <a:sym typeface="Calibri"/>
              </a:rPr>
              <a:t>the person  who has an insurance policy.</a:t>
            </a:r>
            <a:endParaRPr dirty="0"/>
          </a:p>
          <a:p>
            <a:pPr marL="0" marR="0" lvl="0" indent="0" algn="l" rtl="0">
              <a:lnSpc>
                <a:spcPct val="80000"/>
              </a:lnSpc>
              <a:spcBef>
                <a:spcPts val="100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.INSURED: </a:t>
            </a:r>
            <a:r>
              <a:rPr lang="en-US" sz="2600" b="0" i="0" u="none" dirty="0">
                <a:solidFill>
                  <a:schemeClr val="dk1"/>
                </a:solidFill>
                <a:latin typeface="Calibri"/>
                <a:ea typeface="Calibri"/>
                <a:cs typeface="Calibri"/>
                <a:sym typeface="Calibri"/>
              </a:rPr>
              <a:t>the person or organization who pays a premium to an insurance company in whose name an insurance policy is registered.</a:t>
            </a:r>
            <a:endParaRPr dirty="0"/>
          </a:p>
          <a:p>
            <a:pPr marL="0" marR="0" lvl="0" indent="0" algn="l" rtl="0">
              <a:lnSpc>
                <a:spcPct val="80000"/>
              </a:lnSpc>
              <a:spcBef>
                <a:spcPts val="100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.BENEFICIARY:</a:t>
            </a:r>
            <a:r>
              <a:rPr lang="en-US" sz="2600" b="0" i="0" u="none" dirty="0">
                <a:solidFill>
                  <a:schemeClr val="dk1"/>
                </a:solidFill>
                <a:latin typeface="Calibri"/>
                <a:ea typeface="Calibri"/>
                <a:cs typeface="Calibri"/>
                <a:sym typeface="Calibri"/>
              </a:rPr>
              <a:t> a person or an entity designated by an insurance policy’s terms to receive any benefits provided by the policy or plan when the insured event occurs.</a:t>
            </a:r>
            <a:endParaRPr dirty="0"/>
          </a:p>
          <a:p>
            <a:pPr marL="0" marR="0" lvl="0" indent="0" algn="l" rtl="0">
              <a:lnSpc>
                <a:spcPct val="80000"/>
              </a:lnSpc>
              <a:spcBef>
                <a:spcPts val="100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.THE PREMIUM: </a:t>
            </a:r>
            <a:r>
              <a:rPr lang="en-US" sz="2600" b="0" i="0" u="none" dirty="0">
                <a:solidFill>
                  <a:schemeClr val="dk1"/>
                </a:solidFill>
                <a:latin typeface="Calibri"/>
                <a:ea typeface="Calibri"/>
                <a:cs typeface="Calibri"/>
                <a:sym typeface="Calibri"/>
              </a:rPr>
              <a:t>the price, </a:t>
            </a:r>
            <a:r>
              <a:rPr lang="en-US" sz="2600" b="0" i="0" u="none" dirty="0" err="1">
                <a:solidFill>
                  <a:schemeClr val="dk1"/>
                </a:solidFill>
                <a:latin typeface="Calibri"/>
                <a:ea typeface="Calibri"/>
                <a:cs typeface="Calibri"/>
                <a:sym typeface="Calibri"/>
              </a:rPr>
              <a:t>tipically</a:t>
            </a:r>
            <a:r>
              <a:rPr lang="en-US" sz="2600" b="0" i="0" u="none" dirty="0">
                <a:solidFill>
                  <a:schemeClr val="dk1"/>
                </a:solidFill>
                <a:latin typeface="Calibri"/>
                <a:ea typeface="Calibri"/>
                <a:cs typeface="Calibri"/>
                <a:sym typeface="Calibri"/>
              </a:rPr>
              <a:t> expressed as a monthly </a:t>
            </a:r>
            <a:r>
              <a:rPr lang="en-US" sz="2600" dirty="0">
                <a:solidFill>
                  <a:schemeClr val="tx1"/>
                </a:solidFill>
              </a:rPr>
              <a:t>instalment</a:t>
            </a:r>
            <a:r>
              <a:rPr lang="en-US" sz="2600" b="0" i="0" u="none" dirty="0">
                <a:solidFill>
                  <a:schemeClr val="tx1"/>
                </a:solidFill>
                <a:sym typeface="Calibri"/>
              </a:rPr>
              <a:t>.</a:t>
            </a:r>
            <a:endParaRPr dirty="0">
              <a:solidFill>
                <a:schemeClr val="tx1"/>
              </a:solidFill>
            </a:endParaRPr>
          </a:p>
          <a:p>
            <a:pPr marL="0" marR="0" lvl="0" indent="0" algn="l" rtl="0">
              <a:lnSpc>
                <a:spcPct val="80000"/>
              </a:lnSpc>
              <a:spcBef>
                <a:spcPts val="100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.POLICY LIMIT: </a:t>
            </a:r>
            <a:r>
              <a:rPr lang="en-US" sz="2600" b="0" i="0" u="none" dirty="0">
                <a:solidFill>
                  <a:schemeClr val="dk1"/>
                </a:solidFill>
                <a:latin typeface="Calibri"/>
                <a:ea typeface="Calibri"/>
                <a:cs typeface="Calibri"/>
                <a:sym typeface="Calibri"/>
              </a:rPr>
              <a:t>the maximum amount an insurer will pay under a policy for a covered loss.</a:t>
            </a:r>
            <a:endParaRPr dirty="0"/>
          </a:p>
          <a:p>
            <a:pPr marL="0" marR="0" lvl="0" indent="0" algn="l" rtl="0">
              <a:lnSpc>
                <a:spcPct val="80000"/>
              </a:lnSpc>
              <a:spcBef>
                <a:spcPts val="1000"/>
              </a:spcBef>
              <a:spcAft>
                <a:spcPts val="0"/>
              </a:spcAft>
              <a:buClr>
                <a:schemeClr val="dk1"/>
              </a:buClr>
              <a:buSzPts val="2600"/>
              <a:buFont typeface="Arial"/>
              <a:buNone/>
            </a:pPr>
            <a:r>
              <a:rPr lang="en-US" sz="2600" b="1" i="0" u="none" dirty="0">
                <a:solidFill>
                  <a:schemeClr val="dk1"/>
                </a:solidFill>
                <a:latin typeface="Calibri"/>
                <a:ea typeface="Calibri"/>
                <a:cs typeface="Calibri"/>
                <a:sym typeface="Calibri"/>
              </a:rPr>
              <a:t>.DEDUCTIBLE: </a:t>
            </a:r>
            <a:r>
              <a:rPr lang="en-US" sz="2600" b="0" i="0" u="none" dirty="0">
                <a:solidFill>
                  <a:schemeClr val="dk1"/>
                </a:solidFill>
                <a:latin typeface="Calibri"/>
                <a:ea typeface="Calibri"/>
                <a:cs typeface="Calibri"/>
                <a:sym typeface="Calibri"/>
              </a:rPr>
              <a:t>an amount the policy holder must pay out-of-pocket before the insurer pays a claim.</a:t>
            </a:r>
            <a:endParaRPr sz="2600" b="1" i="0" u="none" dirty="0">
              <a:solidFill>
                <a:schemeClr val="dk1"/>
              </a:solidFill>
              <a:latin typeface="Calibri"/>
              <a:ea typeface="Calibri"/>
              <a:cs typeface="Calibri"/>
              <a:sym typeface="Calibri"/>
            </a:endParaRPr>
          </a:p>
          <a:p>
            <a:pPr marL="228600" marR="0" lvl="0" indent="-63500" algn="l" rtl="0">
              <a:lnSpc>
                <a:spcPct val="90000"/>
              </a:lnSpc>
              <a:spcBef>
                <a:spcPts val="1000"/>
              </a:spcBef>
              <a:spcAft>
                <a:spcPts val="0"/>
              </a:spcAft>
              <a:buClr>
                <a:schemeClr val="dk1"/>
              </a:buClr>
              <a:buSzPts val="2600"/>
              <a:buFont typeface="Arial"/>
              <a:buNone/>
            </a:pPr>
            <a:endParaRPr sz="2600" b="1" i="0" u="none" dirty="0">
              <a:solidFill>
                <a:schemeClr val="dk1"/>
              </a:solidFill>
              <a:latin typeface="Calibri"/>
              <a:ea typeface="Calibri"/>
              <a:cs typeface="Calibri"/>
              <a:sym typeface="Calibri"/>
            </a:endParaRPr>
          </a:p>
        </p:txBody>
      </p:sp>
      <p:pic>
        <p:nvPicPr>
          <p:cNvPr id="140" name="Shape 140" descr="Risultati immagini per deductible insurance"/>
          <p:cNvPicPr preferRelativeResize="0"/>
          <p:nvPr/>
        </p:nvPicPr>
        <p:blipFill rotWithShape="1">
          <a:blip r:embed="rId3">
            <a:alphaModFix/>
          </a:blip>
          <a:srcRect/>
          <a:stretch/>
        </p:blipFill>
        <p:spPr>
          <a:xfrm>
            <a:off x="10152062" y="4729162"/>
            <a:ext cx="1914525" cy="1708150"/>
          </a:xfrm>
          <a:prstGeom prst="rect">
            <a:avLst/>
          </a:prstGeom>
          <a:noFill/>
          <a:ln>
            <a:noFill/>
          </a:ln>
        </p:spPr>
      </p:pic>
      <p:pic>
        <p:nvPicPr>
          <p:cNvPr id="141" name="Shape 141"/>
          <p:cNvPicPr preferRelativeResize="0"/>
          <p:nvPr/>
        </p:nvPicPr>
        <p:blipFill rotWithShape="1">
          <a:blip r:embed="rId4">
            <a:alphaModFix/>
          </a:blip>
          <a:srcRect/>
          <a:stretch/>
        </p:blipFill>
        <p:spPr>
          <a:xfrm>
            <a:off x="6954837" y="4729162"/>
            <a:ext cx="3135312" cy="1708150"/>
          </a:xfrm>
          <a:prstGeom prst="rect">
            <a:avLst/>
          </a:prstGeom>
          <a:noFill/>
          <a:ln>
            <a:noFill/>
          </a:ln>
        </p:spPr>
      </p:pic>
      <p:pic>
        <p:nvPicPr>
          <p:cNvPr id="142" name="Shape 142"/>
          <p:cNvPicPr preferRelativeResize="0"/>
          <p:nvPr/>
        </p:nvPicPr>
        <p:blipFill rotWithShape="1">
          <a:blip r:embed="rId5">
            <a:alphaModFix/>
          </a:blip>
          <a:srcRect/>
          <a:stretch/>
        </p:blipFill>
        <p:spPr>
          <a:xfrm>
            <a:off x="6954837" y="3162300"/>
            <a:ext cx="2024062" cy="1430337"/>
          </a:xfrm>
          <a:prstGeom prst="rect">
            <a:avLst/>
          </a:prstGeom>
          <a:noFill/>
          <a:ln>
            <a:noFill/>
          </a:ln>
        </p:spPr>
      </p:pic>
      <p:pic>
        <p:nvPicPr>
          <p:cNvPr id="143" name="Shape 143"/>
          <p:cNvPicPr preferRelativeResize="0"/>
          <p:nvPr/>
        </p:nvPicPr>
        <p:blipFill rotWithShape="1">
          <a:blip r:embed="rId6">
            <a:alphaModFix/>
          </a:blip>
          <a:srcRect/>
          <a:stretch/>
        </p:blipFill>
        <p:spPr>
          <a:xfrm>
            <a:off x="9036050" y="3478212"/>
            <a:ext cx="3030537" cy="1100137"/>
          </a:xfrm>
          <a:prstGeom prst="rect">
            <a:avLst/>
          </a:prstGeom>
          <a:noFill/>
          <a:ln>
            <a:noFill/>
          </a:ln>
        </p:spPr>
      </p:pic>
      <p:pic>
        <p:nvPicPr>
          <p:cNvPr id="144" name="Shape 144"/>
          <p:cNvPicPr preferRelativeResize="0"/>
          <p:nvPr/>
        </p:nvPicPr>
        <p:blipFill rotWithShape="1">
          <a:blip r:embed="rId7">
            <a:alphaModFix/>
          </a:blip>
          <a:srcRect/>
          <a:stretch/>
        </p:blipFill>
        <p:spPr>
          <a:xfrm>
            <a:off x="9036050" y="1881187"/>
            <a:ext cx="2509837" cy="1430337"/>
          </a:xfrm>
          <a:prstGeom prst="rect">
            <a:avLst/>
          </a:prstGeom>
          <a:noFill/>
          <a:ln>
            <a:noFill/>
          </a:ln>
        </p:spPr>
      </p:pic>
      <p:pic>
        <p:nvPicPr>
          <p:cNvPr id="145" name="Shape 145"/>
          <p:cNvPicPr preferRelativeResize="0"/>
          <p:nvPr/>
        </p:nvPicPr>
        <p:blipFill rotWithShape="1">
          <a:blip r:embed="rId8">
            <a:alphaModFix/>
          </a:blip>
          <a:srcRect/>
          <a:stretch/>
        </p:blipFill>
        <p:spPr>
          <a:xfrm>
            <a:off x="6954837" y="1860550"/>
            <a:ext cx="2106612" cy="11842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rancione">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Widescreen</PresentationFormat>
  <Paragraphs>60</Paragraphs>
  <Slides>10</Slides>
  <Notes>10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Overlock</vt:lpstr>
      <vt:lpstr>Office Theme</vt:lpstr>
      <vt:lpstr>Presentazione standard di PowerPoint</vt:lpstr>
      <vt:lpstr>The World of Insurance </vt:lpstr>
      <vt:lpstr>  What is an insurance company                          and              what does it do?                   </vt:lpstr>
      <vt:lpstr>          What is an insurance policy?</vt:lpstr>
      <vt:lpstr>               What can be insured?</vt:lpstr>
      <vt:lpstr>                               RisKs</vt:lpstr>
      <vt:lpstr>                      Types of risks</vt:lpstr>
      <vt:lpstr>Risks can also be evaluated on an economic scale and divided in static and dynamic risks:</vt:lpstr>
      <vt:lpstr>           Insurance policy components:</vt:lpstr>
      <vt:lpstr>Steps in the creation of an insurance product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Simona</cp:lastModifiedBy>
  <cp:revision>1</cp:revision>
  <dcterms:modified xsi:type="dcterms:W3CDTF">2018-05-29T20:04:05Z</dcterms:modified>
</cp:coreProperties>
</file>