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0080625" cy="7559675"/>
  <p:notesSz cx="7559675" cy="10691813"/>
  <p:embeddedFontLst>
    <p:embeddedFont>
      <p:font typeface="Overlock" panose="020B060402020202020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F619177-0506-4A9C-AF92-73B621ED6704}">
  <a:tblStyle styleId="{0F619177-0506-4A9C-AF92-73B621ED670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2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Shape 4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2"/>
          </p:nvPr>
        </p:nvSpPr>
        <p:spPr>
          <a:xfrm>
            <a:off x="1312862" y="1027112"/>
            <a:ext cx="4929187" cy="3695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1169987" y="5086350"/>
            <a:ext cx="5221287" cy="410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1312862" y="1027112"/>
            <a:ext cx="4933950" cy="3700462"/>
          </a:xfrm>
          <a:prstGeom prst="rect">
            <a:avLst/>
          </a:pr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1169987" y="5086350"/>
            <a:ext cx="5226050" cy="410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  <p:sp>
        <p:nvSpPr>
          <p:cNvPr id="23" name="Shape 23"/>
          <p:cNvSpPr>
            <a:spLocks noGrp="1" noRot="1" noChangeAspect="1"/>
          </p:cNvSpPr>
          <p:nvPr>
            <p:ph type="sldImg" idx="2"/>
          </p:nvPr>
        </p:nvSpPr>
        <p:spPr>
          <a:xfrm>
            <a:off x="1312863" y="1027113"/>
            <a:ext cx="4929187" cy="3695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 idx="2"/>
          </p:nvPr>
        </p:nvSpPr>
        <p:spPr>
          <a:xfrm>
            <a:off x="1312863" y="1027113"/>
            <a:ext cx="4932362" cy="36988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169987" y="5086350"/>
            <a:ext cx="5224462" cy="410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1312863" y="1027113"/>
            <a:ext cx="4933950" cy="3700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1169987" y="5086350"/>
            <a:ext cx="5226050" cy="410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312863" y="1027113"/>
            <a:ext cx="4933950" cy="3700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1169987" y="5086350"/>
            <a:ext cx="5226050" cy="410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312863" y="1027113"/>
            <a:ext cx="4929187" cy="3695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1169987" y="5086350"/>
            <a:ext cx="5221200" cy="4102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741362" y="555625"/>
            <a:ext cx="8602662" cy="12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741362" y="2101850"/>
            <a:ext cx="8602662" cy="475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25" rIns="0" bIns="0" anchor="t" anchorCtr="0"/>
          <a:lstStyle>
            <a:lvl1pPr marL="457200" marR="0" lvl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3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3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404812" y="1893887"/>
            <a:ext cx="9674225" cy="5665787"/>
          </a:xfrm>
          <a:prstGeom prst="roundRect">
            <a:avLst>
              <a:gd name="adj" fmla="val 6"/>
            </a:avLst>
          </a:prstGeom>
          <a:solidFill>
            <a:srgbClr val="DDDDDD"/>
          </a:solidFill>
          <a:ln w="9525" cap="flat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741362" y="555625"/>
            <a:ext cx="8602662" cy="12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741362" y="2101850"/>
            <a:ext cx="8602662" cy="475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25" rIns="0" bIns="0" anchor="t" anchorCtr="0"/>
          <a:lstStyle>
            <a:lvl1pPr marL="457200" marR="0" lvl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3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3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0" y="0"/>
            <a:ext cx="180975" cy="917575"/>
          </a:xfrm>
          <a:prstGeom prst="roundRect">
            <a:avLst>
              <a:gd name="adj" fmla="val 189"/>
            </a:avLst>
          </a:prstGeom>
          <a:solidFill>
            <a:srgbClr val="125C8D"/>
          </a:solidFill>
          <a:ln w="9525" cap="flat" cmpd="sng">
            <a:solidFill>
              <a:srgbClr val="80808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0" y="2381250"/>
            <a:ext cx="180975" cy="917575"/>
          </a:xfrm>
          <a:prstGeom prst="roundRect">
            <a:avLst>
              <a:gd name="adj" fmla="val 189"/>
            </a:avLst>
          </a:prstGeom>
          <a:solidFill>
            <a:srgbClr val="125C8D"/>
          </a:solidFill>
          <a:ln w="9525" cap="flat" cmpd="sng">
            <a:solidFill>
              <a:srgbClr val="80808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" name="Shape 13"/>
          <p:cNvSpPr/>
          <p:nvPr/>
        </p:nvSpPr>
        <p:spPr>
          <a:xfrm>
            <a:off x="0" y="1168400"/>
            <a:ext cx="180975" cy="917575"/>
          </a:xfrm>
          <a:prstGeom prst="roundRect">
            <a:avLst>
              <a:gd name="adj" fmla="val 189"/>
            </a:avLst>
          </a:prstGeom>
          <a:solidFill>
            <a:srgbClr val="125C8D"/>
          </a:solidFill>
          <a:ln w="9525" cap="flat" cmpd="sng">
            <a:solidFill>
              <a:srgbClr val="80808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741362" y="555625"/>
            <a:ext cx="860742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4825" rIns="0" bIns="0" anchor="ctr" anchorCtr="0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Overlock"/>
              <a:buNone/>
            </a:pPr>
            <a:r>
              <a:rPr lang="en-US" sz="2800" b="1" i="0" u="none" strike="noStrike" cap="none">
                <a:solidFill>
                  <a:srgbClr val="333333"/>
                </a:solidFill>
                <a:latin typeface="Overlock"/>
                <a:ea typeface="Overlock"/>
                <a:cs typeface="Overlock"/>
                <a:sym typeface="Overlock"/>
              </a:rPr>
              <a:t>Simulazione del rischio di impresa</a:t>
            </a: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647700" y="2076450"/>
            <a:ext cx="8607425" cy="47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425" rIns="0" bIns="0" anchor="t" anchorCtr="0">
            <a:noAutofit/>
          </a:bodyPr>
          <a:lstStyle/>
          <a:p>
            <a:pPr marL="431800" marR="0" lvl="0" indent="-320675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Overlock"/>
              <a:buNone/>
            </a:pPr>
            <a:r>
              <a:rPr lang="en-US" sz="2400" b="1" i="1" u="none" strike="noStrike" cap="none" dirty="0">
                <a:solidFill>
                  <a:srgbClr val="000000"/>
                </a:solidFill>
                <a:latin typeface="Overlock"/>
                <a:ea typeface="Overlock"/>
                <a:cs typeface="Overlock"/>
                <a:sym typeface="Overlock"/>
              </a:rPr>
              <a:t>M.G. S.R.L.</a:t>
            </a:r>
            <a:endParaRPr dirty="0"/>
          </a:p>
          <a:p>
            <a:pPr marL="431800" marR="0" lvl="0" indent="-320675" algn="ctr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1" i="1" u="none" strike="noStrike" cap="none" dirty="0">
              <a:solidFill>
                <a:srgbClr val="000000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431800" marR="0" lvl="0" indent="-320675" algn="ctr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1" i="0" u="none" strike="noStrike" cap="none" dirty="0">
              <a:solidFill>
                <a:srgbClr val="000000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431800" marR="0" lvl="0" indent="-320675" algn="ctr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1" i="0" u="none" strike="noStrike" cap="none" dirty="0">
              <a:solidFill>
                <a:srgbClr val="000000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431800" marR="0" lvl="0" indent="-320675" algn="ctr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1" i="0" u="none" strike="noStrike" cap="none" dirty="0">
              <a:solidFill>
                <a:srgbClr val="000000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431800" marR="0" lvl="0" indent="-320675" algn="r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verlock"/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Overlock"/>
                <a:ea typeface="Overlock"/>
                <a:cs typeface="Overlock"/>
                <a:sym typeface="Overlock"/>
              </a:rPr>
              <a:t>4C AFM IIS “LUXEMBURG” TORINO</a:t>
            </a:r>
            <a:endParaRPr dirty="0"/>
          </a:p>
          <a:p>
            <a:pPr marL="431800" marR="0" lvl="0" indent="-320675" algn="r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rgbClr val="000000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431800" marR="0" lvl="0" indent="-320675" algn="ctr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1800" marR="0" lvl="0" indent="-320675" algn="ctr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1800" marR="0" lvl="0" indent="-320675" algn="ctr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1800" marR="0" lvl="0" indent="-320675" algn="ctr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1800" marR="0" lvl="0" indent="-320675" algn="r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None/>
            </a:pPr>
            <a:endParaRPr sz="2200" b="1" i="0" u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" name="Shape 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900" y="144462"/>
            <a:ext cx="1871662" cy="1584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741362" y="555625"/>
            <a:ext cx="8605837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Overlock"/>
              <a:buNone/>
            </a:pPr>
            <a:r>
              <a:rPr lang="en-US" sz="2800" b="1" i="0" u="none" strike="noStrike" cap="none">
                <a:solidFill>
                  <a:srgbClr val="333333"/>
                </a:solidFill>
                <a:latin typeface="Overlock"/>
                <a:ea typeface="Overlock"/>
                <a:cs typeface="Overlock"/>
                <a:sym typeface="Overlock"/>
              </a:rPr>
              <a:t>PROFILO</a:t>
            </a:r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09600" y="2101850"/>
            <a:ext cx="8605837" cy="4760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25" rIns="0" bIns="0" anchor="t" anchorCtr="0">
            <a:noAutofit/>
          </a:bodyPr>
          <a:lstStyle/>
          <a:p>
            <a:pPr marL="647700" marR="0" lvl="0" indent="-53657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>
              <a:solidFill>
                <a:srgbClr val="000000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647700" marR="0" lvl="0" indent="-536575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US" sz="2200" b="0" i="0" u="none">
                <a:solidFill>
                  <a:srgbClr val="000000"/>
                </a:solidFill>
                <a:latin typeface="Overlock"/>
                <a:ea typeface="Overlock"/>
                <a:cs typeface="Overlock"/>
                <a:sym typeface="Overlock"/>
              </a:rPr>
              <a:t>Impresa di melograni;</a:t>
            </a:r>
            <a:endParaRPr/>
          </a:p>
          <a:p>
            <a:pPr marL="647700" marR="0" lvl="0" indent="-536575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US" sz="2200" b="0" i="0" u="none">
                <a:solidFill>
                  <a:srgbClr val="000000"/>
                </a:solidFill>
                <a:latin typeface="Overlock"/>
                <a:ea typeface="Overlock"/>
                <a:cs typeface="Overlock"/>
                <a:sym typeface="Overlock"/>
              </a:rPr>
              <a:t>Leader nel settore;</a:t>
            </a:r>
            <a:endParaRPr/>
          </a:p>
          <a:p>
            <a:pPr marL="647700" marR="0" lvl="0" indent="-536575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US" sz="2200" b="0" i="0" u="none">
                <a:solidFill>
                  <a:srgbClr val="000000"/>
                </a:solidFill>
                <a:latin typeface="Overlock"/>
                <a:ea typeface="Overlock"/>
                <a:cs typeface="Overlock"/>
                <a:sym typeface="Overlock"/>
              </a:rPr>
              <a:t>Esistono molti competitor esteri ma pochi nazionali;</a:t>
            </a:r>
            <a:endParaRPr/>
          </a:p>
          <a:p>
            <a:pPr marL="647700" marR="0" lvl="0" indent="-536575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US" sz="2200" b="0" i="0" u="none">
                <a:solidFill>
                  <a:srgbClr val="000000"/>
                </a:solidFill>
                <a:latin typeface="Overlock"/>
                <a:ea typeface="Overlock"/>
                <a:cs typeface="Overlock"/>
                <a:sym typeface="Overlock"/>
              </a:rPr>
              <a:t>Le piante vengono costantemente controllate;</a:t>
            </a:r>
            <a:endParaRPr/>
          </a:p>
          <a:p>
            <a:pPr marL="647700" marR="0" lvl="0" indent="-536575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US" sz="2200" b="0" i="0" u="none">
                <a:solidFill>
                  <a:srgbClr val="000000"/>
                </a:solidFill>
                <a:latin typeface="Overlock"/>
                <a:ea typeface="Overlock"/>
                <a:cs typeface="Overlock"/>
                <a:sym typeface="Overlock"/>
              </a:rPr>
              <a:t>Costi elevati di trasporto e acquisto/affitto terreni per la coltivazione;</a:t>
            </a:r>
            <a:endParaRPr/>
          </a:p>
          <a:p>
            <a:pPr marL="647700" marR="0" lvl="0" indent="-536575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US" sz="2200" b="0" i="0" u="none">
                <a:solidFill>
                  <a:srgbClr val="000000"/>
                </a:solidFill>
                <a:latin typeface="Overlock"/>
                <a:ea typeface="Overlock"/>
                <a:cs typeface="Overlock"/>
                <a:sym typeface="Overlock"/>
              </a:rPr>
              <a:t>Sono necessari molti ettari di terreno e molte persone per il lavoro;</a:t>
            </a:r>
            <a:endParaRPr/>
          </a:p>
          <a:p>
            <a:pPr marL="647700" marR="0" lvl="0" indent="-536575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US" sz="2200" b="0" i="0" u="none">
                <a:solidFill>
                  <a:srgbClr val="000000"/>
                </a:solidFill>
                <a:latin typeface="Overlock"/>
                <a:ea typeface="Overlock"/>
                <a:cs typeface="Overlock"/>
                <a:sym typeface="Overlock"/>
              </a:rPr>
              <a:t>Certificazione Biologica.</a:t>
            </a:r>
            <a:endParaRPr/>
          </a:p>
        </p:txBody>
      </p:sp>
      <p:pic>
        <p:nvPicPr>
          <p:cNvPr id="34" name="Shape 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7700" y="231775"/>
            <a:ext cx="1871662" cy="1584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741362" y="555625"/>
            <a:ext cx="860742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225" rIns="0" bIns="0" anchor="ctr" anchorCtr="0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Overlock"/>
              <a:buNone/>
            </a:pPr>
            <a:r>
              <a:rPr lang="en-US" sz="2800" b="1" i="0" u="none" strike="noStrike" cap="none">
                <a:solidFill>
                  <a:srgbClr val="333333"/>
                </a:solidFill>
                <a:latin typeface="Overlock"/>
                <a:ea typeface="Overlock"/>
                <a:cs typeface="Overlock"/>
                <a:sym typeface="Overlock"/>
              </a:rPr>
              <a:t>RISCHI</a:t>
            </a:r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741362" y="2101850"/>
            <a:ext cx="8607425" cy="47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4025" rIns="0" bIns="0" anchor="t" anchorCtr="0">
            <a:noAutofit/>
          </a:bodyPr>
          <a:lstStyle/>
          <a:p>
            <a:pPr marL="428625" marR="0" lvl="0" indent="-32385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ts val="990"/>
              <a:buFont typeface="Noto Sans Symbols"/>
              <a:buChar char="●"/>
            </a:pPr>
            <a:r>
              <a:rPr lang="en-US" sz="2200" b="0" i="0" u="none">
                <a:solidFill>
                  <a:srgbClr val="000000"/>
                </a:solidFill>
                <a:latin typeface="Overlock"/>
                <a:ea typeface="Overlock"/>
                <a:cs typeface="Overlock"/>
                <a:sym typeface="Overlock"/>
              </a:rPr>
              <a:t>Rischio alluvioni/inondazioni;</a:t>
            </a:r>
            <a:endParaRPr/>
          </a:p>
          <a:p>
            <a:pPr marL="428625" marR="0" lvl="0" indent="-323850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E594D"/>
              </a:buClr>
              <a:buSzPts val="990"/>
              <a:buFont typeface="Noto Sans Symbols"/>
              <a:buChar char="●"/>
            </a:pPr>
            <a:r>
              <a:rPr lang="en-US" sz="2200" b="0" i="0" u="none">
                <a:solidFill>
                  <a:srgbClr val="000000"/>
                </a:solidFill>
                <a:latin typeface="Overlock"/>
                <a:ea typeface="Overlock"/>
                <a:cs typeface="Overlock"/>
                <a:sym typeface="Overlock"/>
              </a:rPr>
              <a:t>Cambiamento nei gusti dei consumatori;</a:t>
            </a:r>
            <a:endParaRPr/>
          </a:p>
          <a:p>
            <a:pPr marL="428625" marR="0" lvl="0" indent="-323850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E594D"/>
              </a:buClr>
              <a:buSzPts val="990"/>
              <a:buFont typeface="Noto Sans Symbols"/>
              <a:buChar char="●"/>
            </a:pPr>
            <a:r>
              <a:rPr lang="en-US" sz="2200" b="0" i="0" u="none">
                <a:solidFill>
                  <a:srgbClr val="000000"/>
                </a:solidFill>
                <a:latin typeface="Overlock"/>
                <a:ea typeface="Overlock"/>
                <a:cs typeface="Overlock"/>
                <a:sym typeface="Overlock"/>
              </a:rPr>
              <a:t>Perdita di quote di mercato;</a:t>
            </a:r>
            <a:endParaRPr/>
          </a:p>
          <a:p>
            <a:pPr marL="428625" marR="0" lvl="0" indent="-323850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E594D"/>
              </a:buClr>
              <a:buSzPts val="990"/>
              <a:buFont typeface="Noto Sans Symbols"/>
              <a:buChar char="●"/>
            </a:pPr>
            <a:r>
              <a:rPr lang="en-US" sz="2200" b="0" i="0" u="none">
                <a:solidFill>
                  <a:srgbClr val="000000"/>
                </a:solidFill>
                <a:latin typeface="Overlock"/>
                <a:ea typeface="Overlock"/>
                <a:cs typeface="Overlock"/>
                <a:sym typeface="Overlock"/>
              </a:rPr>
              <a:t>Rottura di macchinari per la coltivazione;</a:t>
            </a:r>
            <a:endParaRPr/>
          </a:p>
          <a:p>
            <a:pPr marL="428625" marR="0" lvl="0" indent="-323850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E594D"/>
              </a:buClr>
              <a:buSzPts val="990"/>
              <a:buFont typeface="Noto Sans Symbols"/>
              <a:buChar char="●"/>
            </a:pPr>
            <a:r>
              <a:rPr lang="en-US" sz="2200" b="0" i="0" u="none">
                <a:solidFill>
                  <a:srgbClr val="000000"/>
                </a:solidFill>
                <a:latin typeface="Overlock"/>
                <a:ea typeface="Overlock"/>
                <a:cs typeface="Overlock"/>
                <a:sym typeface="Overlock"/>
              </a:rPr>
              <a:t>Incidenti stradali;</a:t>
            </a:r>
            <a:endParaRPr/>
          </a:p>
          <a:p>
            <a:pPr marL="342900" marR="0" lvl="0" indent="-342900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None/>
            </a:pPr>
            <a:endParaRPr sz="2200" b="0" i="0" u="none">
              <a:solidFill>
                <a:srgbClr val="000000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pic>
        <p:nvPicPr>
          <p:cNvPr id="41" name="Shape 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6262" y="215900"/>
            <a:ext cx="1871662" cy="1584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741362" y="0"/>
            <a:ext cx="8607425" cy="82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425" rIns="0" bIns="0" anchor="ctr" anchorCtr="0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Overlock"/>
              <a:buNone/>
            </a:pPr>
            <a:r>
              <a:rPr lang="en-US" sz="2800" b="1" i="0" u="none" strike="noStrike" cap="none" dirty="0">
                <a:solidFill>
                  <a:srgbClr val="333333"/>
                </a:solidFill>
                <a:latin typeface="Overlock"/>
                <a:ea typeface="Overlock"/>
                <a:cs typeface="Overlock"/>
                <a:sym typeface="Overlock"/>
              </a:rPr>
              <a:t>DISASTER RECOVERY PLAN</a:t>
            </a:r>
            <a:endParaRPr dirty="0"/>
          </a:p>
        </p:txBody>
      </p:sp>
      <p:graphicFrame>
        <p:nvGraphicFramePr>
          <p:cNvPr id="47" name="Shape 47"/>
          <p:cNvGraphicFramePr/>
          <p:nvPr>
            <p:extLst>
              <p:ext uri="{D42A27DB-BD31-4B8C-83A1-F6EECF244321}">
                <p14:modId xmlns:p14="http://schemas.microsoft.com/office/powerpoint/2010/main" val="848723550"/>
              </p:ext>
            </p:extLst>
          </p:nvPr>
        </p:nvGraphicFramePr>
        <p:xfrm>
          <a:off x="704850" y="609600"/>
          <a:ext cx="9048751" cy="6784196"/>
        </p:xfrm>
        <a:graphic>
          <a:graphicData uri="http://schemas.openxmlformats.org/drawingml/2006/table">
            <a:tbl>
              <a:tblPr>
                <a:noFill/>
                <a:tableStyleId>{0F619177-0506-4A9C-AF92-73B621ED6704}</a:tableStyleId>
              </a:tblPr>
              <a:tblGrid>
                <a:gridCol w="3015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6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7441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Overlock"/>
                        <a:buNone/>
                      </a:pPr>
                      <a:r>
                        <a:rPr lang="en-US" sz="2200" b="0" i="0" u="none" strike="noStrike" cap="none" dirty="0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Forti </a:t>
                      </a:r>
                      <a:r>
                        <a:rPr lang="en-US" sz="2200" b="0" i="0" u="none" strike="noStrike" cap="none" dirty="0" err="1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pioggie</a:t>
                      </a:r>
                      <a:endParaRPr dirty="0"/>
                    </a:p>
                  </a:txBody>
                  <a:tcPr marL="90000" marR="90000" marT="14875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Overlock"/>
                        <a:buNone/>
                      </a:pPr>
                      <a:r>
                        <a:rPr lang="en-US" sz="2200" b="0" i="0" u="none" strike="noStrike" cap="none" dirty="0" err="1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Produzione</a:t>
                      </a:r>
                      <a:r>
                        <a:rPr lang="en-US" sz="2200" b="0" i="0" u="none" strike="noStrike" cap="none" dirty="0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ridotta</a:t>
                      </a:r>
                      <a:endParaRPr dirty="0"/>
                    </a:p>
                  </a:txBody>
                  <a:tcPr marL="90000" marR="90000" marT="14875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Overlock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Assicurazione contro le calamità naturali;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Overlock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351C75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Contenimento dei danni da pioggia e alluvioni</a:t>
                      </a:r>
                      <a:r>
                        <a:rPr lang="en-US" sz="1800" b="0" i="0" u="none" strike="noStrike" cap="none">
                          <a:solidFill>
                            <a:srgbClr val="351C75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>
                        <a:solidFill>
                          <a:srgbClr val="351C75"/>
                        </a:solidFill>
                      </a:endParaRPr>
                    </a:p>
                  </a:txBody>
                  <a:tcPr marL="90000" marR="90000" marT="14875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964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Overlock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Stagione particolarmente secca</a:t>
                      </a:r>
                      <a:endParaRPr/>
                    </a:p>
                  </a:txBody>
                  <a:tcPr marL="90000" marR="90000" marT="14875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Overlock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Terreno secco e poco fertile</a:t>
                      </a:r>
                      <a:endParaRPr/>
                    </a:p>
                  </a:txBody>
                  <a:tcPr marL="90000" marR="90000" marT="14875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Overlock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Assicurazione contro le calamità naturali</a:t>
                      </a:r>
                      <a:endParaRPr/>
                    </a:p>
                  </a:txBody>
                  <a:tcPr marL="90000" marR="90000" marT="14875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441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Overlock"/>
                        <a:buNone/>
                      </a:pPr>
                      <a:r>
                        <a:rPr lang="en-US" sz="2200" b="0" i="0" u="none" strike="noStrike" cap="none" dirty="0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I </a:t>
                      </a:r>
                      <a:r>
                        <a:rPr lang="en-US" sz="2200" b="0" i="0" u="none" strike="noStrike" cap="none" dirty="0" err="1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consumatori</a:t>
                      </a:r>
                      <a:r>
                        <a:rPr lang="en-US" sz="2200" b="0" i="0" u="none" strike="noStrike" cap="none" dirty="0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si</a:t>
                      </a:r>
                      <a:r>
                        <a:rPr lang="en-US" sz="2200" b="0" i="0" u="none" strike="noStrike" cap="none" dirty="0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dirigono</a:t>
                      </a:r>
                      <a:r>
                        <a:rPr lang="en-US" sz="2200" b="0" i="0" u="none" strike="noStrike" cap="none" dirty="0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 verso </a:t>
                      </a:r>
                      <a:r>
                        <a:rPr lang="en-US" sz="2200" b="0" i="0" u="none" strike="noStrike" cap="none" dirty="0" err="1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prodotti</a:t>
                      </a:r>
                      <a:r>
                        <a:rPr lang="en-US" sz="2200" b="0" i="0" u="none" strike="noStrike" cap="none" dirty="0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più</a:t>
                      </a:r>
                      <a:r>
                        <a:rPr lang="en-US" sz="2200" b="0" i="0" u="none" strike="noStrike" cap="none" dirty="0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alla</a:t>
                      </a:r>
                      <a:r>
                        <a:rPr lang="en-US" sz="2200" b="0" i="0" u="none" strike="noStrike" cap="none" dirty="0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moda</a:t>
                      </a:r>
                      <a:endParaRPr dirty="0"/>
                    </a:p>
                  </a:txBody>
                  <a:tcPr marL="90000" marR="90000" marT="14875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Overlock"/>
                        <a:buNone/>
                      </a:pPr>
                      <a:r>
                        <a:rPr lang="en-US" sz="2200" b="0" i="0" u="none" strike="noStrike" cap="none" dirty="0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Perdita di quote di </a:t>
                      </a:r>
                      <a:r>
                        <a:rPr lang="en-US" sz="2200" b="0" i="0" u="none" strike="noStrike" cap="none" dirty="0" err="1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mercato</a:t>
                      </a:r>
                      <a:r>
                        <a:rPr lang="en-US" sz="2200" b="0" i="0" u="none" strike="noStrike" cap="none" dirty="0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 </a:t>
                      </a:r>
                      <a:endParaRPr dirty="0"/>
                    </a:p>
                  </a:txBody>
                  <a:tcPr marL="90000" marR="90000" marT="14875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Overlock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Marketing mirato e indagine di mercato costante per monitorare il gusto dei consumatori</a:t>
                      </a:r>
                      <a:endParaRPr/>
                    </a:p>
                  </a:txBody>
                  <a:tcPr marL="90000" marR="90000" marT="14875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964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Overlock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Incidente sul lavoro</a:t>
                      </a:r>
                      <a:endParaRPr/>
                    </a:p>
                  </a:txBody>
                  <a:tcPr marL="90000" marR="90000" marT="14875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Overlock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Un dipendente si fa male</a:t>
                      </a:r>
                      <a:endParaRPr/>
                    </a:p>
                  </a:txBody>
                  <a:tcPr marL="90000" marR="90000" marT="14875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Overlock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Assicurazione contro gli infortuni sul lavoro.</a:t>
                      </a:r>
                      <a:endParaRPr/>
                    </a:p>
                  </a:txBody>
                  <a:tcPr marL="90000" marR="90000" marT="14875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607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Overlock"/>
                        <a:buNone/>
                      </a:pPr>
                      <a:r>
                        <a:rPr lang="en-US" sz="2200" b="0" i="0" u="none" strike="noStrike" cap="none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Insetti dannosi possono mettere in pericolo la coltivazione </a:t>
                      </a:r>
                      <a:endParaRPr/>
                    </a:p>
                  </a:txBody>
                  <a:tcPr marL="90000" marR="90000" marT="14875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Overlock"/>
                        <a:buNone/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perdita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 del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raccolto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14875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Overlock"/>
                        <a:buNone/>
                      </a:pPr>
                      <a:r>
                        <a:rPr lang="en-US" sz="2200" b="0" i="0" u="none" strike="noStrike" cap="none" dirty="0" err="1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Assicurazione</a:t>
                      </a:r>
                      <a:r>
                        <a:rPr lang="en-US" sz="2200" b="0" i="0" u="none" strike="noStrike" cap="none" dirty="0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 </a:t>
                      </a:r>
                      <a:r>
                        <a:rPr lang="en-US" sz="2200" b="0" i="0" u="none" strike="noStrike" cap="none" dirty="0" err="1">
                          <a:solidFill>
                            <a:srgbClr val="000000"/>
                          </a:solidFill>
                          <a:latin typeface="Overlock"/>
                          <a:ea typeface="Overlock"/>
                          <a:cs typeface="Overlock"/>
                          <a:sym typeface="Overlock"/>
                        </a:rPr>
                        <a:t>prodotti</a:t>
                      </a:r>
                      <a:endParaRPr dirty="0"/>
                    </a:p>
                  </a:txBody>
                  <a:tcPr marL="90000" marR="90000" marT="14875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741362" y="555625"/>
            <a:ext cx="8602800" cy="1257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EVENTO DANNOSO</a:t>
            </a:r>
            <a:endParaRPr sz="2400"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741362" y="2101850"/>
            <a:ext cx="8602800" cy="4757700"/>
          </a:xfrm>
          <a:prstGeom prst="rect">
            <a:avLst/>
          </a:prstGeom>
        </p:spPr>
        <p:txBody>
          <a:bodyPr spcFirstLastPara="1" wrap="square" lIns="0" tIns="10425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/>
              <a:t>siccità</a:t>
            </a:r>
            <a:endParaRPr sz="1800" b="1" dirty="0"/>
          </a:p>
          <a:p>
            <a:pPr marL="0" lvl="0" indent="0">
              <a:spcBef>
                <a:spcPts val="1400"/>
              </a:spcBef>
              <a:spcAft>
                <a:spcPts val="1400"/>
              </a:spcAft>
              <a:buNone/>
            </a:pPr>
            <a:r>
              <a:rPr lang="en-US" sz="1800" dirty="0"/>
              <a:t>un </a:t>
            </a:r>
            <a:r>
              <a:rPr lang="en-US" sz="1800" dirty="0" err="1"/>
              <a:t>stagione</a:t>
            </a:r>
            <a:r>
              <a:rPr lang="en-US" sz="1800" dirty="0"/>
              <a:t> </a:t>
            </a:r>
            <a:r>
              <a:rPr lang="en-US" sz="1800" dirty="0" err="1"/>
              <a:t>particolarmente</a:t>
            </a:r>
            <a:r>
              <a:rPr lang="en-US" sz="1800" dirty="0"/>
              <a:t> </a:t>
            </a:r>
            <a:r>
              <a:rPr lang="en-US" sz="1800" dirty="0" err="1"/>
              <a:t>secca</a:t>
            </a:r>
            <a:r>
              <a:rPr lang="en-US" sz="1800" dirty="0"/>
              <a:t> ha </a:t>
            </a:r>
            <a:r>
              <a:rPr lang="en-US" sz="1800" dirty="0" err="1"/>
              <a:t>profondamente</a:t>
            </a:r>
            <a:r>
              <a:rPr lang="en-US" sz="1800" dirty="0"/>
              <a:t> </a:t>
            </a:r>
            <a:r>
              <a:rPr lang="en-US" sz="1800" dirty="0" err="1"/>
              <a:t>danneggiato</a:t>
            </a:r>
            <a:r>
              <a:rPr lang="en-US" sz="1800" dirty="0"/>
              <a:t> le </a:t>
            </a:r>
            <a:r>
              <a:rPr lang="en-US" sz="1800" dirty="0" err="1"/>
              <a:t>colture</a:t>
            </a:r>
            <a:r>
              <a:rPr lang="en-US" sz="1800" dirty="0"/>
              <a:t>. </a:t>
            </a:r>
            <a:r>
              <a:rPr lang="en-US" sz="1800" dirty="0" err="1"/>
              <a:t>l’assicurazione</a:t>
            </a:r>
            <a:r>
              <a:rPr lang="en-US" sz="1800" dirty="0"/>
              <a:t> </a:t>
            </a:r>
            <a:r>
              <a:rPr lang="en-US" sz="1800" dirty="0" err="1"/>
              <a:t>che</a:t>
            </a:r>
            <a:r>
              <a:rPr lang="en-US" sz="1800" dirty="0"/>
              <a:t> </a:t>
            </a:r>
            <a:r>
              <a:rPr lang="en-US" sz="1800" dirty="0" err="1"/>
              <a:t>avevamo</a:t>
            </a:r>
            <a:r>
              <a:rPr lang="en-US" sz="1800" dirty="0"/>
              <a:t> </a:t>
            </a:r>
            <a:r>
              <a:rPr lang="en-US" sz="1800" dirty="0" err="1"/>
              <a:t>stipulato</a:t>
            </a:r>
            <a:r>
              <a:rPr lang="en-US" sz="1800" dirty="0"/>
              <a:t> per </a:t>
            </a:r>
            <a:r>
              <a:rPr lang="en-US" sz="1800" dirty="0" err="1"/>
              <a:t>il</a:t>
            </a:r>
            <a:r>
              <a:rPr lang="en-US" sz="1800" dirty="0"/>
              <a:t> </a:t>
            </a:r>
            <a:r>
              <a:rPr lang="en-US" sz="1800" dirty="0" err="1"/>
              <a:t>caso</a:t>
            </a:r>
            <a:r>
              <a:rPr lang="en-US" sz="1800" dirty="0"/>
              <a:t> di </a:t>
            </a:r>
            <a:r>
              <a:rPr lang="en-US" sz="1800" dirty="0" err="1"/>
              <a:t>eventi</a:t>
            </a:r>
            <a:r>
              <a:rPr lang="en-US" sz="1800" dirty="0"/>
              <a:t> </a:t>
            </a:r>
            <a:r>
              <a:rPr lang="en-US" sz="1800" dirty="0" err="1"/>
              <a:t>meteorologici</a:t>
            </a:r>
            <a:r>
              <a:rPr lang="en-US" sz="1800" dirty="0"/>
              <a:t> </a:t>
            </a:r>
            <a:r>
              <a:rPr lang="en-US" sz="1800" dirty="0" err="1"/>
              <a:t>dannosi</a:t>
            </a:r>
            <a:r>
              <a:rPr lang="en-US" sz="1800" dirty="0"/>
              <a:t> ha </a:t>
            </a:r>
            <a:r>
              <a:rPr lang="en-US" sz="1800" dirty="0" err="1"/>
              <a:t>coperto</a:t>
            </a:r>
            <a:r>
              <a:rPr lang="en-US" sz="1800" dirty="0"/>
              <a:t> </a:t>
            </a:r>
            <a:r>
              <a:rPr lang="en-US" sz="1800" dirty="0" err="1"/>
              <a:t>il</a:t>
            </a:r>
            <a:r>
              <a:rPr lang="en-US" sz="1800" dirty="0"/>
              <a:t> </a:t>
            </a:r>
            <a:r>
              <a:rPr lang="en-US" sz="1800" dirty="0" err="1"/>
              <a:t>danno</a:t>
            </a:r>
            <a:r>
              <a:rPr lang="en-US" sz="1800" dirty="0"/>
              <a:t>, ma </a:t>
            </a:r>
            <a:r>
              <a:rPr lang="en-US" sz="1800" dirty="0" err="1"/>
              <a:t>valutiamo</a:t>
            </a:r>
            <a:r>
              <a:rPr lang="en-US" sz="1800" dirty="0"/>
              <a:t> </a:t>
            </a:r>
            <a:r>
              <a:rPr lang="en-US" sz="1800" dirty="0" err="1"/>
              <a:t>l’opportunità</a:t>
            </a:r>
            <a:r>
              <a:rPr lang="en-US" sz="1800" dirty="0"/>
              <a:t> di un piano di </a:t>
            </a:r>
            <a:r>
              <a:rPr lang="en-US" sz="1800" dirty="0" err="1"/>
              <a:t>investimento</a:t>
            </a:r>
            <a:r>
              <a:rPr lang="en-US" sz="1800" dirty="0"/>
              <a:t> per la </a:t>
            </a:r>
            <a:r>
              <a:rPr lang="en-US" sz="1800" dirty="0" err="1"/>
              <a:t>realizzazioen</a:t>
            </a:r>
            <a:r>
              <a:rPr lang="en-US" sz="1800" dirty="0"/>
              <a:t> di un </a:t>
            </a:r>
            <a:r>
              <a:rPr lang="en-US" sz="1800" dirty="0" err="1"/>
              <a:t>vasto</a:t>
            </a:r>
            <a:r>
              <a:rPr lang="en-US" sz="1800" dirty="0"/>
              <a:t> </a:t>
            </a:r>
            <a:r>
              <a:rPr lang="en-US" sz="1800" dirty="0" err="1"/>
              <a:t>sistema</a:t>
            </a:r>
            <a:r>
              <a:rPr lang="en-US" sz="1800" dirty="0"/>
              <a:t> di </a:t>
            </a:r>
            <a:r>
              <a:rPr lang="en-US" sz="1800" dirty="0" err="1"/>
              <a:t>irrigazione</a:t>
            </a:r>
            <a:r>
              <a:rPr lang="en-US" sz="1800" dirty="0"/>
              <a:t> </a:t>
            </a:r>
            <a:r>
              <a:rPr lang="en-US" sz="1800" dirty="0" err="1"/>
              <a:t>che</a:t>
            </a:r>
            <a:r>
              <a:rPr lang="en-US" sz="1800" dirty="0"/>
              <a:t> </a:t>
            </a:r>
            <a:r>
              <a:rPr lang="en-US" sz="1800" dirty="0" err="1"/>
              <a:t>possa</a:t>
            </a:r>
            <a:r>
              <a:rPr lang="en-US" sz="1800" dirty="0"/>
              <a:t> </a:t>
            </a:r>
            <a:r>
              <a:rPr lang="en-US" sz="1800" dirty="0" err="1"/>
              <a:t>almeno</a:t>
            </a:r>
            <a:r>
              <a:rPr lang="en-US" sz="1800" dirty="0"/>
              <a:t> in </a:t>
            </a:r>
            <a:r>
              <a:rPr lang="en-US" sz="1800" dirty="0" err="1"/>
              <a:t>parte</a:t>
            </a:r>
            <a:r>
              <a:rPr lang="en-US" sz="1800" dirty="0"/>
              <a:t> </a:t>
            </a:r>
            <a:r>
              <a:rPr lang="en-US" sz="1800" dirty="0" err="1"/>
              <a:t>assorbire</a:t>
            </a:r>
            <a:r>
              <a:rPr lang="en-US" sz="1800" dirty="0"/>
              <a:t> </a:t>
            </a:r>
            <a:r>
              <a:rPr lang="en-US" sz="1800" dirty="0" err="1"/>
              <a:t>situazioni</a:t>
            </a:r>
            <a:r>
              <a:rPr lang="en-US" sz="1800" dirty="0"/>
              <a:t> di </a:t>
            </a:r>
            <a:r>
              <a:rPr lang="en-US" sz="1800" dirty="0" err="1"/>
              <a:t>siccità</a:t>
            </a:r>
            <a:r>
              <a:rPr lang="en-US" sz="1800" dirty="0"/>
              <a:t> e </a:t>
            </a:r>
            <a:r>
              <a:rPr lang="en-US" sz="1800" dirty="0" err="1"/>
              <a:t>contenere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costi</a:t>
            </a:r>
            <a:r>
              <a:rPr lang="en-US" sz="1800" dirty="0"/>
              <a:t> </a:t>
            </a:r>
            <a:r>
              <a:rPr lang="en-US" sz="1800" dirty="0" err="1"/>
              <a:t>assicurativi</a:t>
            </a:r>
            <a:r>
              <a:rPr lang="en-US" sz="1800" dirty="0"/>
              <a:t>.</a:t>
            </a:r>
            <a:endParaRPr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Office PowerPoint</Application>
  <PresentationFormat>Personalizzato</PresentationFormat>
  <Paragraphs>47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Overlock</vt:lpstr>
      <vt:lpstr>Times New Roman</vt:lpstr>
      <vt:lpstr>Arial</vt:lpstr>
      <vt:lpstr>Noto Sans Symbols</vt:lpstr>
      <vt:lpstr>POI_THEME_TEMPLATE_DESIGN</vt:lpstr>
      <vt:lpstr>Simulazione del rischio di impresa</vt:lpstr>
      <vt:lpstr>PROFILO</vt:lpstr>
      <vt:lpstr>RISCHI</vt:lpstr>
      <vt:lpstr>DISASTER RECOVERY PLAN</vt:lpstr>
      <vt:lpstr>EVENTO DANNOSO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Simulazione del rischio di impresa</dc:title>
  <cp:lastModifiedBy>Simona</cp:lastModifiedBy>
  <cp:revision>2</cp:revision>
  <dcterms:modified xsi:type="dcterms:W3CDTF">2018-05-28T20:59:03Z</dcterms:modified>
</cp:coreProperties>
</file>