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0080625" cy="7559675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700D149-2EA4-4314-B915-1CF08D958C40}">
  <a:tblStyle styleId="{D700D149-2EA4-4314-B915-1CF08D958C4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11" autoAdjust="0"/>
  </p:normalViewPr>
  <p:slideViewPr>
    <p:cSldViewPr snapToGrid="0">
      <p:cViewPr varScale="1">
        <p:scale>
          <a:sx n="68" d="100"/>
          <a:sy n="68" d="100"/>
        </p:scale>
        <p:origin x="35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0" y="0"/>
            <a:ext cx="7559675" cy="10691812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4"/>
          <p:cNvSpPr/>
          <p:nvPr/>
        </p:nvSpPr>
        <p:spPr>
          <a:xfrm>
            <a:off x="0" y="0"/>
            <a:ext cx="7559675" cy="10691812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2"/>
          </p:nvPr>
        </p:nvSpPr>
        <p:spPr>
          <a:xfrm>
            <a:off x="1312862" y="1027112"/>
            <a:ext cx="4929187" cy="3695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1169987" y="5086350"/>
            <a:ext cx="5221287" cy="41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1312862" y="1027112"/>
            <a:ext cx="4933950" cy="3700462"/>
          </a:xfrm>
          <a:prstGeom prst="rect">
            <a:avLst/>
          </a:prstGeom>
          <a:solidFill>
            <a:srgbClr val="FFFFFF"/>
          </a:solidFill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1169987" y="5086350"/>
            <a:ext cx="5226050" cy="410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312863" y="1027113"/>
            <a:ext cx="4929187" cy="3695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1312862" y="1027112"/>
            <a:ext cx="4933950" cy="3700462"/>
          </a:xfrm>
          <a:prstGeom prst="rect">
            <a:avLst/>
          </a:prstGeom>
          <a:solidFill>
            <a:srgbClr val="FFFFFF"/>
          </a:solidFill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1169987" y="5086350"/>
            <a:ext cx="5226050" cy="410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1312863" y="1027113"/>
            <a:ext cx="4929187" cy="3695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1312862" y="1027112"/>
            <a:ext cx="4933950" cy="3700462"/>
          </a:xfrm>
          <a:prstGeom prst="rect">
            <a:avLst/>
          </a:prstGeom>
          <a:solidFill>
            <a:srgbClr val="FFFFFF"/>
          </a:solidFill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1169987" y="5086350"/>
            <a:ext cx="5226050" cy="410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312863" y="1027113"/>
            <a:ext cx="4929187" cy="3695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1312862" y="1027112"/>
            <a:ext cx="4933950" cy="3700462"/>
          </a:xfrm>
          <a:prstGeom prst="rect">
            <a:avLst/>
          </a:prstGeom>
          <a:solidFill>
            <a:srgbClr val="FFFFFF"/>
          </a:solidFill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1169987" y="5086350"/>
            <a:ext cx="5226050" cy="410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312863" y="1027113"/>
            <a:ext cx="4929187" cy="3695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312863" y="1027113"/>
            <a:ext cx="4929187" cy="3695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1169987" y="5086350"/>
            <a:ext cx="5221200" cy="410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741362" y="117475"/>
            <a:ext cx="8602662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089025" y="2224087"/>
            <a:ext cx="8472487" cy="4757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/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66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741362" y="117475"/>
            <a:ext cx="8602662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1089025" y="2224087"/>
            <a:ext cx="8472487" cy="4757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/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" name="Shape 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7500" y="6251575"/>
            <a:ext cx="1968500" cy="10572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66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 idx="4294967295"/>
          </p:nvPr>
        </p:nvSpPr>
        <p:spPr>
          <a:xfrm>
            <a:off x="741362" y="117475"/>
            <a:ext cx="8607425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275" rIns="0" bIns="0" anchor="ctr" anchorCtr="0">
            <a:noAutofit/>
          </a:bodyPr>
          <a:lstStyle/>
          <a:p>
            <a:pPr marL="215900" marR="0" lvl="0" indent="-21272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ts val="4000"/>
              <a:buFont typeface="Arial"/>
              <a:buNone/>
            </a:pPr>
            <a:r>
              <a:rPr lang="en-US" sz="4000" b="1" i="1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Simulazione del rischio di impresa</a:t>
            </a:r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1089025" y="2224087"/>
            <a:ext cx="8477250" cy="4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150" rIns="0" bIns="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ts val="3200"/>
              <a:buFont typeface="Times New Roman"/>
              <a:buNone/>
            </a:pPr>
            <a:r>
              <a:rPr lang="en-US" sz="3200" b="1" i="1" u="none" strike="noStrike" cap="none" dirty="0">
                <a:solidFill>
                  <a:srgbClr val="E6E6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TAPPA </a:t>
            </a:r>
            <a:r>
              <a:rPr lang="en-US" sz="3200" b="1" i="1" u="none" strike="noStrike" cap="none" dirty="0" err="1">
                <a:solidFill>
                  <a:srgbClr val="E6E6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s.p.a</a:t>
            </a:r>
            <a:r>
              <a:rPr lang="en-US" sz="3200" b="1" i="1" u="none" strike="noStrike" cap="none" dirty="0">
                <a:solidFill>
                  <a:srgbClr val="E6E6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E6E6E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ts val="3200"/>
              <a:buFont typeface="Times New Roman"/>
              <a:buNone/>
            </a:pPr>
            <a:endParaRPr dirty="0"/>
          </a:p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ts val="3200"/>
              <a:buFont typeface="Times New Roman"/>
              <a:buNone/>
            </a:pPr>
            <a:r>
              <a:rPr lang="en-US" sz="3200" b="0" i="0" u="none" strike="noStrike" cap="none" dirty="0">
                <a:solidFill>
                  <a:srgbClr val="E6E6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>
                <a:solidFill>
                  <a:srgbClr val="E6E6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IIS “LUXEMBURG” </a:t>
            </a:r>
            <a:r>
              <a:rPr lang="en-US" sz="3200" b="0" i="0" u="none" strike="noStrike" cap="none" dirty="0">
                <a:solidFill>
                  <a:srgbClr val="E6E6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TORINO</a:t>
            </a:r>
            <a:endParaRPr dirty="0"/>
          </a:p>
          <a:p>
            <a:pPr marL="342900" marR="0" lvl="0" indent="-342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dirty="0">
              <a:solidFill>
                <a:srgbClr val="E6E6E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" name="Shape 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462" y="5903912"/>
            <a:ext cx="1871662" cy="158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66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741362" y="117475"/>
            <a:ext cx="8607425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275" rIns="0" bIns="0" anchor="ctr" anchorCtr="0">
            <a:noAutofit/>
          </a:bodyPr>
          <a:lstStyle/>
          <a:p>
            <a:pPr marL="215900" marR="0" lvl="0" indent="-21272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ts val="4000"/>
              <a:buFont typeface="Arial"/>
              <a:buNone/>
            </a:pPr>
            <a:r>
              <a:rPr lang="en-US" sz="4000" b="1" i="1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PROFILO</a:t>
            </a: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1027112" y="1357312"/>
            <a:ext cx="8477250" cy="4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/>
          <a:p>
            <a:pPr marL="500062" marR="0" lvl="0" indent="-42862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9966"/>
              </a:buClr>
              <a:buSzPts val="2400"/>
              <a:buFont typeface="Noto Sans Symbols"/>
              <a:buChar char="➲"/>
            </a:pPr>
            <a:r>
              <a:rPr lang="en-US" sz="3200" b="0" i="1" u="none" dirty="0" err="1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Abbiamo</a:t>
            </a:r>
            <a:r>
              <a:rPr lang="en-US" sz="3200" b="0" i="1" u="none" dirty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1" u="none" dirty="0" err="1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rapporti</a:t>
            </a:r>
            <a:r>
              <a:rPr lang="en-US" sz="3200" b="0" i="1" u="none" dirty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3200" b="0" i="1" u="none" dirty="0" err="1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l'estero</a:t>
            </a:r>
            <a:r>
              <a:rPr lang="en-US" sz="3200" b="0" i="1" u="none" dirty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dirty="0"/>
          </a:p>
          <a:p>
            <a:pPr marL="500062" marR="0" lvl="0" indent="-42862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9966"/>
              </a:buClr>
              <a:buSzPts val="2400"/>
              <a:buFont typeface="Noto Sans Symbols"/>
              <a:buChar char="➲"/>
            </a:pPr>
            <a:r>
              <a:rPr lang="en-US" sz="3200" b="0" i="1" u="none" dirty="0" err="1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Usiamo</a:t>
            </a:r>
            <a:r>
              <a:rPr lang="en-US" sz="3200" b="0" i="1" u="none" dirty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1" u="none" dirty="0" err="1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materiali</a:t>
            </a:r>
            <a:r>
              <a:rPr lang="en-US" sz="3200" b="0" i="1" u="none" dirty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3200" b="0" i="1" u="none" dirty="0" err="1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qualità</a:t>
            </a:r>
            <a:r>
              <a:rPr lang="en-US" sz="3200" b="0" i="1" u="none" dirty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3200" b="0" i="1" u="none" dirty="0" err="1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innovativi</a:t>
            </a:r>
            <a:r>
              <a:rPr lang="en-US" sz="3200" b="0" i="1" u="none" dirty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dirty="0"/>
          </a:p>
          <a:p>
            <a:pPr marL="500062" marR="0" lvl="0" indent="-42862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9966"/>
              </a:buClr>
              <a:buSzPts val="2400"/>
              <a:buFont typeface="Noto Sans Symbols"/>
              <a:buChar char="➲"/>
            </a:pPr>
            <a:r>
              <a:rPr lang="en-US" sz="3200" b="0" i="1" u="none" dirty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Il PVC </a:t>
            </a:r>
            <a:r>
              <a:rPr lang="en-US" sz="3200" b="0" i="1" u="none" dirty="0" err="1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3200" b="0" i="1" u="none" dirty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1" u="none" dirty="0" err="1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usiamo</a:t>
            </a:r>
            <a:r>
              <a:rPr lang="en-US" sz="3200" b="0" i="1" u="none" dirty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 per le </a:t>
            </a:r>
            <a:r>
              <a:rPr lang="en-US" sz="3200" b="0" i="1" u="none" dirty="0" err="1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nostre</a:t>
            </a:r>
            <a:r>
              <a:rPr lang="en-US" sz="3200" b="0" i="1" u="none" dirty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1" u="none" dirty="0" err="1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tapparelle</a:t>
            </a:r>
            <a:r>
              <a:rPr lang="en-US" sz="3200" b="0" i="1" u="none" dirty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 è </a:t>
            </a:r>
            <a:r>
              <a:rPr lang="en-US" sz="3200" b="0" i="1" u="none" dirty="0" err="1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ignifugo</a:t>
            </a:r>
            <a:r>
              <a:rPr lang="en-US" sz="3200" b="0" i="1" u="none" dirty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dirty="0"/>
          </a:p>
          <a:p>
            <a:pPr marL="500062" marR="0" lvl="0" indent="-42862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9966"/>
              </a:buClr>
              <a:buSzPts val="2400"/>
              <a:buFont typeface="Noto Sans Symbols"/>
              <a:buChar char="➲"/>
            </a:pPr>
            <a:r>
              <a:rPr lang="en-US" sz="3200" b="0" i="1" u="none" dirty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Non </a:t>
            </a:r>
            <a:r>
              <a:rPr lang="en-US" sz="3200" b="0" i="1" u="none" dirty="0" err="1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sfruttiamo</a:t>
            </a:r>
            <a:r>
              <a:rPr lang="en-US" sz="3200" b="0" i="1" u="none" dirty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1" u="none" dirty="0" err="1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lavoratori</a:t>
            </a:r>
            <a:r>
              <a:rPr lang="en-US" sz="3200" b="0" i="1" u="none" dirty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i="1" dirty="0" err="1">
                <a:solidFill>
                  <a:schemeClr val="bg1"/>
                </a:solidFill>
              </a:rPr>
              <a:t>tantomeno</a:t>
            </a:r>
            <a:r>
              <a:rPr lang="en-US" sz="3200" b="0" i="1" u="none" dirty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1" u="none" dirty="0" err="1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minori</a:t>
            </a:r>
            <a:r>
              <a:rPr lang="en-US" sz="3200" b="0" i="1" u="none" dirty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, e </a:t>
            </a:r>
            <a:r>
              <a:rPr lang="en-US" sz="3200" b="0" i="1" u="none" dirty="0" err="1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rispettiamo</a:t>
            </a:r>
            <a:r>
              <a:rPr lang="en-US" sz="3200" b="0" i="1" u="none" dirty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 le normative relative al </a:t>
            </a:r>
            <a:r>
              <a:rPr lang="en-US" sz="3200" b="0" i="1" u="none" dirty="0" err="1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lavoro</a:t>
            </a:r>
            <a:r>
              <a:rPr lang="en-US" sz="3200" b="0" i="1" u="none" dirty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dirty="0"/>
          </a:p>
          <a:p>
            <a:pPr marL="500062" marR="0" lvl="0" indent="-42862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9966"/>
              </a:buClr>
              <a:buSzPts val="2400"/>
              <a:buFont typeface="Noto Sans Symbols"/>
              <a:buChar char="➲"/>
            </a:pPr>
            <a:r>
              <a:rPr lang="en-US" sz="3200" b="0" i="1" u="none" dirty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Il </a:t>
            </a:r>
            <a:r>
              <a:rPr lang="en-US" sz="3200" b="0" i="1" u="none" dirty="0" err="1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nostro</a:t>
            </a:r>
            <a:r>
              <a:rPr lang="en-US" sz="3200" b="0" i="1" u="none" dirty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 Made in Italy è </a:t>
            </a:r>
            <a:r>
              <a:rPr lang="en-US" sz="3200" b="0" i="1" u="none" dirty="0" err="1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certificato</a:t>
            </a:r>
            <a:r>
              <a:rPr lang="en-US" sz="3200" b="0" i="1" u="none" dirty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dirty="0"/>
          </a:p>
          <a:p>
            <a:pPr marL="500062" marR="0" lvl="0" indent="-42862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9966"/>
              </a:buClr>
              <a:buSzPts val="2400"/>
              <a:buFont typeface="Noto Sans Symbols"/>
              <a:buChar char="➲"/>
            </a:pPr>
            <a:r>
              <a:rPr lang="en-US" sz="3200" b="0" i="1" u="none" dirty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US" sz="3200" b="0" i="1" u="none" dirty="0" err="1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sede</a:t>
            </a:r>
            <a:r>
              <a:rPr lang="en-US" sz="3200" b="0" i="1" u="none" dirty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1" u="none" dirty="0" err="1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dell'azienda</a:t>
            </a:r>
            <a:r>
              <a:rPr lang="en-US" sz="3200" b="0" i="1" u="none" dirty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 è a Torino con </a:t>
            </a:r>
            <a:r>
              <a:rPr lang="en-US" sz="3200" b="0" i="1" u="none" dirty="0" err="1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filiali</a:t>
            </a:r>
            <a:r>
              <a:rPr lang="en-US" sz="3200" b="0" i="1" u="none" dirty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3200" b="0" i="1" u="none" dirty="0" err="1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tutta</a:t>
            </a:r>
            <a:r>
              <a:rPr lang="en-US" sz="3200" b="0" i="1" u="none" dirty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 Italia;</a:t>
            </a:r>
            <a:endParaRPr dirty="0"/>
          </a:p>
          <a:p>
            <a:pPr marL="500062" marR="0" lvl="0" indent="-42862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9966"/>
              </a:buClr>
              <a:buSzPts val="2400"/>
              <a:buFont typeface="Noto Sans Symbols"/>
              <a:buChar char="➲"/>
            </a:pPr>
            <a:r>
              <a:rPr lang="en-US" sz="3200" b="0" i="1" u="none" dirty="0" err="1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Siamo</a:t>
            </a:r>
            <a:r>
              <a:rPr lang="en-US" sz="3200" b="0" i="1" u="none" dirty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1" u="none" dirty="0" err="1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quotati</a:t>
            </a:r>
            <a:r>
              <a:rPr lang="en-US" sz="3200" b="0" i="1" u="none" dirty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3200" b="0" i="1" u="none" dirty="0" err="1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borsa</a:t>
            </a:r>
            <a:r>
              <a:rPr lang="en-US" sz="3200" b="0" i="1" u="none" dirty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dirty="0"/>
          </a:p>
        </p:txBody>
      </p:sp>
      <p:pic>
        <p:nvPicPr>
          <p:cNvPr id="38" name="Shape 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900" y="144462"/>
            <a:ext cx="1655762" cy="11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66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741362" y="117475"/>
            <a:ext cx="8607425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275" rIns="0" bIns="0" anchor="ctr" anchorCtr="0">
            <a:noAutofit/>
          </a:bodyPr>
          <a:lstStyle/>
          <a:p>
            <a:pPr marL="215900" marR="0" lvl="0" indent="-21272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ts val="4000"/>
              <a:buFont typeface="Arial"/>
              <a:buNone/>
            </a:pPr>
            <a:r>
              <a:rPr lang="en-US" sz="4000" b="1" i="1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Rischi</a:t>
            </a:r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1089025" y="2224087"/>
            <a:ext cx="8477250" cy="4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/>
          <a:p>
            <a:pPr marL="500062" marR="0" lvl="0" indent="-42862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9966"/>
              </a:buClr>
              <a:buSzPts val="2400"/>
              <a:buFont typeface="Noto Sans Symbols"/>
              <a:buChar char="➲"/>
            </a:pPr>
            <a:r>
              <a:rPr lang="en-US" sz="3200" b="0" i="0" u="none" dirty="0" err="1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Rotture</a:t>
            </a:r>
            <a:r>
              <a:rPr lang="en-US" sz="3200" b="0" i="0" u="none" dirty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3200" b="0" i="0" u="none" dirty="0" err="1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impianti</a:t>
            </a:r>
            <a:r>
              <a:rPr lang="en-US" sz="3200" b="0" i="0" u="none" dirty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dirty="0"/>
          </a:p>
          <a:p>
            <a:pPr marL="500062" marR="0" lvl="0" indent="-42862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9966"/>
              </a:buClr>
              <a:buSzPts val="2400"/>
              <a:buFont typeface="Noto Sans Symbols"/>
              <a:buChar char="➲"/>
            </a:pPr>
            <a:r>
              <a:rPr lang="en-US" sz="3200" b="0" i="0" u="none" dirty="0" err="1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Crisi</a:t>
            </a:r>
            <a:r>
              <a:rPr lang="en-US" sz="3200" b="0" i="0" u="none" dirty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economica</a:t>
            </a:r>
            <a:r>
              <a:rPr lang="en-US" sz="3200" b="0" i="0" u="none" dirty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3200" b="0" i="0" u="none" dirty="0" err="1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inflazione</a:t>
            </a:r>
            <a:r>
              <a:rPr lang="en-US" sz="3200" b="0" i="0" u="none" dirty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dirty="0"/>
          </a:p>
          <a:p>
            <a:pPr marL="500062" marR="0" lvl="0" indent="-42862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9966"/>
              </a:buClr>
              <a:buSzPts val="2400"/>
              <a:buFont typeface="Noto Sans Symbols"/>
              <a:buChar char="➲"/>
            </a:pPr>
            <a:r>
              <a:rPr lang="en-US" sz="3200" b="0" i="0" u="none" dirty="0" err="1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Problemi</a:t>
            </a:r>
            <a:r>
              <a:rPr lang="en-US" sz="3200" b="0" i="0" u="none" dirty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nel</a:t>
            </a:r>
            <a:r>
              <a:rPr lang="en-US" sz="3200" b="0" i="0" u="none" dirty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reperimento</a:t>
            </a:r>
            <a:r>
              <a:rPr lang="en-US" sz="3200" b="0" i="0" u="none" dirty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3200" b="0" i="0" u="none" dirty="0" err="1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materie</a:t>
            </a:r>
            <a:r>
              <a:rPr lang="en-US" sz="3200" b="0" i="0" u="none" dirty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 prime;</a:t>
            </a:r>
            <a:endParaRPr dirty="0"/>
          </a:p>
          <a:p>
            <a:pPr marL="500062" marR="0" lvl="0" indent="-42862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9966"/>
              </a:buClr>
              <a:buSzPts val="2400"/>
              <a:buFont typeface="Noto Sans Symbols"/>
              <a:buChar char="➲"/>
            </a:pPr>
            <a:r>
              <a:rPr lang="en-US" dirty="0" err="1">
                <a:solidFill>
                  <a:schemeClr val="bg1"/>
                </a:solidFill>
              </a:rPr>
              <a:t>prodotti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difettosi</a:t>
            </a:r>
            <a:r>
              <a:rPr lang="en-US" sz="3200" b="0" i="0" u="none" dirty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dirty="0"/>
          </a:p>
          <a:p>
            <a:pPr marL="500062" marR="0" lvl="0" indent="-42862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9966"/>
              </a:buClr>
              <a:buSzPts val="2400"/>
              <a:buFont typeface="Noto Sans Symbols"/>
              <a:buChar char="➲"/>
            </a:pPr>
            <a:r>
              <a:rPr lang="en-US" sz="3200" b="0" i="0" u="none" dirty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Perdita di quote di </a:t>
            </a:r>
            <a:r>
              <a:rPr lang="en-US" sz="3200" b="0" i="0" u="none" dirty="0" err="1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mercato</a:t>
            </a:r>
            <a:r>
              <a:rPr lang="en-US" sz="3200" b="0" i="0" u="none" dirty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en-US" sz="3200" b="0" i="0" u="none" dirty="0" err="1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arrivo</a:t>
            </a:r>
            <a:r>
              <a:rPr lang="en-US" sz="3200" b="0" i="0" u="none" dirty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3200" b="0" i="0" u="none" dirty="0" err="1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nuovi</a:t>
            </a:r>
            <a:r>
              <a:rPr lang="en-US" sz="3200" b="0" i="0" u="none" dirty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concorrenti</a:t>
            </a:r>
            <a:r>
              <a:rPr lang="en-US" sz="3200" b="0" i="0" u="none" dirty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dirty="0"/>
          </a:p>
          <a:p>
            <a:pPr marL="500062" marR="0" lvl="0" indent="-42862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9966"/>
              </a:buClr>
              <a:buSzPts val="2400"/>
              <a:buFont typeface="Noto Sans Symbols"/>
              <a:buChar char="➲"/>
            </a:pPr>
            <a:r>
              <a:rPr lang="en-US" sz="3200" b="0" i="0" u="none" dirty="0" err="1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Terremoti</a:t>
            </a:r>
            <a:r>
              <a:rPr lang="en-US" sz="3200" b="0" i="0" u="none" dirty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dirty="0"/>
          </a:p>
          <a:p>
            <a:pPr marL="500062" marR="0" lvl="0" indent="-42862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9966"/>
              </a:buClr>
              <a:buSzPts val="2400"/>
              <a:buFont typeface="Noto Sans Symbols"/>
              <a:buChar char="➲"/>
            </a:pPr>
            <a:r>
              <a:rPr lang="en-US" sz="3200" b="0" i="0" u="none" dirty="0" err="1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Furto</a:t>
            </a:r>
            <a:r>
              <a:rPr lang="en-US" sz="3200" b="0" i="0" u="none" dirty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pic>
        <p:nvPicPr>
          <p:cNvPr id="46" name="Shape 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900" y="176212"/>
            <a:ext cx="1871662" cy="158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66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741362" y="117475"/>
            <a:ext cx="8607425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275" rIns="0" bIns="0" anchor="ctr" anchorCtr="0">
            <a:noAutofit/>
          </a:bodyPr>
          <a:lstStyle/>
          <a:p>
            <a:pPr marL="215900" marR="0" lvl="0" indent="-21272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ts val="4000"/>
              <a:buFont typeface="Arial"/>
              <a:buNone/>
            </a:pPr>
            <a:r>
              <a:rPr lang="en-US" sz="4000" b="1" i="1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  DISASTER RECOVERY PLAN</a:t>
            </a:r>
            <a:endParaRPr/>
          </a:p>
        </p:txBody>
      </p:sp>
      <p:graphicFrame>
        <p:nvGraphicFramePr>
          <p:cNvPr id="53" name="Shape 53"/>
          <p:cNvGraphicFramePr/>
          <p:nvPr>
            <p:extLst>
              <p:ext uri="{D42A27DB-BD31-4B8C-83A1-F6EECF244321}">
                <p14:modId xmlns:p14="http://schemas.microsoft.com/office/powerpoint/2010/main" val="2471918503"/>
              </p:ext>
            </p:extLst>
          </p:nvPr>
        </p:nvGraphicFramePr>
        <p:xfrm>
          <a:off x="320675" y="1379537"/>
          <a:ext cx="9070975" cy="6062662"/>
        </p:xfrm>
        <a:graphic>
          <a:graphicData uri="http://schemas.openxmlformats.org/drawingml/2006/table">
            <a:tbl>
              <a:tblPr>
                <a:noFill/>
                <a:tableStyleId>{D700D149-2EA4-4314-B915-1CF08D958C40}</a:tableStyleId>
              </a:tblPr>
              <a:tblGrid>
                <a:gridCol w="302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5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4865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Rottura di impianti dovuto a malfunzionamento</a:t>
                      </a:r>
                      <a:endParaRPr/>
                    </a:p>
                  </a:txBody>
                  <a:tcPr marL="90000" marR="90000" marT="135250" marB="468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Blocco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della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produzione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dirty="0"/>
                    </a:p>
                  </a:txBody>
                  <a:tcPr marL="90000" marR="90000" marT="135250" marB="468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Assicurazione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RC e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controllo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costante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e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continuativo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sul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funzionamento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dei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macchinari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;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acc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ordi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per outsourcing di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fasi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produttive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o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acquisto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semilavorati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all’occorrenza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135250" marB="468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949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Problemi nel reperimento di materie prime</a:t>
                      </a:r>
                      <a:endParaRPr/>
                    </a:p>
                  </a:txBody>
                  <a:tcPr marL="90000" marR="90000" marT="135250" marB="468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Blocco della produzione</a:t>
                      </a:r>
                      <a:endParaRPr/>
                    </a:p>
                  </a:txBody>
                  <a:tcPr marL="90000" marR="90000" marT="135250" marB="468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acquisto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opzioni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su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forniture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di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materie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prime 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e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diversificazione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dei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fornitori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di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materie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prime. 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135250" marB="468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2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Furto</a:t>
                      </a:r>
                      <a:endParaRPr/>
                    </a:p>
                  </a:txBody>
                  <a:tcPr marL="90000" marR="90000" marT="135250" marB="468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Perdita prodotti da vendere</a:t>
                      </a:r>
                      <a:endParaRPr/>
                    </a:p>
                  </a:txBody>
                  <a:tcPr marL="90000" marR="90000" marT="135250" marB="468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Assicurazione contro il furto. Sistema di sorveglianza e antifurto in azienda.</a:t>
                      </a:r>
                      <a:endParaRPr/>
                    </a:p>
                  </a:txBody>
                  <a:tcPr marL="90000" marR="90000" marT="135250" marB="468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72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Terremoto</a:t>
                      </a:r>
                      <a:endParaRPr/>
                    </a:p>
                  </a:txBody>
                  <a:tcPr marL="90000" marR="90000" marT="135250" marB="468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Danni 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all'azienda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e 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blocco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della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produzione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dirty="0"/>
                    </a:p>
                  </a:txBody>
                  <a:tcPr marL="90000" marR="90000" marT="135250" marB="468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Assicurazione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contro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le 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calamità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naturali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dirty="0"/>
                    </a:p>
                  </a:txBody>
                  <a:tcPr marL="90000" marR="90000" marT="135250" marB="468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4" name="Shape 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37" y="117475"/>
            <a:ext cx="1584325" cy="11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741362" y="117475"/>
            <a:ext cx="8602800" cy="1257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/>
              <a:t>evento dannoso</a:t>
            </a:r>
            <a:endParaRPr i="0"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1089025" y="2224087"/>
            <a:ext cx="8472600" cy="4757700"/>
          </a:xfrm>
          <a:prstGeom prst="rect">
            <a:avLst/>
          </a:prstGeom>
        </p:spPr>
        <p:txBody>
          <a:bodyPr spcFirstLastPara="1" wrap="square" lIns="0" tIns="28075" rIns="0" bIns="0" anchor="t" anchorCtr="0">
            <a:noAutofit/>
          </a:bodyPr>
          <a:lstStyle/>
          <a:p>
            <a:pPr marL="0" lvl="0" indent="0" rtl="0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bg1"/>
                </a:solidFill>
              </a:rPr>
              <a:t>Rottura</a:t>
            </a:r>
            <a:r>
              <a:rPr lang="en-US" sz="1800" dirty="0">
                <a:solidFill>
                  <a:schemeClr val="bg1"/>
                </a:solidFill>
              </a:rPr>
              <a:t> di </a:t>
            </a:r>
            <a:r>
              <a:rPr lang="en-US" sz="1800" dirty="0" err="1">
                <a:solidFill>
                  <a:schemeClr val="bg1"/>
                </a:solidFill>
              </a:rPr>
              <a:t>impianti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dovuto</a:t>
            </a:r>
            <a:r>
              <a:rPr lang="en-US" sz="1800" dirty="0">
                <a:solidFill>
                  <a:schemeClr val="bg1"/>
                </a:solidFill>
              </a:rPr>
              <a:t> a </a:t>
            </a:r>
            <a:r>
              <a:rPr lang="en-US" sz="1800" dirty="0" err="1">
                <a:solidFill>
                  <a:schemeClr val="bg1"/>
                </a:solidFill>
              </a:rPr>
              <a:t>malfunzionamento</a:t>
            </a:r>
            <a:endParaRPr sz="1800" dirty="0">
              <a:solidFill>
                <a:schemeClr val="bg1"/>
              </a:solidFill>
            </a:endParaRPr>
          </a:p>
          <a:p>
            <a:pPr marL="0" lvl="0" indent="0" rtl="0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bg1"/>
              </a:solidFill>
            </a:endParaRPr>
          </a:p>
          <a:p>
            <a:pPr marL="0" lvl="0" indent="0" rtl="0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</a:rPr>
              <a:t>la </a:t>
            </a:r>
            <a:r>
              <a:rPr lang="en-US" sz="1800" dirty="0" err="1">
                <a:solidFill>
                  <a:schemeClr val="bg1"/>
                </a:solidFill>
              </a:rPr>
              <a:t>rottura</a:t>
            </a:r>
            <a:r>
              <a:rPr lang="en-US" sz="1800" dirty="0">
                <a:solidFill>
                  <a:schemeClr val="bg1"/>
                </a:solidFill>
              </a:rPr>
              <a:t> di </a:t>
            </a:r>
            <a:r>
              <a:rPr lang="en-US" sz="1800" dirty="0" err="1">
                <a:solidFill>
                  <a:schemeClr val="bg1"/>
                </a:solidFill>
              </a:rPr>
              <a:t>macchinari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fondamentali</a:t>
            </a:r>
            <a:r>
              <a:rPr lang="en-US" sz="1800" dirty="0">
                <a:solidFill>
                  <a:schemeClr val="bg1"/>
                </a:solidFill>
              </a:rPr>
              <a:t> per la </a:t>
            </a:r>
            <a:r>
              <a:rPr lang="en-US" sz="1800" dirty="0" err="1">
                <a:solidFill>
                  <a:schemeClr val="bg1"/>
                </a:solidFill>
              </a:rPr>
              <a:t>produzione</a:t>
            </a:r>
            <a:r>
              <a:rPr lang="en-US" sz="1800" dirty="0">
                <a:solidFill>
                  <a:schemeClr val="bg1"/>
                </a:solidFill>
              </a:rPr>
              <a:t> ha </a:t>
            </a:r>
            <a:r>
              <a:rPr lang="en-US" sz="1800" dirty="0" err="1">
                <a:solidFill>
                  <a:schemeClr val="bg1"/>
                </a:solidFill>
              </a:rPr>
              <a:t>comportato</a:t>
            </a:r>
            <a:r>
              <a:rPr lang="en-US" sz="1800" dirty="0">
                <a:solidFill>
                  <a:schemeClr val="bg1"/>
                </a:solidFill>
              </a:rPr>
              <a:t> una </a:t>
            </a:r>
            <a:r>
              <a:rPr lang="en-US" sz="1800" dirty="0" err="1">
                <a:solidFill>
                  <a:schemeClr val="bg1"/>
                </a:solidFill>
              </a:rPr>
              <a:t>sua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temporanea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interruzione</a:t>
            </a:r>
            <a:r>
              <a:rPr lang="en-US" sz="1800" dirty="0">
                <a:solidFill>
                  <a:schemeClr val="bg1"/>
                </a:solidFill>
              </a:rPr>
              <a:t>. La </a:t>
            </a:r>
            <a:r>
              <a:rPr lang="en-US" sz="1800" dirty="0" err="1">
                <a:solidFill>
                  <a:schemeClr val="bg1"/>
                </a:solidFill>
              </a:rPr>
              <a:t>polizza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che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avevamo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stipulato</a:t>
            </a:r>
            <a:r>
              <a:rPr lang="en-US" sz="1800" dirty="0">
                <a:solidFill>
                  <a:schemeClr val="bg1"/>
                </a:solidFill>
              </a:rPr>
              <a:t> ha </a:t>
            </a:r>
            <a:r>
              <a:rPr lang="en-US" sz="1800" dirty="0" err="1">
                <a:solidFill>
                  <a:schemeClr val="bg1"/>
                </a:solidFill>
              </a:rPr>
              <a:t>coperto</a:t>
            </a:r>
            <a:r>
              <a:rPr lang="en-US" sz="1800" dirty="0">
                <a:solidFill>
                  <a:schemeClr val="bg1"/>
                </a:solidFill>
              </a:rPr>
              <a:t> in </a:t>
            </a:r>
            <a:r>
              <a:rPr lang="en-US" sz="1800" dirty="0" err="1">
                <a:solidFill>
                  <a:schemeClr val="bg1"/>
                </a:solidFill>
              </a:rPr>
              <a:t>parte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il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danno</a:t>
            </a:r>
            <a:r>
              <a:rPr lang="en-US" sz="1800" dirty="0">
                <a:solidFill>
                  <a:schemeClr val="bg1"/>
                </a:solidFill>
              </a:rPr>
              <a:t>, in </a:t>
            </a:r>
            <a:r>
              <a:rPr lang="en-US" sz="1800" dirty="0" err="1">
                <a:solidFill>
                  <a:schemeClr val="bg1"/>
                </a:solidFill>
              </a:rPr>
              <a:t>parte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abbiamo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fatto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fronte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avvalendoci</a:t>
            </a:r>
            <a:r>
              <a:rPr lang="en-US" sz="1800" dirty="0">
                <a:solidFill>
                  <a:schemeClr val="bg1"/>
                </a:solidFill>
              </a:rPr>
              <a:t> di </a:t>
            </a:r>
            <a:r>
              <a:rPr lang="en-US" sz="1800" dirty="0" err="1">
                <a:solidFill>
                  <a:schemeClr val="bg1"/>
                </a:solidFill>
              </a:rPr>
              <a:t>precedenti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accordi</a:t>
            </a:r>
            <a:r>
              <a:rPr lang="en-US" sz="1800" dirty="0">
                <a:solidFill>
                  <a:schemeClr val="bg1"/>
                </a:solidFill>
              </a:rPr>
              <a:t> per </a:t>
            </a:r>
            <a:r>
              <a:rPr lang="en-US" sz="1800" dirty="0" err="1">
                <a:solidFill>
                  <a:schemeClr val="bg1"/>
                </a:solidFill>
              </a:rPr>
              <a:t>dislocare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fasi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produttive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presso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ditte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anche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concorrenti</a:t>
            </a:r>
            <a:r>
              <a:rPr lang="en-US" sz="1800" dirty="0">
                <a:solidFill>
                  <a:schemeClr val="bg1"/>
                </a:solidFill>
              </a:rPr>
              <a:t>. Una </a:t>
            </a:r>
            <a:r>
              <a:rPr lang="en-US" sz="1800" dirty="0" err="1">
                <a:solidFill>
                  <a:schemeClr val="bg1"/>
                </a:solidFill>
              </a:rPr>
              <a:t>parte</a:t>
            </a:r>
            <a:r>
              <a:rPr lang="en-US" sz="1800" dirty="0">
                <a:solidFill>
                  <a:schemeClr val="bg1"/>
                </a:solidFill>
              </a:rPr>
              <a:t> del </a:t>
            </a:r>
            <a:r>
              <a:rPr lang="en-US" sz="1800" dirty="0" err="1">
                <a:solidFill>
                  <a:schemeClr val="bg1"/>
                </a:solidFill>
              </a:rPr>
              <a:t>danno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alla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produzione</a:t>
            </a:r>
            <a:r>
              <a:rPr lang="en-US" sz="1800" dirty="0">
                <a:solidFill>
                  <a:schemeClr val="bg1"/>
                </a:solidFill>
              </a:rPr>
              <a:t> è </a:t>
            </a:r>
            <a:r>
              <a:rPr lang="en-US" sz="1800" dirty="0" err="1">
                <a:solidFill>
                  <a:schemeClr val="bg1"/>
                </a:solidFill>
              </a:rPr>
              <a:t>stato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assorbito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acquistando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semilavorati</a:t>
            </a:r>
            <a:r>
              <a:rPr lang="en-US" sz="1800" dirty="0">
                <a:solidFill>
                  <a:schemeClr val="bg1"/>
                </a:solidFill>
              </a:rPr>
              <a:t>. </a:t>
            </a:r>
            <a:endParaRPr sz="1800" dirty="0">
              <a:solidFill>
                <a:schemeClr val="bg1"/>
              </a:solidFill>
            </a:endParaRPr>
          </a:p>
          <a:p>
            <a:pPr marL="0" lvl="0" indent="0" rtl="0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lvl="0" indent="0" rtl="0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lvl="0" indent="0" rtl="0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lvl="0" indent="0" rtl="0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dirty="0">
                <a:solidFill>
                  <a:schemeClr val="bg1"/>
                </a:solidFill>
              </a:rPr>
              <a:t>La </a:t>
            </a:r>
            <a:r>
              <a:rPr lang="en-US" sz="1800" dirty="0" err="1">
                <a:solidFill>
                  <a:schemeClr val="bg1"/>
                </a:solidFill>
              </a:rPr>
              <a:t>società</a:t>
            </a:r>
            <a:r>
              <a:rPr lang="en-US" sz="1800" dirty="0">
                <a:solidFill>
                  <a:schemeClr val="bg1"/>
                </a:solidFill>
              </a:rPr>
              <a:t> ha </a:t>
            </a:r>
            <a:r>
              <a:rPr lang="en-US" sz="1800" dirty="0" err="1">
                <a:solidFill>
                  <a:schemeClr val="bg1"/>
                </a:solidFill>
              </a:rPr>
              <a:t>deciso</a:t>
            </a:r>
            <a:r>
              <a:rPr lang="en-US" sz="1800" dirty="0">
                <a:solidFill>
                  <a:schemeClr val="bg1"/>
                </a:solidFill>
              </a:rPr>
              <a:t> di </a:t>
            </a:r>
            <a:r>
              <a:rPr lang="en-US" sz="1800" dirty="0" err="1">
                <a:solidFill>
                  <a:schemeClr val="bg1"/>
                </a:solidFill>
              </a:rPr>
              <a:t>potenziare</a:t>
            </a:r>
            <a:r>
              <a:rPr lang="en-US" sz="1800" dirty="0">
                <a:solidFill>
                  <a:schemeClr val="bg1"/>
                </a:solidFill>
              </a:rPr>
              <a:t> le procedure di </a:t>
            </a:r>
            <a:r>
              <a:rPr lang="en-US" sz="1800" dirty="0" err="1">
                <a:solidFill>
                  <a:schemeClr val="bg1"/>
                </a:solidFill>
              </a:rPr>
              <a:t>monitoraggio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degli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impianti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  <a:endParaRPr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</Words>
  <Application>Microsoft Office PowerPoint</Application>
  <PresentationFormat>Personalizzato</PresentationFormat>
  <Paragraphs>42</Paragraphs>
  <Slides>5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Noto Sans Symbols</vt:lpstr>
      <vt:lpstr>Times New Roman</vt:lpstr>
      <vt:lpstr>POI_THEME_TEMPLATE_DESIGN</vt:lpstr>
      <vt:lpstr>Simulazione del rischio di impresa</vt:lpstr>
      <vt:lpstr>PROFILO</vt:lpstr>
      <vt:lpstr>Rischi</vt:lpstr>
      <vt:lpstr>  DISASTER RECOVERY PLAN</vt:lpstr>
      <vt:lpstr>evento dannoso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Simulazione del rischio di impresa</dc:title>
  <cp:lastModifiedBy>Simona</cp:lastModifiedBy>
  <cp:revision>3</cp:revision>
  <dcterms:modified xsi:type="dcterms:W3CDTF">2018-05-28T20:59:27Z</dcterms:modified>
</cp:coreProperties>
</file>