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008062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F87429-2D9A-4FF0-B403-43313C8B77C6}">
  <a:tblStyle styleId="{1FF87429-2D9A-4FF0-B403-43313C8B77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2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2"/>
          </p:nvPr>
        </p:nvSpPr>
        <p:spPr>
          <a:xfrm>
            <a:off x="1312862" y="1027112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1287" cy="41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1200" cy="410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0" rIns="0" bIns="0" anchor="t" anchorCtr="0"/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2662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741362" y="1963737"/>
            <a:ext cx="8767762" cy="493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0" rIns="0" bIns="0" anchor="t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2662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741362" y="1963737"/>
            <a:ext cx="8767762" cy="493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0" rIns="0" bIns="0" anchor="t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725487" y="7077075"/>
            <a:ext cx="9355137" cy="96837"/>
          </a:xfrm>
          <a:prstGeom prst="roundRect">
            <a:avLst>
              <a:gd name="adj" fmla="val 360"/>
            </a:avLst>
          </a:prstGeom>
          <a:solidFill>
            <a:srgbClr val="FF9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987550" y="7289800"/>
            <a:ext cx="8091487" cy="96837"/>
          </a:xfrm>
          <a:prstGeom prst="roundRect">
            <a:avLst>
              <a:gd name="adj" fmla="val 360"/>
            </a:avLst>
          </a:prstGeom>
          <a:solidFill>
            <a:srgbClr val="FF9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Shape 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741362" y="700087"/>
            <a:ext cx="8602662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99284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822325" y="2138362"/>
            <a:ext cx="8413750" cy="475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25" rIns="0" bIns="0" anchor="t" anchorCtr="0"/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 idx="4294967295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2725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SIMULAZIONE DEL RISCHIO DI IMPRESA </a:t>
            </a: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741362" y="1963737"/>
            <a:ext cx="8772525" cy="493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1136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PEVUVIANI FC </a:t>
            </a:r>
            <a:r>
              <a:rPr lang="en-US" sz="2800" b="1" i="1" u="none" strike="noStrike" cap="none" dirty="0" err="1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S.p.a</a:t>
            </a:r>
            <a:r>
              <a:rPr lang="en-US" sz="2800" b="1" i="1" u="none" strike="noStrike" cap="none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215900" marR="0" lvl="0" indent="-211136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2800"/>
              <a:buFont typeface="Times New Roman"/>
              <a:buNone/>
            </a:pPr>
            <a:endParaRPr sz="2800" b="1" i="1" u="none" strike="noStrike" cap="none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1136" algn="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3B AFM IIS “LUXEMBURG”</a:t>
            </a:r>
            <a:endParaRPr dirty="0"/>
          </a:p>
        </p:txBody>
      </p:sp>
      <p:pic>
        <p:nvPicPr>
          <p:cNvPr id="35" name="Shape 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2725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PROFILO</a:t>
            </a: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63600" y="1800225"/>
            <a:ext cx="8418512" cy="547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28625" marR="0" lvl="0" indent="-32385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Azienda situata in Italia;</a:t>
            </a:r>
            <a:endParaRPr/>
          </a:p>
          <a:p>
            <a:pPr marL="428625" marR="0" lvl="0" indent="-323850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Capitale sociale: 700,000€;</a:t>
            </a:r>
            <a:endParaRPr/>
          </a:p>
          <a:p>
            <a:pPr marL="428625" marR="0" lvl="0" indent="-323850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Produciamo vestiti in cotone certificato;</a:t>
            </a:r>
            <a:endParaRPr/>
          </a:p>
          <a:p>
            <a:pPr marL="428625" marR="0" lvl="0" indent="-323850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Il magazzino si trova su una falda acquifera;</a:t>
            </a:r>
            <a:endParaRPr/>
          </a:p>
          <a:p>
            <a:pPr marL="428625" marR="0" lvl="0" indent="-323850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Il cotone ha un prezzo molto variabile;</a:t>
            </a:r>
            <a:endParaRPr/>
          </a:p>
        </p:txBody>
      </p:sp>
      <p:pic>
        <p:nvPicPr>
          <p:cNvPr id="43" name="Shape 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2725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RISCHI</a:t>
            </a: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930275" y="2101850"/>
            <a:ext cx="8418512" cy="47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28625" marR="0" lvl="0" indent="-32385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Allagamenti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seguito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ad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alluvioni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28625" marR="0" lvl="0" indent="-323850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Oscillazioni</a:t>
            </a:r>
            <a:r>
              <a:rPr lang="en-US" sz="2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nel</a:t>
            </a:r>
            <a:r>
              <a:rPr lang="en-US" sz="26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prezzo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delle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materie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prime;</a:t>
            </a:r>
            <a:endParaRPr dirty="0"/>
          </a:p>
          <a:p>
            <a:pPr marL="428625" marR="0" lvl="0" indent="-323850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Cambiamento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gusto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consumatori</a:t>
            </a:r>
            <a:r>
              <a:rPr lang="en-US" sz="2600" b="0" i="0" u="none" strike="noStrike" cap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2725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DISASTER RECOVERY PLAN</a:t>
            </a:r>
            <a:endParaRPr/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9" name="Shape 59"/>
          <p:cNvGraphicFramePr/>
          <p:nvPr>
            <p:extLst>
              <p:ext uri="{D42A27DB-BD31-4B8C-83A1-F6EECF244321}">
                <p14:modId xmlns:p14="http://schemas.microsoft.com/office/powerpoint/2010/main" val="647216731"/>
              </p:ext>
            </p:extLst>
          </p:nvPr>
        </p:nvGraphicFramePr>
        <p:xfrm>
          <a:off x="0" y="3"/>
          <a:ext cx="10080624" cy="7564127"/>
        </p:xfrm>
        <a:graphic>
          <a:graphicData uri="http://schemas.openxmlformats.org/drawingml/2006/table">
            <a:tbl>
              <a:tblPr>
                <a:noFill/>
                <a:tableStyleId>{1FF87429-2D9A-4FF0-B403-43313C8B77C6}</a:tableStyleId>
              </a:tblPr>
              <a:tblGrid>
                <a:gridCol w="3359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9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95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Fisico-naturali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allagamento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Risanamento del terreno con bonifiche costanti; assicurazione contro le calamità naturali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253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Costi</a:t>
                      </a:r>
                      <a:r>
                        <a:rPr lang="en-US" sz="2200" b="0" i="0" u="none" strike="noStrike" cap="none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prime</a:t>
                      </a:r>
                      <a:endParaRPr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cotone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ha un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prezzo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molto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variabile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non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permette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fissare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una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costante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sui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prezzi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vestiti</a:t>
                      </a:r>
                      <a:endParaRPr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acquisto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 a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termine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 di stock di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materia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 prima;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acquisto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 di future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sul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</a:rPr>
                        <a:t>cotone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59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Incidenti sul lavoro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Dipendenti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fanno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male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durante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produzione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vestiti</a:t>
                      </a:r>
                      <a:endParaRPr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 contro gli infortuni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465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Difetto di produzione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Vestiti che si rompono subito dopo la vendita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 RC prodotti e responsabilità civile.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Maggior controllo sulla produzione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95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Azione dei concorrenti, crisi economica</a:t>
                      </a:r>
                      <a:endParaRPr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crisi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economica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fa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calare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le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vendite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poiché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gente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vuole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risparmiare</a:t>
                      </a:r>
                      <a:endParaRPr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Offerte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promozionali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sconti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maggiori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per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favorire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l'acquisto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anche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 tempi di </a:t>
                      </a:r>
                      <a:r>
                        <a:rPr lang="en-US" sz="22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crisi</a:t>
                      </a:r>
                      <a:r>
                        <a:rPr lang="en-US" sz="2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; </a:t>
                      </a:r>
                      <a:endParaRPr dirty="0">
                        <a:solidFill>
                          <a:srgbClr val="741B47"/>
                        </a:solidFill>
                      </a:endParaRP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2800" cy="1257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0"/>
              <a:t>evento dannoso</a:t>
            </a:r>
            <a:endParaRPr sz="3600" i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41362" y="1963737"/>
            <a:ext cx="8767800" cy="4932300"/>
          </a:xfrm>
          <a:prstGeom prst="rect">
            <a:avLst/>
          </a:prstGeom>
        </p:spPr>
        <p:txBody>
          <a:bodyPr spcFirstLastPara="1" wrap="square" lIns="0" tIns="755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allagamento</a:t>
            </a:r>
            <a:endParaRPr sz="2400" b="1" dirty="0"/>
          </a:p>
          <a:p>
            <a:pPr marL="0"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2400" dirty="0" err="1"/>
              <a:t>l’inondazione</a:t>
            </a:r>
            <a:r>
              <a:rPr lang="en-US" sz="2400" dirty="0"/>
              <a:t> </a:t>
            </a:r>
            <a:r>
              <a:rPr lang="en-US" sz="2400" dirty="0" err="1"/>
              <a:t>delle</a:t>
            </a:r>
            <a:r>
              <a:rPr lang="en-US" sz="2400" dirty="0"/>
              <a:t> </a:t>
            </a:r>
            <a:r>
              <a:rPr lang="en-US" sz="2400" dirty="0" err="1"/>
              <a:t>strutture</a:t>
            </a:r>
            <a:r>
              <a:rPr lang="en-US" sz="2400" dirty="0"/>
              <a:t> ha </a:t>
            </a:r>
            <a:r>
              <a:rPr lang="en-US" sz="2400" dirty="0" err="1"/>
              <a:t>danneggiato</a:t>
            </a:r>
            <a:r>
              <a:rPr lang="en-US" sz="2400" dirty="0"/>
              <a:t> </a:t>
            </a:r>
            <a:r>
              <a:rPr lang="en-US" sz="2400" dirty="0" err="1"/>
              <a:t>severamente</a:t>
            </a:r>
            <a:r>
              <a:rPr lang="en-US" sz="2400" dirty="0"/>
              <a:t> </a:t>
            </a:r>
            <a:r>
              <a:rPr lang="en-US" sz="2400" dirty="0" err="1"/>
              <a:t>sia</a:t>
            </a:r>
            <a:r>
              <a:rPr lang="en-US" sz="2400" dirty="0"/>
              <a:t> la </a:t>
            </a:r>
            <a:r>
              <a:rPr lang="en-US" sz="2400" dirty="0" err="1"/>
              <a:t>materia</a:t>
            </a:r>
            <a:r>
              <a:rPr lang="en-US" sz="2400" dirty="0"/>
              <a:t> prima in </a:t>
            </a:r>
            <a:r>
              <a:rPr lang="en-US" sz="2400" dirty="0" err="1"/>
              <a:t>magazzino</a:t>
            </a:r>
            <a:r>
              <a:rPr lang="en-US" sz="2400" dirty="0"/>
              <a:t> </a:t>
            </a:r>
            <a:r>
              <a:rPr lang="en-US" sz="2400" dirty="0" err="1"/>
              <a:t>che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macchinari</a:t>
            </a:r>
            <a:r>
              <a:rPr lang="en-US" sz="2400" dirty="0"/>
              <a:t>. </a:t>
            </a:r>
            <a:endParaRPr sz="2400" dirty="0"/>
          </a:p>
          <a:p>
            <a:pPr marL="0"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2400" dirty="0" err="1"/>
              <a:t>L’assicurazione</a:t>
            </a:r>
            <a:r>
              <a:rPr lang="en-US" sz="2400" dirty="0"/>
              <a:t> ha </a:t>
            </a:r>
            <a:r>
              <a:rPr lang="en-US" sz="2400" dirty="0" err="1"/>
              <a:t>risarcito</a:t>
            </a:r>
            <a:r>
              <a:rPr lang="en-US" sz="2400" dirty="0"/>
              <a:t>  </a:t>
            </a:r>
            <a:r>
              <a:rPr lang="en-US" sz="2400" dirty="0" err="1"/>
              <a:t>il</a:t>
            </a:r>
            <a:r>
              <a:rPr lang="en-US" sz="2400" dirty="0"/>
              <a:t> </a:t>
            </a:r>
            <a:r>
              <a:rPr lang="en-US" sz="2400" dirty="0" err="1"/>
              <a:t>danno</a:t>
            </a:r>
            <a:r>
              <a:rPr lang="en-US" sz="2400" dirty="0"/>
              <a:t> </a:t>
            </a:r>
            <a:r>
              <a:rPr lang="en-US" sz="2400" dirty="0" err="1"/>
              <a:t>diretto</a:t>
            </a:r>
            <a:r>
              <a:rPr lang="en-US" sz="2400" dirty="0"/>
              <a:t>, ma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forti</a:t>
            </a:r>
            <a:r>
              <a:rPr lang="en-US" sz="2400" dirty="0"/>
              <a:t> </a:t>
            </a:r>
            <a:r>
              <a:rPr lang="en-US" sz="2400" dirty="0" err="1"/>
              <a:t>ritardi</a:t>
            </a:r>
            <a:r>
              <a:rPr lang="en-US" sz="2400" dirty="0"/>
              <a:t> </a:t>
            </a:r>
            <a:r>
              <a:rPr lang="en-US" sz="2400" dirty="0" err="1"/>
              <a:t>nelle</a:t>
            </a:r>
            <a:r>
              <a:rPr lang="en-US" sz="2400" dirty="0"/>
              <a:t> </a:t>
            </a:r>
            <a:r>
              <a:rPr lang="en-US" sz="2400" dirty="0" err="1"/>
              <a:t>consegne</a:t>
            </a:r>
            <a:r>
              <a:rPr lang="en-US" sz="2400" dirty="0"/>
              <a:t> </a:t>
            </a:r>
            <a:r>
              <a:rPr lang="en-US" sz="2400" dirty="0" err="1"/>
              <a:t>hanno</a:t>
            </a:r>
            <a:r>
              <a:rPr lang="en-US" sz="2400" dirty="0"/>
              <a:t> </a:t>
            </a:r>
            <a:r>
              <a:rPr lang="en-US" sz="2400" dirty="0" err="1"/>
              <a:t>comunque</a:t>
            </a:r>
            <a:r>
              <a:rPr lang="en-US" sz="2400" dirty="0"/>
              <a:t> </a:t>
            </a:r>
            <a:r>
              <a:rPr lang="en-US" sz="2400" dirty="0" err="1"/>
              <a:t>avuto</a:t>
            </a:r>
            <a:r>
              <a:rPr lang="en-US" sz="2400" dirty="0"/>
              <a:t> un </a:t>
            </a:r>
            <a:r>
              <a:rPr lang="en-US" sz="2400" dirty="0" err="1"/>
              <a:t>costo</a:t>
            </a:r>
            <a:r>
              <a:rPr lang="en-US" sz="2400" dirty="0"/>
              <a:t> per </a:t>
            </a:r>
            <a:r>
              <a:rPr lang="en-US" sz="2400" dirty="0" err="1"/>
              <a:t>l’impresa</a:t>
            </a:r>
            <a:r>
              <a:rPr lang="en-US" sz="2400" dirty="0"/>
              <a:t>, </a:t>
            </a:r>
            <a:r>
              <a:rPr lang="en-US" sz="2400" dirty="0" err="1"/>
              <a:t>anche</a:t>
            </a:r>
            <a:r>
              <a:rPr lang="en-US" sz="2400" dirty="0"/>
              <a:t> in termini di </a:t>
            </a:r>
            <a:r>
              <a:rPr lang="en-US" sz="2400" dirty="0" err="1"/>
              <a:t>immagine</a:t>
            </a:r>
            <a:r>
              <a:rPr lang="en-US" sz="2400" dirty="0"/>
              <a:t>.</a:t>
            </a:r>
            <a:endParaRPr sz="2400" dirty="0"/>
          </a:p>
          <a:p>
            <a:pPr marL="0" lvl="0" indent="0">
              <a:spcBef>
                <a:spcPts val="1400"/>
              </a:spcBef>
              <a:spcAft>
                <a:spcPts val="1400"/>
              </a:spcAft>
              <a:buNone/>
            </a:pPr>
            <a:endParaRPr lang="en-US" sz="2400" dirty="0"/>
          </a:p>
          <a:p>
            <a:pPr marL="0" lvl="0" indent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2400" dirty="0"/>
              <a:t>P</a:t>
            </a:r>
            <a:r>
              <a:rPr lang="en-US" sz="2400"/>
              <a:t>rogrammiamo</a:t>
            </a:r>
            <a:r>
              <a:rPr lang="en-US" sz="2400" dirty="0"/>
              <a:t> un </a:t>
            </a:r>
            <a:r>
              <a:rPr lang="en-US" sz="2400" dirty="0" err="1"/>
              <a:t>investimento</a:t>
            </a:r>
            <a:r>
              <a:rPr lang="en-US" sz="2400" dirty="0"/>
              <a:t> in </a:t>
            </a:r>
            <a:r>
              <a:rPr lang="en-US" sz="2400" dirty="0" err="1"/>
              <a:t>opere</a:t>
            </a:r>
            <a:r>
              <a:rPr lang="en-US" sz="2400" dirty="0"/>
              <a:t> di </a:t>
            </a:r>
            <a:r>
              <a:rPr lang="en-US" sz="2400" dirty="0" err="1"/>
              <a:t>ingegneria</a:t>
            </a:r>
            <a:r>
              <a:rPr lang="en-US" sz="2400" dirty="0"/>
              <a:t> </a:t>
            </a:r>
            <a:r>
              <a:rPr lang="en-US" sz="2400" dirty="0" err="1"/>
              <a:t>atte</a:t>
            </a:r>
            <a:r>
              <a:rPr lang="en-US" sz="2400" dirty="0"/>
              <a:t> a </a:t>
            </a:r>
            <a:r>
              <a:rPr lang="en-US" sz="2400" dirty="0" err="1"/>
              <a:t>mettere</a:t>
            </a:r>
            <a:r>
              <a:rPr lang="en-US" sz="2400" dirty="0"/>
              <a:t> in </a:t>
            </a:r>
            <a:r>
              <a:rPr lang="en-US" sz="2400" dirty="0" err="1"/>
              <a:t>sicurezza</a:t>
            </a:r>
            <a:r>
              <a:rPr lang="en-US" sz="2400" dirty="0"/>
              <a:t> le </a:t>
            </a:r>
            <a:r>
              <a:rPr lang="en-US" sz="2400" dirty="0" err="1"/>
              <a:t>strutture</a:t>
            </a:r>
            <a:r>
              <a:rPr lang="en-US" sz="2400" dirty="0"/>
              <a:t>. </a:t>
            </a:r>
            <a:r>
              <a:rPr lang="en-US" sz="2400" dirty="0" err="1"/>
              <a:t>l’assicurazione</a:t>
            </a:r>
            <a:r>
              <a:rPr lang="en-US" sz="2400" dirty="0"/>
              <a:t> </a:t>
            </a:r>
            <a:r>
              <a:rPr lang="en-US" sz="2400" dirty="0" err="1"/>
              <a:t>viene</a:t>
            </a:r>
            <a:r>
              <a:rPr lang="en-US" sz="2400" dirty="0"/>
              <a:t> </a:t>
            </a:r>
            <a:r>
              <a:rPr lang="en-US" sz="2400" dirty="0" err="1"/>
              <a:t>rinnovata</a:t>
            </a:r>
            <a:r>
              <a:rPr lang="en-US" sz="2400" dirty="0"/>
              <a:t>.</a:t>
            </a:r>
            <a:endParaRPr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Personalizzato</PresentationFormat>
  <Paragraphs>37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Noto Sans Symbols</vt:lpstr>
      <vt:lpstr>Times New Roman</vt:lpstr>
      <vt:lpstr>POI_THEME_TEMPLATE_DESIGN</vt:lpstr>
      <vt:lpstr>POI_THEME_TEMPLATE_DESIGN</vt:lpstr>
      <vt:lpstr>SIMULAZIONE DEL RISCHIO DI IMPRESA </vt:lpstr>
      <vt:lpstr>PROFILO</vt:lpstr>
      <vt:lpstr>RISCHI</vt:lpstr>
      <vt:lpstr>DISASTER RECOVERY PLAN</vt:lpstr>
      <vt:lpstr>evento dannoso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SIMULAZIONE DEL RISCHIO DI IMPRESA </dc:title>
  <cp:lastModifiedBy>Simona</cp:lastModifiedBy>
  <cp:revision>1</cp:revision>
  <dcterms:modified xsi:type="dcterms:W3CDTF">2018-05-28T20:29:00Z</dcterms:modified>
</cp:coreProperties>
</file>