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0080625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E0F2E7-0B33-40F9-81A4-5591B7BEE90D}">
  <a:tblStyle styleId="{6CE0F2E7-0B33-40F9-81A4-5591B7BEE9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99" autoAdjust="0"/>
  </p:normalViewPr>
  <p:slideViewPr>
    <p:cSldViewPr snapToGrid="0">
      <p:cViewPr varScale="1">
        <p:scale>
          <a:sx n="66" d="100"/>
          <a:sy n="66" d="100"/>
        </p:scale>
        <p:origin x="4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312862" y="1027112"/>
            <a:ext cx="4932362" cy="3698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1169987" y="5086350"/>
            <a:ext cx="5224462" cy="410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1312862" y="1027112"/>
            <a:ext cx="4933950" cy="37004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169987" y="5086350"/>
            <a:ext cx="5226050" cy="410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312863" y="1027113"/>
            <a:ext cx="4932362" cy="3698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1312862" y="1027112"/>
            <a:ext cx="4933950" cy="37004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169987" y="5086350"/>
            <a:ext cx="5226050" cy="410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312863" y="1027113"/>
            <a:ext cx="4932362" cy="3698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1312862" y="1027112"/>
            <a:ext cx="4933950" cy="37004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169987" y="5086350"/>
            <a:ext cx="5226050" cy="410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312863" y="1027113"/>
            <a:ext cx="4932362" cy="3698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1312862" y="1027112"/>
            <a:ext cx="4933950" cy="37004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169987" y="5086350"/>
            <a:ext cx="5226050" cy="410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312863" y="1027113"/>
            <a:ext cx="4932362" cy="3698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312863" y="1027113"/>
            <a:ext cx="4932362" cy="3698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169987" y="5086350"/>
            <a:ext cx="5224500" cy="410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741362" y="700087"/>
            <a:ext cx="860583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822325" y="2138362"/>
            <a:ext cx="8416925" cy="476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741362" y="700087"/>
            <a:ext cx="860583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822325" y="2138362"/>
            <a:ext cx="8416925" cy="476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 idx="4294967295"/>
          </p:nvPr>
        </p:nvSpPr>
        <p:spPr>
          <a:xfrm>
            <a:off x="741362" y="700087"/>
            <a:ext cx="8607425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15900" marR="0" lvl="0" indent="-21590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3600"/>
              <a:buFont typeface="Arial"/>
              <a:buNone/>
            </a:pPr>
            <a:r>
              <a:rPr lang="en-US" sz="36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rPr>
              <a:t>SIMULAZIONE DEL RISCHIO DI IMPRESA </a:t>
            </a: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822325" y="2138362"/>
            <a:ext cx="8418512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4400"/>
              <a:buFont typeface="Arial"/>
              <a:buNone/>
            </a:pPr>
            <a:r>
              <a:rPr lang="en-US" sz="4400" b="1" i="1" u="none" strike="noStrike" cap="none" dirty="0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rPr>
              <a:t>PILLOVE</a:t>
            </a:r>
            <a:endParaRPr dirty="0"/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9928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9928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9928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9928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rPr>
              <a:t>3F IIS “COPERNICO” TORINO</a:t>
            </a:r>
            <a:endParaRPr dirty="0"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262" y="5400675"/>
            <a:ext cx="1871662" cy="158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41362" y="700087"/>
            <a:ext cx="8607425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15900" marR="0" lvl="0" indent="-21590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rPr>
              <a:t>PROFILO</a:t>
            </a: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98512" y="1728787"/>
            <a:ext cx="8418512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03237" marR="0" lvl="0" indent="-431799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100"/>
              <a:buFont typeface="Noto Sans Symbols"/>
              <a:buChar char="◆"/>
            </a:pPr>
            <a:r>
              <a:rPr lang="en-US" sz="28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Produzione</a:t>
            </a:r>
            <a:r>
              <a:rPr lang="en-US" sz="28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materassi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e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cuscini</a:t>
            </a:r>
            <a:r>
              <a:rPr lang="en-US" sz="2800" b="0" i="0" u="none" strike="noStrike" cap="none" dirty="0">
                <a:solidFill>
                  <a:schemeClr val="tx1"/>
                </a:solidFill>
                <a:sym typeface="Arial"/>
              </a:rPr>
              <a:t>;</a:t>
            </a:r>
            <a:endParaRPr dirty="0">
              <a:solidFill>
                <a:schemeClr val="tx1"/>
              </a:solidFill>
            </a:endParaRPr>
          </a:p>
          <a:p>
            <a:pPr marL="503237" marR="0" lvl="0" indent="-431799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100"/>
              <a:buFont typeface="Noto Sans Symbols"/>
              <a:buChar char="◆"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magazzino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centrale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è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situato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in una zona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costiera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dell'Australia</a:t>
            </a:r>
            <a:r>
              <a:rPr lang="en-US" sz="2800" b="0" i="0" u="none" strike="noStrike" cap="none" dirty="0">
                <a:solidFill>
                  <a:schemeClr val="tx1"/>
                </a:solidFill>
                <a:sym typeface="Arial"/>
              </a:rPr>
              <a:t>;</a:t>
            </a:r>
            <a:endParaRPr dirty="0">
              <a:solidFill>
                <a:schemeClr val="tx1"/>
              </a:solidFill>
            </a:endParaRPr>
          </a:p>
          <a:p>
            <a:pPr marL="503237" marR="0" lvl="0" indent="-431799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100"/>
              <a:buFont typeface="Noto Sans Symbols"/>
              <a:buChar char="◆"/>
            </a:pP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L'azienda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esporta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materassi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tutto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il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mondo</a:t>
            </a:r>
            <a:r>
              <a:rPr lang="en-US" sz="2800" b="0" i="0" u="none" strike="noStrike" cap="none" dirty="0">
                <a:solidFill>
                  <a:schemeClr val="tx1"/>
                </a:solidFill>
                <a:sym typeface="Arial"/>
              </a:rPr>
              <a:t>;</a:t>
            </a:r>
            <a:endParaRPr dirty="0">
              <a:solidFill>
                <a:schemeClr val="tx1"/>
              </a:solidFill>
            </a:endParaRPr>
          </a:p>
          <a:p>
            <a:pPr marL="503237" marR="0" lvl="0" indent="-431799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100"/>
              <a:buFont typeface="Noto Sans Symbols"/>
              <a:buChar char="◆"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materie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prime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provengono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soprattutto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dal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sud</a:t>
            </a:r>
            <a:r>
              <a:rPr lang="en-US" sz="2800" b="0" i="0" u="none" strike="noStrike" cap="none" dirty="0">
                <a:solidFill>
                  <a:schemeClr val="tx1"/>
                </a:solidFill>
                <a:sym typeface="Arial"/>
              </a:rPr>
              <a:t> America;</a:t>
            </a:r>
            <a:endParaRPr dirty="0">
              <a:solidFill>
                <a:schemeClr val="tx1"/>
              </a:solidFill>
            </a:endParaRPr>
          </a:p>
          <a:p>
            <a:pPr marL="503237" marR="0" lvl="0" indent="-431799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100"/>
              <a:buFont typeface="Noto Sans Symbols"/>
              <a:buChar char="◆"/>
            </a:pP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Marchio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di </a:t>
            </a:r>
            <a:r>
              <a:rPr lang="en-US" sz="2800" dirty="0" err="1">
                <a:solidFill>
                  <a:schemeClr val="tx1"/>
                </a:solidFill>
              </a:rPr>
              <a:t>alta</a:t>
            </a:r>
            <a:r>
              <a:rPr lang="en-US" sz="2800" dirty="0">
                <a:solidFill>
                  <a:schemeClr val="tx1"/>
                </a:solidFill>
              </a:rPr>
              <a:t> gamma</a:t>
            </a:r>
            <a:r>
              <a:rPr lang="en-US" sz="2800" b="0" i="0" u="none" strike="noStrike" cap="none" dirty="0">
                <a:solidFill>
                  <a:schemeClr val="tx1"/>
                </a:solidFill>
                <a:sym typeface="Arial"/>
              </a:rPr>
              <a:t>;</a:t>
            </a:r>
            <a:endParaRPr dirty="0">
              <a:solidFill>
                <a:schemeClr val="tx1"/>
              </a:solidFill>
            </a:endParaRPr>
          </a:p>
          <a:p>
            <a:pPr marL="503237" marR="0" lvl="0" indent="-431799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100"/>
              <a:buFont typeface="Noto Sans Symbols"/>
              <a:buChar char="◆"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cuscini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sono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grado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adattarsi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alla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temperatura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ambientale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possono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quindi</a:t>
            </a:r>
            <a:r>
              <a:rPr lang="en-US" sz="28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raffreddarsi</a:t>
            </a:r>
            <a:r>
              <a:rPr lang="en-US" sz="28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riscaldarsi</a:t>
            </a:r>
            <a:r>
              <a:rPr lang="en-US" sz="28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" y="647700"/>
            <a:ext cx="136842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41362" y="700087"/>
            <a:ext cx="8607425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15900" marR="0" lvl="0" indent="-21590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rPr>
              <a:t>Rischi</a:t>
            </a: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30275" y="2101850"/>
            <a:ext cx="8418512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03237" marR="0" lvl="0" indent="-431799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400"/>
              <a:buFont typeface="Noto Sans Symbols"/>
              <a:buChar char="◆"/>
            </a:pPr>
            <a:r>
              <a:rPr lang="en-US" sz="32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Rischio</a:t>
            </a:r>
            <a:r>
              <a:rPr lang="en-US" sz="32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32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produzione:malfunzionamento</a:t>
            </a:r>
            <a:r>
              <a:rPr lang="en-US" sz="32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32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prodotto</a:t>
            </a:r>
            <a:r>
              <a:rPr lang="en-US" sz="32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503237" marR="0" lvl="0" indent="-431799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400"/>
              <a:buFont typeface="Noto Sans Symbols"/>
              <a:buChar char="◆"/>
            </a:pPr>
            <a:r>
              <a:rPr lang="en-US" sz="32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Restrizioni</a:t>
            </a:r>
            <a:r>
              <a:rPr lang="en-US" sz="32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commerciali</a:t>
            </a:r>
            <a:r>
              <a:rPr lang="en-US" sz="32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dovute</a:t>
            </a:r>
            <a:r>
              <a:rPr lang="en-US" sz="32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alla</a:t>
            </a:r>
            <a:r>
              <a:rPr lang="en-US" sz="32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situazione</a:t>
            </a:r>
            <a:r>
              <a:rPr lang="en-US" sz="32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socio </a:t>
            </a:r>
            <a:r>
              <a:rPr lang="en-US" sz="32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politica</a:t>
            </a:r>
            <a:r>
              <a:rPr lang="en-US" sz="32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32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paesi</a:t>
            </a:r>
            <a:r>
              <a:rPr lang="en-US" sz="32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sud</a:t>
            </a:r>
            <a:r>
              <a:rPr lang="en-US" sz="32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americani</a:t>
            </a:r>
            <a:r>
              <a:rPr lang="en-US" sz="32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come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il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Venezuela, </a:t>
            </a:r>
            <a:r>
              <a:rPr lang="en-US" sz="32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da cui </a:t>
            </a:r>
            <a:r>
              <a:rPr lang="en-US" sz="32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reperiamo</a:t>
            </a:r>
            <a:r>
              <a:rPr lang="en-US" sz="32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32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materie</a:t>
            </a:r>
            <a:r>
              <a:rPr lang="en-US" sz="32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prime;</a:t>
            </a:r>
            <a:endParaRPr dirty="0"/>
          </a:p>
          <a:p>
            <a:pPr marL="503237" marR="0" lvl="0" indent="-431799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400"/>
              <a:buFont typeface="Noto Sans Symbols"/>
              <a:buChar char="◆"/>
            </a:pPr>
            <a:r>
              <a:rPr lang="en-US" sz="32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Calamità</a:t>
            </a:r>
            <a:r>
              <a:rPr lang="en-US" sz="32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naturali</a:t>
            </a:r>
            <a:r>
              <a:rPr lang="en-US" sz="32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503237" marR="0" lvl="0" indent="-431799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400"/>
              <a:buFont typeface="Noto Sans Symbols"/>
              <a:buChar char="◆"/>
            </a:pPr>
            <a:r>
              <a:rPr lang="en-US" sz="32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Problemi</a:t>
            </a:r>
            <a:r>
              <a:rPr lang="en-US" sz="32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nel</a:t>
            </a:r>
            <a:r>
              <a:rPr lang="en-US" sz="32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repirimento</a:t>
            </a:r>
            <a:r>
              <a:rPr lang="en-US" sz="32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32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materie</a:t>
            </a:r>
            <a:r>
              <a:rPr lang="en-US" sz="32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prime;</a:t>
            </a:r>
            <a:endParaRPr dirty="0"/>
          </a:p>
          <a:p>
            <a:pPr marL="503237" marR="0" lvl="0" indent="-431799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400"/>
              <a:buFont typeface="Noto Sans Symbols"/>
              <a:buChar char="◆"/>
            </a:pPr>
            <a:r>
              <a:rPr lang="en-US" sz="32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Errori</a:t>
            </a:r>
            <a:r>
              <a:rPr lang="en-US" sz="32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nelle</a:t>
            </a:r>
            <a:r>
              <a:rPr lang="en-US" sz="32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previsioni</a:t>
            </a:r>
            <a:r>
              <a:rPr lang="en-US" sz="32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3200" b="0" i="0" u="none" strike="noStrike" cap="non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vendita</a:t>
            </a:r>
            <a:r>
              <a:rPr lang="en-US" sz="32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44" name="Shape 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725" y="576262"/>
            <a:ext cx="1871662" cy="158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41362" y="700087"/>
            <a:ext cx="8607425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15900" marR="0" lvl="0" indent="-21590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rPr>
              <a:t>DISATER RECOVERY PLAN</a:t>
            </a:r>
            <a:endParaRPr/>
          </a:p>
        </p:txBody>
      </p:sp>
      <p:graphicFrame>
        <p:nvGraphicFramePr>
          <p:cNvPr id="51" name="Shape 51"/>
          <p:cNvGraphicFramePr/>
          <p:nvPr>
            <p:extLst>
              <p:ext uri="{D42A27DB-BD31-4B8C-83A1-F6EECF244321}">
                <p14:modId xmlns:p14="http://schemas.microsoft.com/office/powerpoint/2010/main" val="3000885637"/>
              </p:ext>
            </p:extLst>
          </p:nvPr>
        </p:nvGraphicFramePr>
        <p:xfrm>
          <a:off x="603250" y="360362"/>
          <a:ext cx="8712175" cy="6843720"/>
        </p:xfrm>
        <a:graphic>
          <a:graphicData uri="http://schemas.openxmlformats.org/drawingml/2006/table">
            <a:tbl>
              <a:tblPr>
                <a:noFill/>
                <a:tableStyleId>{6CE0F2E7-0B33-40F9-81A4-5591B7BEE90D}</a:tableStyleId>
              </a:tblPr>
              <a:tblGrid>
                <a:gridCol w="290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53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cliente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riceve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un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prodotto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difettoso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Danno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carico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del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cliente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accurato collaudo</a:t>
                      </a:r>
                      <a:r>
                        <a:rPr lang="en-US" sz="18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del prodotto prima della vendita; assicurazione responsabilità civile professionale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80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Restrizioni commerciali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Uno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stato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vieta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l’import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di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un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nostro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prodotto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diversificare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mercati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di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sbocco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6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Inondazione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Il magazzino centrale subisce un grave danno in seguito ad un'inondazione e molti prodotti non possono più essere venduti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Costruzione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del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magazzino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con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sistema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di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canalizzazione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dell'acqua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che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limit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il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rischio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di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inondazione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;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assicurazione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le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calamità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naturali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80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Difficoltà reperimento materie prime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Alcuni paesi non sono in grado di fornirci le materie prime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Investimenti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materiali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innovativi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diversificazione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dei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mercati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fornitori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120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Errori nella previsione di vendita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Alcuni prodotti sono troppo costosi, nessuno acquista più il prodotto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Contenimento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dei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prezzi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pubblicità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attuare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offerte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promozionali</a:t>
                      </a: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46800" marB="468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2" name="Shape 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360362"/>
            <a:ext cx="115252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741362" y="700087"/>
            <a:ext cx="86058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/>
              <a:t>evento dannoso</a:t>
            </a:r>
            <a:endParaRPr i="0"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822325" y="2138362"/>
            <a:ext cx="8416800" cy="47610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0" lvl="0" indent="0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</a:rPr>
              <a:t>Difficoltà</a:t>
            </a:r>
            <a:r>
              <a:rPr lang="en-US" sz="1800" b="1" dirty="0">
                <a:solidFill>
                  <a:schemeClr val="dk1"/>
                </a:solidFill>
              </a:rPr>
              <a:t> </a:t>
            </a:r>
            <a:r>
              <a:rPr lang="en-US" sz="1800" b="1" dirty="0" err="1">
                <a:solidFill>
                  <a:schemeClr val="dk1"/>
                </a:solidFill>
              </a:rPr>
              <a:t>reperimento</a:t>
            </a:r>
            <a:r>
              <a:rPr lang="en-US" sz="1800" b="1" dirty="0">
                <a:solidFill>
                  <a:schemeClr val="dk1"/>
                </a:solidFill>
              </a:rPr>
              <a:t> </a:t>
            </a:r>
            <a:r>
              <a:rPr lang="en-US" sz="1800" b="1" dirty="0" err="1">
                <a:solidFill>
                  <a:schemeClr val="dk1"/>
                </a:solidFill>
              </a:rPr>
              <a:t>materie</a:t>
            </a:r>
            <a:r>
              <a:rPr lang="en-US" sz="1800" b="1" dirty="0">
                <a:solidFill>
                  <a:schemeClr val="dk1"/>
                </a:solidFill>
              </a:rPr>
              <a:t> prime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causa </a:t>
            </a:r>
            <a:r>
              <a:rPr lang="en-US" sz="1800" dirty="0" err="1">
                <a:solidFill>
                  <a:schemeClr val="dk1"/>
                </a:solidFill>
              </a:rPr>
              <a:t>gravissimi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disordini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sociopolitici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nei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paesi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nostri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fornitori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abbiamo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dovuto</a:t>
            </a:r>
            <a:r>
              <a:rPr lang="en-US" sz="1800" dirty="0">
                <a:solidFill>
                  <a:schemeClr val="dk1"/>
                </a:solidFill>
              </a:rPr>
              <a:t> far </a:t>
            </a:r>
            <a:r>
              <a:rPr lang="en-US" sz="1800" dirty="0" err="1">
                <a:solidFill>
                  <a:schemeClr val="dk1"/>
                </a:solidFill>
              </a:rPr>
              <a:t>fronte</a:t>
            </a:r>
            <a:r>
              <a:rPr lang="en-US" sz="1800" dirty="0">
                <a:solidFill>
                  <a:schemeClr val="dk1"/>
                </a:solidFill>
              </a:rPr>
              <a:t> a una </a:t>
            </a:r>
            <a:r>
              <a:rPr lang="en-US" sz="1800" dirty="0" err="1">
                <a:solidFill>
                  <a:schemeClr val="dk1"/>
                </a:solidFill>
              </a:rPr>
              <a:t>improvvisa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scarsità</a:t>
            </a:r>
            <a:r>
              <a:rPr lang="en-US" sz="1800" dirty="0">
                <a:solidFill>
                  <a:schemeClr val="dk1"/>
                </a:solidFill>
              </a:rPr>
              <a:t> di </a:t>
            </a:r>
            <a:r>
              <a:rPr lang="en-US" sz="1800" dirty="0" err="1">
                <a:solidFill>
                  <a:schemeClr val="dk1"/>
                </a:solidFill>
              </a:rPr>
              <a:t>materia</a:t>
            </a:r>
            <a:r>
              <a:rPr lang="en-US" sz="1800" dirty="0">
                <a:solidFill>
                  <a:schemeClr val="dk1"/>
                </a:solidFill>
              </a:rPr>
              <a:t> prima. </a:t>
            </a:r>
            <a:r>
              <a:rPr lang="en-US" sz="1800" dirty="0" err="1">
                <a:solidFill>
                  <a:schemeClr val="dk1"/>
                </a:solidFill>
              </a:rPr>
              <a:t>Fortunatamente</a:t>
            </a:r>
            <a:r>
              <a:rPr lang="en-US" sz="1800" dirty="0">
                <a:solidFill>
                  <a:schemeClr val="dk1"/>
                </a:solidFill>
              </a:rPr>
              <a:t> ci </a:t>
            </a:r>
            <a:r>
              <a:rPr lang="en-US" sz="1800" dirty="0" err="1">
                <a:solidFill>
                  <a:schemeClr val="dk1"/>
                </a:solidFill>
              </a:rPr>
              <a:t>eravamo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cautelati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attraverso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l’acquisto</a:t>
            </a:r>
            <a:r>
              <a:rPr lang="en-US" sz="1800" dirty="0">
                <a:solidFill>
                  <a:schemeClr val="dk1"/>
                </a:solidFill>
              </a:rPr>
              <a:t> di </a:t>
            </a:r>
            <a:r>
              <a:rPr lang="en-US" sz="1800" dirty="0" err="1">
                <a:solidFill>
                  <a:schemeClr val="dk1"/>
                </a:solidFill>
              </a:rPr>
              <a:t>opzioni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sulla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materia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stessa</a:t>
            </a:r>
            <a:r>
              <a:rPr lang="en-US" sz="1800" dirty="0">
                <a:solidFill>
                  <a:schemeClr val="dk1"/>
                </a:solidFill>
              </a:rPr>
              <a:t>, ma </a:t>
            </a:r>
            <a:r>
              <a:rPr lang="en-US" sz="1800" dirty="0" err="1">
                <a:solidFill>
                  <a:schemeClr val="dk1"/>
                </a:solidFill>
              </a:rPr>
              <a:t>sarà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nostro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impegno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primario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dedicarci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alla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diversificazione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mirata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dei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paesi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fornitori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avvalendoci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anche</a:t>
            </a:r>
            <a:r>
              <a:rPr lang="en-US" sz="1800" dirty="0">
                <a:solidFill>
                  <a:schemeClr val="dk1"/>
                </a:solidFill>
              </a:rPr>
              <a:t> di </a:t>
            </a:r>
            <a:r>
              <a:rPr lang="en-US" sz="1800" dirty="0" err="1">
                <a:solidFill>
                  <a:schemeClr val="dk1"/>
                </a:solidFill>
              </a:rPr>
              <a:t>mappe</a:t>
            </a:r>
            <a:r>
              <a:rPr lang="en-US" sz="1800" dirty="0">
                <a:solidFill>
                  <a:schemeClr val="dk1"/>
                </a:solidFill>
              </a:rPr>
              <a:t> del </a:t>
            </a:r>
            <a:r>
              <a:rPr lang="en-US" sz="1800" dirty="0" err="1">
                <a:solidFill>
                  <a:schemeClr val="dk1"/>
                </a:solidFill>
              </a:rPr>
              <a:t>rischio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geopolitico</a:t>
            </a:r>
            <a:r>
              <a:rPr lang="en-US" sz="1800" dirty="0">
                <a:solidFill>
                  <a:schemeClr val="dk1"/>
                </a:solidFill>
              </a:rPr>
              <a:t>.</a:t>
            </a:r>
            <a:endParaRPr sz="18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Personalizzato</PresentationFormat>
  <Paragraphs>39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Noto Sans Symbols</vt:lpstr>
      <vt:lpstr>POI_THEME_TEMPLATE_DESIGN</vt:lpstr>
      <vt:lpstr>SIMULAZIONE DEL RISCHIO DI IMPRESA </vt:lpstr>
      <vt:lpstr>PROFILO</vt:lpstr>
      <vt:lpstr>Rischi</vt:lpstr>
      <vt:lpstr>DISATER RECOVERY PLAN</vt:lpstr>
      <vt:lpstr>evento dannoso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SIMULAZIONE DEL RISCHIO DI IMPRESA </dc:title>
  <cp:lastModifiedBy>Simona</cp:lastModifiedBy>
  <cp:revision>1</cp:revision>
  <dcterms:modified xsi:type="dcterms:W3CDTF">2018-05-28T20:20:20Z</dcterms:modified>
</cp:coreProperties>
</file>