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0080625" cy="7559675"/>
  <p:notesSz cx="7559675" cy="10691813"/>
  <p:embeddedFontLst>
    <p:embeddedFont>
      <p:font typeface="Overlock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2975A8A-E46E-4418-AAE3-FDCE7A5DCAAD}">
  <a:tblStyle styleId="{22975A8A-E46E-4418-AAE3-FDCE7A5DCAA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2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2"/>
          </p:nvPr>
        </p:nvSpPr>
        <p:spPr>
          <a:xfrm>
            <a:off x="1312862" y="1027112"/>
            <a:ext cx="4930775" cy="36972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1169987" y="5086350"/>
            <a:ext cx="5222875" cy="4103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1312862" y="1027112"/>
            <a:ext cx="4933950" cy="3700462"/>
          </a:xfrm>
          <a:prstGeom prst="rect">
            <a:avLst/>
          </a:prstGeom>
          <a:solidFill>
            <a:srgbClr val="FFFFFF"/>
          </a:solidFill>
          <a:ln w="9525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1169987" y="5086350"/>
            <a:ext cx="5226050" cy="4106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  <p:sp>
        <p:nvSpPr>
          <p:cNvPr id="22" name="Shape 22"/>
          <p:cNvSpPr>
            <a:spLocks noGrp="1" noRot="1" noChangeAspect="1"/>
          </p:cNvSpPr>
          <p:nvPr>
            <p:ph type="sldImg" idx="2"/>
          </p:nvPr>
        </p:nvSpPr>
        <p:spPr>
          <a:xfrm>
            <a:off x="1312863" y="1027113"/>
            <a:ext cx="4930775" cy="36972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312863" y="1027113"/>
            <a:ext cx="4932362" cy="36988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1169987" y="5086350"/>
            <a:ext cx="5224462" cy="410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312863" y="1027113"/>
            <a:ext cx="4933950" cy="3700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1169987" y="5086350"/>
            <a:ext cx="5226050" cy="4106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312863" y="1027113"/>
            <a:ext cx="4933950" cy="3700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169987" y="5086350"/>
            <a:ext cx="5226050" cy="4106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312863" y="1027113"/>
            <a:ext cx="4930775" cy="36972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1169987" y="5086350"/>
            <a:ext cx="5223000" cy="4103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741362" y="555625"/>
            <a:ext cx="8604250" cy="1258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741362" y="2101850"/>
            <a:ext cx="8604250" cy="4759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25" rIns="0" bIns="0" anchor="t" anchorCtr="0"/>
          <a:lstStyle>
            <a:lvl1pPr marL="457200" marR="0" lvl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3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404812" y="1893887"/>
            <a:ext cx="9674225" cy="5665787"/>
          </a:xfrm>
          <a:prstGeom prst="roundRect">
            <a:avLst>
              <a:gd name="adj" fmla="val 6"/>
            </a:avLst>
          </a:prstGeom>
          <a:solidFill>
            <a:srgbClr val="DDDDDD"/>
          </a:solidFill>
          <a:ln w="9525" cap="flat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741362" y="555625"/>
            <a:ext cx="8604250" cy="1258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741362" y="2101850"/>
            <a:ext cx="8604250" cy="4759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25" rIns="0" bIns="0" anchor="t" anchorCtr="0"/>
          <a:lstStyle>
            <a:lvl1pPr marL="457200" marR="0" lvl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3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180975" cy="917575"/>
          </a:xfrm>
          <a:prstGeom prst="roundRect">
            <a:avLst>
              <a:gd name="adj" fmla="val 189"/>
            </a:avLst>
          </a:prstGeom>
          <a:solidFill>
            <a:srgbClr val="125C8D"/>
          </a:solidFill>
          <a:ln w="9525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2381250"/>
            <a:ext cx="180975" cy="917575"/>
          </a:xfrm>
          <a:prstGeom prst="roundRect">
            <a:avLst>
              <a:gd name="adj" fmla="val 189"/>
            </a:avLst>
          </a:prstGeom>
          <a:solidFill>
            <a:srgbClr val="125C8D"/>
          </a:solidFill>
          <a:ln w="9525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0" y="1168400"/>
            <a:ext cx="180975" cy="917575"/>
          </a:xfrm>
          <a:prstGeom prst="roundRect">
            <a:avLst>
              <a:gd name="adj" fmla="val 189"/>
            </a:avLst>
          </a:prstGeom>
          <a:solidFill>
            <a:srgbClr val="125C8D"/>
          </a:solidFill>
          <a:ln w="9525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41362" y="555625"/>
            <a:ext cx="8607425" cy="126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4825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Overlock"/>
              <a:buNone/>
            </a:pPr>
            <a:r>
              <a:rPr lang="en-US" sz="2800" b="1" i="0" u="none" strike="noStrike" cap="none">
                <a:solidFill>
                  <a:srgbClr val="333333"/>
                </a:solidFill>
                <a:latin typeface="Overlock"/>
                <a:ea typeface="Overlock"/>
                <a:cs typeface="Overlock"/>
                <a:sym typeface="Overlock"/>
              </a:rPr>
              <a:t>Simulazione del rischio di impresa</a:t>
            </a: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47700" y="2076450"/>
            <a:ext cx="8607425" cy="47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425" rIns="0" bIns="0" anchor="t" anchorCtr="0">
            <a:noAutofit/>
          </a:bodyPr>
          <a:lstStyle/>
          <a:p>
            <a:pPr marL="431800" marR="0" lvl="0" indent="-322262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verlock"/>
              <a:buNone/>
            </a:pPr>
            <a:r>
              <a:rPr lang="en-US" sz="2400" b="1" i="1" u="none" strike="noStrike" cap="none" dirty="0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Hacienda de </a:t>
            </a:r>
            <a:r>
              <a:rPr lang="en-US" sz="2400" b="1" i="1" u="none" strike="noStrike" cap="none" dirty="0" err="1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Encomiendas</a:t>
            </a:r>
            <a:r>
              <a:rPr lang="en-US" sz="2400" b="1" i="1" u="none" strike="noStrike" cap="none" dirty="0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 (</a:t>
            </a:r>
            <a:r>
              <a:rPr lang="en-US" sz="2400" b="1" i="1" u="none" strike="noStrike" cap="none" dirty="0" err="1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azienda</a:t>
            </a:r>
            <a:r>
              <a:rPr lang="en-US" sz="2400" b="1" i="1" u="none" strike="noStrike" cap="none" dirty="0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400" b="1" i="1" u="none" strike="noStrike" cap="none" dirty="0" err="1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che</a:t>
            </a:r>
            <a:r>
              <a:rPr lang="en-US" sz="2400" b="1" i="1" u="none" strike="noStrike" cap="none" dirty="0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400" b="1" i="1" u="none" strike="noStrike" cap="none" dirty="0" err="1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vende</a:t>
            </a:r>
            <a:r>
              <a:rPr lang="en-US" sz="2400" b="1" i="1" u="none" strike="noStrike" cap="none" dirty="0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400" b="1" i="1" dirty="0" err="1">
                <a:latin typeface="Overlock"/>
                <a:ea typeface="Overlock"/>
                <a:cs typeface="Overlock"/>
                <a:sym typeface="Overlock"/>
              </a:rPr>
              <a:t>terreno</a:t>
            </a:r>
            <a:r>
              <a:rPr lang="en-US" sz="2400" b="1" i="1" dirty="0"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400" b="1" i="1" dirty="0" err="1">
                <a:latin typeface="Overlock"/>
                <a:ea typeface="Overlock"/>
                <a:cs typeface="Overlock"/>
                <a:sym typeface="Overlock"/>
              </a:rPr>
              <a:t>italiano</a:t>
            </a:r>
            <a:r>
              <a:rPr lang="en-US" sz="2400" b="1" i="1" dirty="0"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400" b="1" i="1" u="none" strike="noStrike" cap="none" dirty="0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a</a:t>
            </a:r>
            <a:r>
              <a:rPr lang="en-US" sz="2400" b="1" i="1" dirty="0"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400" b="1" i="1" dirty="0" err="1">
                <a:latin typeface="Overlock"/>
                <a:ea typeface="Overlock"/>
                <a:cs typeface="Overlock"/>
                <a:sym typeface="Overlock"/>
              </a:rPr>
              <a:t>italiani</a:t>
            </a:r>
            <a:r>
              <a:rPr lang="en-US" sz="2400" b="1" i="1" dirty="0"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400" b="1" i="1" dirty="0" err="1">
                <a:latin typeface="Overlock"/>
                <a:ea typeface="Overlock"/>
                <a:cs typeface="Overlock"/>
                <a:sym typeface="Overlock"/>
              </a:rPr>
              <a:t>emigrati</a:t>
            </a:r>
            <a:r>
              <a:rPr lang="en-US" sz="2400" b="1" i="1" dirty="0"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400" b="1" i="1" dirty="0" err="1">
                <a:latin typeface="Overlock"/>
                <a:ea typeface="Overlock"/>
                <a:cs typeface="Overlock"/>
                <a:sym typeface="Overlock"/>
              </a:rPr>
              <a:t>all’estero</a:t>
            </a:r>
            <a:r>
              <a:rPr lang="en-US" sz="2400" b="1" i="1" u="none" strike="noStrike" cap="none" dirty="0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)</a:t>
            </a:r>
            <a:endParaRPr dirty="0"/>
          </a:p>
          <a:p>
            <a:pPr marL="431800" marR="0" lvl="0" indent="-322262" algn="ctr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1" u="none" strike="noStrike" cap="none" dirty="0">
              <a:solidFill>
                <a:srgbClr val="000000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431800" marR="0" lvl="0" indent="-322262" algn="ctr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0" u="none" strike="noStrike" cap="none" dirty="0">
              <a:solidFill>
                <a:srgbClr val="000000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431800" marR="0" lvl="0" indent="-322262" algn="ctr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0" u="none" strike="noStrike" cap="none" dirty="0">
              <a:solidFill>
                <a:srgbClr val="000000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431800" marR="0" lvl="0" indent="-322262" algn="ctr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0" u="none" strike="noStrike" cap="none" dirty="0">
              <a:solidFill>
                <a:srgbClr val="000000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431800" marR="0" lvl="0" indent="-322262" algn="r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verlock"/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3F IIS “COPERNICO-LUXEMBURG” TORINO</a:t>
            </a:r>
            <a:endParaRPr dirty="0"/>
          </a:p>
          <a:p>
            <a:pPr marL="431800" marR="0" lvl="0" indent="-322262" algn="r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rgbClr val="000000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431800" marR="0" lvl="0" indent="-322262" algn="ctr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1800" marR="0" lvl="0" indent="-322262" algn="ctr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1800" marR="0" lvl="0" indent="-322262" algn="ctr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1800" marR="0" lvl="0" indent="-322262" algn="ctr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1800" marR="0" lvl="0" indent="-322262" algn="r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2200" b="1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Shape 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5900" y="144462"/>
            <a:ext cx="1871662" cy="158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41362" y="555625"/>
            <a:ext cx="8605837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Overlock"/>
              <a:buNone/>
            </a:pPr>
            <a:r>
              <a:rPr lang="en-US" sz="2800" b="1" i="0" u="none" strike="noStrike" cap="none">
                <a:solidFill>
                  <a:srgbClr val="333333"/>
                </a:solidFill>
                <a:latin typeface="Overlock"/>
                <a:ea typeface="Overlock"/>
                <a:cs typeface="Overlock"/>
                <a:sym typeface="Overlock"/>
              </a:rPr>
              <a:t>PROFILO</a:t>
            </a:r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09600" y="2101850"/>
            <a:ext cx="8605837" cy="4760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25" rIns="0" bIns="0" anchor="t" anchorCtr="0">
            <a:noAutofit/>
          </a:bodyPr>
          <a:lstStyle/>
          <a:p>
            <a:pPr marL="647700" marR="0" lvl="0" indent="-53816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>
              <a:solidFill>
                <a:srgbClr val="000000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647700" marR="0" lvl="0" indent="-538162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US" sz="2200" b="0" i="0" u="none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La sede si trova del Nord-est;</a:t>
            </a:r>
            <a:endParaRPr/>
          </a:p>
          <a:p>
            <a:pPr marL="647700" marR="0" lvl="0" indent="-538162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US" sz="2200" b="0" i="0" u="none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La vendita di terreno è legata all'andamento del clima italiano;</a:t>
            </a:r>
            <a:endParaRPr/>
          </a:p>
          <a:p>
            <a:pPr marL="647700" marR="0" lvl="0" indent="-538162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US" sz="2200" b="0" i="0" u="none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Alcuni insetti e piante potrebbero rovinare il nostro terreno</a:t>
            </a:r>
            <a:endParaRPr/>
          </a:p>
          <a:p>
            <a:pPr marL="647700" marR="0" lvl="0" indent="-538162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US" sz="2200" b="0" i="0" u="none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La terra che vendiamo è biologica certificata;</a:t>
            </a:r>
            <a:endParaRPr/>
          </a:p>
        </p:txBody>
      </p:sp>
      <p:pic>
        <p:nvPicPr>
          <p:cNvPr id="33" name="Shape 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7700" y="231775"/>
            <a:ext cx="1871662" cy="158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741362" y="555625"/>
            <a:ext cx="8607425" cy="126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225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Overlock"/>
              <a:buNone/>
            </a:pPr>
            <a:r>
              <a:rPr lang="en-US" sz="2800" b="1" i="0" u="none" strike="noStrike" cap="none">
                <a:solidFill>
                  <a:srgbClr val="333333"/>
                </a:solidFill>
                <a:latin typeface="Overlock"/>
                <a:ea typeface="Overlock"/>
                <a:cs typeface="Overlock"/>
                <a:sym typeface="Overlock"/>
              </a:rPr>
              <a:t>RISCHI</a:t>
            </a: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41362" y="2101850"/>
            <a:ext cx="8607425" cy="47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4025" rIns="0" bIns="0" anchor="t" anchorCtr="0">
            <a:noAutofit/>
          </a:bodyPr>
          <a:lstStyle/>
          <a:p>
            <a:pPr marL="430212" marR="0" lvl="0" indent="-323849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990"/>
              <a:buFont typeface="Noto Sans Symbols"/>
              <a:buChar char="●"/>
            </a:pPr>
            <a:r>
              <a:rPr lang="en-US" sz="2200" b="0" i="0" u="none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Sociale: rischio di perdere clienti che si staccano dalla patria dopo anni di permanenza all'estero;</a:t>
            </a:r>
            <a:endParaRPr/>
          </a:p>
          <a:p>
            <a:pPr marL="430212" marR="0" lvl="0" indent="-323849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E594D"/>
              </a:buClr>
              <a:buSzPts val="990"/>
              <a:buFont typeface="Noto Sans Symbols"/>
              <a:buChar char="●"/>
            </a:pPr>
            <a:r>
              <a:rPr lang="en-US" sz="2200" b="0" i="0" u="none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Fisico-naturale: alluvione, neve, caldo, siccità, potrebbero rallentare la vendita o addirittura impedirla;</a:t>
            </a:r>
            <a:endParaRPr/>
          </a:p>
          <a:p>
            <a:pPr marL="430212" marR="0" lvl="0" indent="-323849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E594D"/>
              </a:buClr>
              <a:buSzPts val="990"/>
              <a:buFont typeface="Noto Sans Symbols"/>
              <a:buChar char="●"/>
            </a:pPr>
            <a:r>
              <a:rPr lang="en-US" sz="2200" b="0" i="0" u="none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Politici: presenza di potenziali rifiuti tossici o bombe inesplose del secondo conflitto mondiale, potrebbero impedire di avere la certificazione biologica;</a:t>
            </a:r>
            <a:endParaRPr/>
          </a:p>
          <a:p>
            <a:pPr marL="430212" marR="0" lvl="0" indent="-323849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E594D"/>
              </a:buClr>
              <a:buSzPts val="990"/>
              <a:buFont typeface="Noto Sans Symbols"/>
              <a:buChar char="●"/>
            </a:pPr>
            <a:r>
              <a:rPr lang="en-US" sz="2200" b="0" i="0" u="none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Produzione: presenza di insetti dannosi potrebbero nuocere alla salubrità del terreno impedendone la vendita ai clienti;</a:t>
            </a:r>
            <a:endParaRPr/>
          </a:p>
          <a:p>
            <a:pPr marL="430212" marR="0" lvl="0" indent="-323849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E594D"/>
              </a:buClr>
              <a:buSzPts val="990"/>
              <a:buFont typeface="Noto Sans Symbols"/>
              <a:buChar char="●"/>
            </a:pPr>
            <a:r>
              <a:rPr lang="en-US" sz="2200" b="0" i="0" u="none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Rischio che i dipendenti si facciano male durante il lavoro;</a:t>
            </a:r>
            <a:endParaRPr/>
          </a:p>
          <a:p>
            <a:pPr marL="342900" marR="0" lvl="0" indent="-342900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2200" b="0" i="0" u="none">
              <a:solidFill>
                <a:srgbClr val="000000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pic>
        <p:nvPicPr>
          <p:cNvPr id="40" name="Shape 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6262" y="215900"/>
            <a:ext cx="1871662" cy="158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741362" y="555625"/>
            <a:ext cx="8607425" cy="126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425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Overlock"/>
              <a:buNone/>
            </a:pPr>
            <a:r>
              <a:rPr lang="en-US" sz="2800" b="1" i="0" u="none" strike="noStrike" cap="none">
                <a:solidFill>
                  <a:srgbClr val="333333"/>
                </a:solidFill>
                <a:latin typeface="Overlock"/>
                <a:ea typeface="Overlock"/>
                <a:cs typeface="Overlock"/>
                <a:sym typeface="Overlock"/>
              </a:rPr>
              <a:t>DISASTER RECOVERY PLAN</a:t>
            </a:r>
            <a:endParaRPr/>
          </a:p>
        </p:txBody>
      </p:sp>
      <p:graphicFrame>
        <p:nvGraphicFramePr>
          <p:cNvPr id="46" name="Shape 46"/>
          <p:cNvGraphicFramePr/>
          <p:nvPr>
            <p:extLst>
              <p:ext uri="{D42A27DB-BD31-4B8C-83A1-F6EECF244321}">
                <p14:modId xmlns:p14="http://schemas.microsoft.com/office/powerpoint/2010/main" val="3494750965"/>
              </p:ext>
            </p:extLst>
          </p:nvPr>
        </p:nvGraphicFramePr>
        <p:xfrm>
          <a:off x="704850" y="1573212"/>
          <a:ext cx="8607400" cy="5592105"/>
        </p:xfrm>
        <a:graphic>
          <a:graphicData uri="http://schemas.openxmlformats.org/drawingml/2006/table">
            <a:tbl>
              <a:tblPr>
                <a:noFill/>
                <a:tableStyleId>{22975A8A-E46E-4418-AAE3-FDCE7A5DCAAD}</a:tableStyleId>
              </a:tblPr>
              <a:tblGrid>
                <a:gridCol w="286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28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I clienti, dopo anni di permanenza all'estero, perdono la nostalgia di casa</a:t>
                      </a:r>
                      <a:endParaRPr/>
                    </a:p>
                  </a:txBody>
                  <a:tcPr marL="90000" marR="90000" marT="104225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Riduzione delle vendita di terreno italiano all'estero</a:t>
                      </a:r>
                      <a:endParaRPr/>
                    </a:p>
                  </a:txBody>
                  <a:tcPr marL="90000" marR="90000" marT="104225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Pubblicità e marketing mirati al mantenimento della clientela fidelizzata</a:t>
                      </a: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/>
                    </a:p>
                  </a:txBody>
                  <a:tcPr marL="90000" marR="90000" marT="104225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7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Stagione particolarmente secca</a:t>
                      </a:r>
                      <a:endParaRPr/>
                    </a:p>
                  </a:txBody>
                  <a:tcPr marL="90000" marR="90000" marT="104225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Terreno secco e poco fertile</a:t>
                      </a:r>
                      <a:endParaRPr/>
                    </a:p>
                  </a:txBody>
                  <a:tcPr marL="90000" marR="90000" marT="104225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Assicurazione contro le calamità naturali</a:t>
                      </a:r>
                      <a:endParaRPr/>
                    </a:p>
                  </a:txBody>
                  <a:tcPr marL="90000" marR="90000" marT="104225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Presenza di rifiuti tossici su terreno dell'azienda</a:t>
                      </a:r>
                      <a:endParaRPr/>
                    </a:p>
                  </a:txBody>
                  <a:tcPr marL="90000" marR="90000" marT="104225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perdita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certificazione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 Bio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04225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Costante controllo e bonifica periodica della terra da vendere</a:t>
                      </a:r>
                      <a:endParaRPr/>
                    </a:p>
                  </a:txBody>
                  <a:tcPr marL="90000" marR="90000" marT="104225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7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Incidente sul lavoro</a:t>
                      </a:r>
                      <a:endParaRPr/>
                    </a:p>
                  </a:txBody>
                  <a:tcPr marL="90000" marR="90000" marT="104225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Un dipendente si fa male</a:t>
                      </a:r>
                      <a:endParaRPr/>
                    </a:p>
                  </a:txBody>
                  <a:tcPr marL="90000" marR="90000" marT="104225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Assicurazione contro gli infortuni sul lavoro.</a:t>
                      </a:r>
                      <a:endParaRPr/>
                    </a:p>
                  </a:txBody>
                  <a:tcPr marL="90000" marR="90000" marT="104225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0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Insetti dannosi possono mettere in pericolo la terra da vendere</a:t>
                      </a:r>
                      <a:endParaRPr/>
                    </a:p>
                  </a:txBody>
                  <a:tcPr marL="90000" marR="90000" marT="104225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 dirty="0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Perdita </a:t>
                      </a:r>
                      <a:r>
                        <a:rPr lang="en-US" sz="2200" b="0" i="0" u="none" strike="noStrike" cap="none" dirty="0" err="1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certificazione</a:t>
                      </a:r>
                      <a:r>
                        <a:rPr lang="en-US" sz="2200" b="0" i="0" u="none" strike="noStrike" cap="none" dirty="0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 Bio</a:t>
                      </a:r>
                      <a:endParaRPr dirty="0"/>
                    </a:p>
                  </a:txBody>
                  <a:tcPr marL="90000" marR="90000" marT="104225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 dirty="0" err="1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Assicurazione</a:t>
                      </a:r>
                      <a:r>
                        <a:rPr lang="en-US" sz="2200" b="0" i="0" u="none" strike="noStrike" cap="none" dirty="0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 </a:t>
                      </a:r>
                      <a:r>
                        <a:rPr lang="en-US" sz="2200" b="0" i="0" u="none" strike="noStrike" cap="none" dirty="0" err="1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prodotti</a:t>
                      </a:r>
                      <a:endParaRPr dirty="0"/>
                    </a:p>
                  </a:txBody>
                  <a:tcPr marL="90000" marR="90000" marT="104225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7" name="Shape 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2800" y="204787"/>
            <a:ext cx="1635125" cy="136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741362" y="555625"/>
            <a:ext cx="8604300" cy="1258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EVENTO DANNOSO</a:t>
            </a:r>
            <a:endParaRPr sz="2400"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741362" y="2101850"/>
            <a:ext cx="8604300" cy="4759200"/>
          </a:xfrm>
          <a:prstGeom prst="rect">
            <a:avLst/>
          </a:prstGeom>
        </p:spPr>
        <p:txBody>
          <a:bodyPr spcFirstLastPara="1" wrap="square" lIns="0" tIns="10425" rIns="0" bIns="0" anchor="t" anchorCtr="0">
            <a:noAutofit/>
          </a:bodyPr>
          <a:lstStyle/>
          <a:p>
            <a:pPr marL="0" lvl="0" indent="0" rtl="0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Presenza</a:t>
            </a:r>
            <a:r>
              <a:rPr lang="en-US" sz="2200" b="1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di </a:t>
            </a:r>
            <a:r>
              <a:rPr lang="en-US" sz="2200" b="1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rifiuti</a:t>
            </a:r>
            <a:r>
              <a:rPr lang="en-US" sz="2200" b="1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b="1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tossici</a:t>
            </a:r>
            <a:r>
              <a:rPr lang="en-US" sz="2200" b="1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b="1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su</a:t>
            </a:r>
            <a:r>
              <a:rPr lang="en-US" sz="2200" b="1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b="1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terreno</a:t>
            </a:r>
            <a:r>
              <a:rPr lang="en-US" sz="2200" b="1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b="1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dell'azienda</a:t>
            </a:r>
            <a:endParaRPr sz="2200" b="1" dirty="0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0" lvl="0" indent="0" rtl="0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 dirty="0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0" lvl="0" indent="0" rtl="0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danno</a:t>
            </a:r>
            <a:r>
              <a:rPr lang="en-US" sz="2200" b="1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b="1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diretto</a:t>
            </a:r>
            <a:r>
              <a:rPr lang="en-US" sz="2200" b="1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: </a:t>
            </a:r>
            <a:r>
              <a:rPr lang="en-US" sz="2200" b="1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perdita</a:t>
            </a:r>
            <a:r>
              <a:rPr lang="en-US" sz="2200" b="1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b="1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certificazione</a:t>
            </a:r>
            <a:r>
              <a:rPr lang="en-US" sz="2200" b="1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Bio (di </a:t>
            </a:r>
            <a:r>
              <a:rPr lang="en-US" sz="2200" b="1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terreno</a:t>
            </a:r>
            <a:r>
              <a:rPr lang="en-US" sz="2200" b="1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b="1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atto</a:t>
            </a:r>
            <a:r>
              <a:rPr lang="en-US" sz="2200" b="1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a </a:t>
            </a:r>
            <a:r>
              <a:rPr lang="en-US" sz="2200" b="1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coltivazione</a:t>
            </a:r>
            <a:r>
              <a:rPr lang="en-US" sz="2200" b="1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b="1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biologica</a:t>
            </a:r>
            <a:r>
              <a:rPr lang="en-US" sz="2200" b="1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)</a:t>
            </a:r>
            <a:endParaRPr sz="2200" b="1" dirty="0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0" lvl="0" indent="0" rtl="0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 dirty="0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0" lvl="0" indent="0" rtl="0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la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perdita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della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certificazione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ha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praticamente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bloccato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le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attività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fino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al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ripristino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delle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condizioni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ottimali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sul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terreno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,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attraverso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bonifica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, e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nuova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certificazione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.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Fondamentale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sarà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mettere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in campo una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costante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opera di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monitoraggio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dei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terreni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,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attraverso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rilevamenti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regolari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e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analisi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di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laboratorio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, ma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valutiamo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anche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l’opportunità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di una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polizza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lang="en-US" sz="2200" dirty="0" err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assicurativa</a:t>
            </a:r>
            <a:r>
              <a:rPr lang="en-US" sz="2200" dirty="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ad hoc.</a:t>
            </a:r>
            <a:endParaRPr sz="2200" b="1" dirty="0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0" lvl="0" indent="0" rtl="0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Overlock"/>
              <a:buNone/>
            </a:pPr>
            <a:endParaRPr sz="2200" b="1" dirty="0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Personalizzato</PresentationFormat>
  <Paragraphs>46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Overlock</vt:lpstr>
      <vt:lpstr>Arial</vt:lpstr>
      <vt:lpstr>Times New Roman</vt:lpstr>
      <vt:lpstr>Noto Sans Symbols</vt:lpstr>
      <vt:lpstr>POI_THEME_TEMPLATE_DESIGN</vt:lpstr>
      <vt:lpstr>Simulazione del rischio di impresa</vt:lpstr>
      <vt:lpstr>PROFILO</vt:lpstr>
      <vt:lpstr>RISCHI</vt:lpstr>
      <vt:lpstr>DISASTER RECOVERY PLAN</vt:lpstr>
      <vt:lpstr>EVENTO DANNOSO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Simulazione del rischio di impresa</dc:title>
  <cp:lastModifiedBy>Simona</cp:lastModifiedBy>
  <cp:revision>1</cp:revision>
  <dcterms:modified xsi:type="dcterms:W3CDTF">2018-05-28T20:10:03Z</dcterms:modified>
</cp:coreProperties>
</file>