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008062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E0350B2-2DE4-41BF-9AB2-5B818EA1196F}">
  <a:tblStyle styleId="{2E0350B2-2DE4-41BF-9AB2-5B818EA1196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43" autoAdjust="0"/>
  </p:normalViewPr>
  <p:slideViewPr>
    <p:cSldViewPr snapToGrid="0">
      <p:cViewPr varScale="1">
        <p:scale>
          <a:sx n="54" d="100"/>
          <a:sy n="54" d="100"/>
        </p:scale>
        <p:origin x="8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2"/>
          </p:nvPr>
        </p:nvSpPr>
        <p:spPr>
          <a:xfrm>
            <a:off x="1312862" y="1027112"/>
            <a:ext cx="4930775" cy="3697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2875" cy="4103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0775" cy="3697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0775" cy="3697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0775" cy="3697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1312862" y="1027112"/>
            <a:ext cx="4933950" cy="3700462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6050" cy="410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0775" cy="3697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027113"/>
            <a:ext cx="4930775" cy="36972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1169987" y="5086350"/>
            <a:ext cx="5223000" cy="4103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0" rIns="0" bIns="0" anchor="t" anchorCtr="0"/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4250" cy="125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41362" y="1963737"/>
            <a:ext cx="8769350" cy="493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0" rIns="0" bIns="0" anchor="t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4250" cy="125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741362" y="1963737"/>
            <a:ext cx="8769350" cy="493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50" rIns="0" bIns="0" anchor="t" anchorCtr="0"/>
          <a:lstStyle>
            <a:lvl1pPr marL="457200" marR="0" lvl="0" indent="-228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sz="2000" b="0" i="0" u="none" strike="noStrike" cap="none">
                <a:solidFill>
                  <a:srgbClr val="E6E6E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725487" y="7077075"/>
            <a:ext cx="9355137" cy="96837"/>
          </a:xfrm>
          <a:prstGeom prst="roundRect">
            <a:avLst>
              <a:gd name="adj" fmla="val 360"/>
            </a:avLst>
          </a:prstGeom>
          <a:solidFill>
            <a:srgbClr val="FF9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987550" y="7289800"/>
            <a:ext cx="8091487" cy="96837"/>
          </a:xfrm>
          <a:prstGeom prst="roundRect">
            <a:avLst>
              <a:gd name="adj" fmla="val 360"/>
            </a:avLst>
          </a:prstGeom>
          <a:solidFill>
            <a:srgbClr val="FF9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 idx="4294967295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4311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SIMULAZIONE DEL RISCHIO DI IMPRESA </a:t>
            </a: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741362" y="1963737"/>
            <a:ext cx="8772525" cy="493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2725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BCC </a:t>
            </a:r>
            <a:r>
              <a:rPr lang="en-US" sz="2800" b="1" i="1" u="none" strike="noStrike" cap="none" dirty="0" err="1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S.p.a</a:t>
            </a:r>
            <a:r>
              <a:rPr lang="en-US" sz="2800" b="1" i="1" u="none" strike="noStrike" cap="none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215900" marR="0" lvl="0" indent="-212725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2800"/>
              <a:buFont typeface="Times New Roman"/>
              <a:buNone/>
            </a:pPr>
            <a:endParaRPr sz="2800" b="1" i="1" u="none" strike="noStrike" cap="none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2725" algn="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rPr>
              <a:t>3F IIS “COPERNICO”</a:t>
            </a:r>
            <a:endParaRPr dirty="0"/>
          </a:p>
          <a:p>
            <a:pPr marL="342900" marR="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1" u="none" dirty="0">
              <a:solidFill>
                <a:srgbClr val="CCCC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Shape 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741362" y="1"/>
            <a:ext cx="8607425" cy="115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4311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PROFILO</a:t>
            </a:r>
            <a:endParaRPr dirty="0"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63600" y="1152525"/>
            <a:ext cx="8418512" cy="611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0212" marR="0" lvl="0" indent="-323849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Azienda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cosmetica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Ha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appena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ottenuto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certificazione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biologica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nostri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magazzini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si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trovano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in zone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sismiche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Esistono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competitors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nazionali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ed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esteri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Investimenti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organizzazione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eventi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pubblicità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su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social network e TV;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Reperiamo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le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materie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prime da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aziende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certificate in Europa, le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lavoriamo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laboratori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certificati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rispettiamo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gli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standard di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qualità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richiesti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Esportiamo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livello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nazionale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2600" b="0" i="0" u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non </a:t>
            </a:r>
            <a:r>
              <a:rPr lang="en-US" sz="2600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utilizzando</a:t>
            </a:r>
            <a:r>
              <a:rPr lang="en-US" sz="2600" b="0" i="0" u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mezzi</a:t>
            </a:r>
            <a:r>
              <a:rPr lang="en-US" sz="2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2600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trasporto</a:t>
            </a:r>
            <a:r>
              <a:rPr lang="en-US" sz="2600" b="0" i="0" u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ecologici</a:t>
            </a:r>
            <a:r>
              <a:rPr lang="en-US" sz="2600" b="0" i="0" u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38" name="Shape 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4311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RISCHI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930275" y="2101850"/>
            <a:ext cx="8418512" cy="47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0212" marR="0" lvl="0" indent="-323849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Fisico-naturali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Terremoto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Errori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nella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previsione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vendita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Condizioni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pagamento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creditori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Problemi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nel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reperimento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materie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prime;</a:t>
            </a:r>
            <a:endParaRPr dirty="0"/>
          </a:p>
          <a:p>
            <a:pPr marL="430212" marR="0" lvl="0" indent="-323849" algn="l" rtl="0">
              <a:lnSpc>
                <a:spcPct val="102000"/>
              </a:lnSpc>
              <a:spcBef>
                <a:spcPts val="1400"/>
              </a:spcBef>
              <a:spcAft>
                <a:spcPts val="0"/>
              </a:spcAft>
              <a:buClr>
                <a:srgbClr val="E6E6E6"/>
              </a:buClr>
              <a:buSzPts val="1170"/>
              <a:buFont typeface="Noto Sans Symbols"/>
              <a:buChar char="●"/>
            </a:pPr>
            <a:r>
              <a:rPr lang="en-US" sz="2600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Concorrenza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crisi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dirty="0" err="1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economica</a:t>
            </a:r>
            <a:r>
              <a:rPr lang="en-US" sz="2600" b="0" i="0" u="none" dirty="0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pic>
        <p:nvPicPr>
          <p:cNvPr id="46" name="Shape 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7425" cy="126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15900" marR="0" lvl="0" indent="-214311" algn="ctr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FF9966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rgbClr val="FF9966"/>
                </a:solidFill>
                <a:latin typeface="Arial"/>
                <a:ea typeface="Arial"/>
                <a:cs typeface="Arial"/>
                <a:sym typeface="Arial"/>
              </a:rPr>
              <a:t>DISASTER RECOVERY PLAN</a:t>
            </a:r>
            <a:endParaRPr/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00" y="144462"/>
            <a:ext cx="1079500" cy="10080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4" name="Shape 54"/>
          <p:cNvGraphicFramePr/>
          <p:nvPr>
            <p:extLst>
              <p:ext uri="{D42A27DB-BD31-4B8C-83A1-F6EECF244321}">
                <p14:modId xmlns:p14="http://schemas.microsoft.com/office/powerpoint/2010/main" val="2193846860"/>
              </p:ext>
            </p:extLst>
          </p:nvPr>
        </p:nvGraphicFramePr>
        <p:xfrm>
          <a:off x="1" y="0"/>
          <a:ext cx="10080624" cy="7559676"/>
        </p:xfrm>
        <a:graphic>
          <a:graphicData uri="http://schemas.openxmlformats.org/drawingml/2006/table">
            <a:tbl>
              <a:tblPr>
                <a:noFill/>
                <a:tableStyleId>{2E0350B2-2DE4-41BF-9AB2-5B818EA1196F}</a:tableStyleId>
              </a:tblPr>
              <a:tblGrid>
                <a:gridCol w="329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9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2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79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Fisico-naturali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Terremoto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Costruzione delle strutture con materiali antisismici; assicurazione contro le calamità naturali</a:t>
                      </a:r>
                      <a:endParaRPr sz="180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297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Errori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nelle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previsioni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vendita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prodotto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viene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venduto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poco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perchè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non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riscontra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gradimento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del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pubblico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Continui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aggiornamenti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sulle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novità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gusti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clienti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attraverso</a:t>
                      </a:r>
                      <a:r>
                        <a:rPr lang="en-US" sz="1800" b="0" i="0" u="none" strike="noStrike" cap="none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ricerche</a:t>
                      </a:r>
                      <a:r>
                        <a:rPr lang="en-US" sz="1800" b="0" i="0" u="none" strike="noStrike" cap="none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1800" b="0" i="0" u="none" strike="noStrike" cap="none" dirty="0" err="1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mercato</a:t>
                      </a:r>
                      <a:endParaRPr sz="18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297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Condizioni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pagamento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</a:rPr>
                        <a:t>clienti</a:t>
                      </a:r>
                      <a:endParaRPr sz="18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Alcuni</a:t>
                      </a:r>
                      <a:r>
                        <a:rPr lang="en-US" sz="1800" b="0" i="0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clienti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non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pagano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merce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acquistata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Differenziare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 clientele e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fornitori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prime;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sui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crediti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83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Reperimento materie prime</a:t>
                      </a:r>
                      <a:endParaRPr sz="180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Problemi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nella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fornitura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prime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Effettuare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periodici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controlli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sulla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quantità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prime ed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eventuale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acquisto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scorte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;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</a:t>
                      </a:r>
                      <a:r>
                        <a:rPr lang="en-US" sz="1800" b="0" i="0" u="none" strike="noStrike" cap="none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</a:rPr>
                        <a:t>fornitura</a:t>
                      </a:r>
                      <a:r>
                        <a:rPr lang="en-US" sz="1800" b="0" i="0" u="none" strike="noStrike" cap="none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materie</a:t>
                      </a:r>
                      <a:r>
                        <a:rPr lang="en-US" sz="1800" b="0" i="0" u="none" strike="noStrike" cap="none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prime</a:t>
                      </a:r>
                      <a:endParaRPr sz="1800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297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Azione dei concorrenti, crisi economica</a:t>
                      </a:r>
                      <a:endParaRPr sz="180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crisi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economica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fa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calare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le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vendite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poiché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la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gente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vuole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risparmiare</a:t>
                      </a:r>
                      <a:endParaRPr sz="1800" dirty="0"/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Offerte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promozionali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sconti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maggiori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per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favorire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l'acquisto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anche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 tempi di </a:t>
                      </a:r>
                      <a:r>
                        <a:rPr lang="en-US" sz="1800" b="0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crisi</a:t>
                      </a:r>
                      <a:r>
                        <a:rPr lang="en-US" sz="18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; </a:t>
                      </a:r>
                      <a:endParaRPr sz="1800" dirty="0">
                        <a:solidFill>
                          <a:srgbClr val="741B47"/>
                        </a:solidFill>
                      </a:endParaRP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741362" y="282575"/>
            <a:ext cx="8604300" cy="125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0">
                <a:solidFill>
                  <a:srgbClr val="CC0000"/>
                </a:solidFill>
              </a:rPr>
              <a:t>evento dannoso</a:t>
            </a:r>
            <a:endParaRPr sz="3600" i="0">
              <a:solidFill>
                <a:srgbClr val="CC0000"/>
              </a:solidFill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41362" y="1963737"/>
            <a:ext cx="8769300" cy="4933800"/>
          </a:xfrm>
          <a:prstGeom prst="rect">
            <a:avLst/>
          </a:prstGeom>
        </p:spPr>
        <p:txBody>
          <a:bodyPr spcFirstLastPara="1" wrap="square" lIns="0" tIns="755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TERREMOTO</a:t>
            </a:r>
            <a:endParaRPr sz="1800" b="1" dirty="0"/>
          </a:p>
          <a:p>
            <a:pPr marL="0"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800" dirty="0"/>
              <a:t>un </a:t>
            </a:r>
            <a:r>
              <a:rPr lang="en-US" sz="1800" dirty="0" err="1"/>
              <a:t>sisma</a:t>
            </a:r>
            <a:r>
              <a:rPr lang="en-US" sz="1800" dirty="0"/>
              <a:t> di </a:t>
            </a:r>
            <a:r>
              <a:rPr lang="en-US" sz="1800" dirty="0" err="1"/>
              <a:t>notevole</a:t>
            </a:r>
            <a:r>
              <a:rPr lang="en-US" sz="1800" dirty="0"/>
              <a:t> </a:t>
            </a:r>
            <a:r>
              <a:rPr lang="en-US" sz="1800" dirty="0" err="1"/>
              <a:t>magnitudine</a:t>
            </a:r>
            <a:r>
              <a:rPr lang="en-US" sz="1800" dirty="0"/>
              <a:t> ha </a:t>
            </a:r>
            <a:r>
              <a:rPr lang="en-US" sz="1800" dirty="0" err="1"/>
              <a:t>lesionato</a:t>
            </a:r>
            <a:r>
              <a:rPr lang="en-US" sz="1800" dirty="0"/>
              <a:t> </a:t>
            </a:r>
            <a:r>
              <a:rPr lang="en-US" sz="1800" dirty="0" err="1"/>
              <a:t>edifici</a:t>
            </a:r>
            <a:r>
              <a:rPr lang="en-US" sz="1800" dirty="0"/>
              <a:t> e </a:t>
            </a:r>
            <a:r>
              <a:rPr lang="en-US" sz="1800" dirty="0" err="1"/>
              <a:t>danneggiato</a:t>
            </a:r>
            <a:r>
              <a:rPr lang="en-US" sz="1800" dirty="0"/>
              <a:t> </a:t>
            </a:r>
            <a:r>
              <a:rPr lang="en-US" sz="1800" dirty="0" err="1"/>
              <a:t>macchinari</a:t>
            </a:r>
            <a:r>
              <a:rPr lang="en-US" sz="1800" dirty="0"/>
              <a:t>, </a:t>
            </a:r>
            <a:r>
              <a:rPr lang="en-US" sz="1800" dirty="0" err="1"/>
              <a:t>fortunatamente</a:t>
            </a:r>
            <a:r>
              <a:rPr lang="en-US" sz="1800" dirty="0"/>
              <a:t> senza </a:t>
            </a:r>
            <a:r>
              <a:rPr lang="en-US" sz="1800" dirty="0" err="1"/>
              <a:t>arrecare</a:t>
            </a:r>
            <a:r>
              <a:rPr lang="en-US" sz="1800" dirty="0"/>
              <a:t> </a:t>
            </a:r>
            <a:r>
              <a:rPr lang="en-US" sz="1800" dirty="0" err="1"/>
              <a:t>danni</a:t>
            </a:r>
            <a:r>
              <a:rPr lang="en-US" sz="1800" dirty="0"/>
              <a:t> a </a:t>
            </a:r>
            <a:r>
              <a:rPr lang="en-US" sz="1800" dirty="0" err="1"/>
              <a:t>persone</a:t>
            </a:r>
            <a:r>
              <a:rPr lang="en-US" sz="1800" dirty="0"/>
              <a:t>, </a:t>
            </a:r>
            <a:r>
              <a:rPr lang="en-US" sz="1800" dirty="0" err="1"/>
              <a:t>grazie</a:t>
            </a:r>
            <a:r>
              <a:rPr lang="en-US" sz="1800" dirty="0"/>
              <a:t> </a:t>
            </a:r>
            <a:r>
              <a:rPr lang="en-US" sz="1800" dirty="0" err="1"/>
              <a:t>anche</a:t>
            </a:r>
            <a:r>
              <a:rPr lang="en-US" sz="1800" dirty="0"/>
              <a:t> </a:t>
            </a:r>
            <a:r>
              <a:rPr lang="en-US" sz="1800" dirty="0" err="1"/>
              <a:t>alle</a:t>
            </a:r>
            <a:r>
              <a:rPr lang="en-US" sz="1800" dirty="0"/>
              <a:t> </a:t>
            </a:r>
            <a:r>
              <a:rPr lang="en-US" sz="1800" dirty="0" err="1"/>
              <a:t>frequenti</a:t>
            </a:r>
            <a:r>
              <a:rPr lang="en-US" sz="1800" dirty="0"/>
              <a:t> </a:t>
            </a:r>
            <a:r>
              <a:rPr lang="en-US" sz="1800" dirty="0" err="1"/>
              <a:t>esercitazioni</a:t>
            </a:r>
            <a:r>
              <a:rPr lang="en-US" sz="1800" dirty="0"/>
              <a:t> del </a:t>
            </a:r>
            <a:r>
              <a:rPr lang="en-US" sz="1800" dirty="0" err="1"/>
              <a:t>personale</a:t>
            </a:r>
            <a:r>
              <a:rPr lang="en-US" sz="1800" dirty="0"/>
              <a:t>.</a:t>
            </a:r>
            <a:endParaRPr sz="1800" dirty="0"/>
          </a:p>
          <a:p>
            <a:pPr marL="0" lvl="0" indent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1800" dirty="0"/>
              <a:t>le </a:t>
            </a:r>
            <a:r>
              <a:rPr lang="en-US" sz="1800" dirty="0" err="1"/>
              <a:t>strutture</a:t>
            </a:r>
            <a:r>
              <a:rPr lang="en-US" sz="1800" dirty="0"/>
              <a:t> </a:t>
            </a:r>
            <a:r>
              <a:rPr lang="en-US" sz="1800" dirty="0" err="1"/>
              <a:t>sono</a:t>
            </a:r>
            <a:r>
              <a:rPr lang="en-US" sz="1800" dirty="0"/>
              <a:t> state </a:t>
            </a:r>
            <a:r>
              <a:rPr lang="en-US" sz="1800" dirty="0" err="1"/>
              <a:t>costruite</a:t>
            </a:r>
            <a:r>
              <a:rPr lang="en-US" sz="1800" dirty="0"/>
              <a:t> con </a:t>
            </a:r>
            <a:r>
              <a:rPr lang="en-US" sz="1800" dirty="0" err="1"/>
              <a:t>criteri</a:t>
            </a:r>
            <a:r>
              <a:rPr lang="en-US" sz="1800" dirty="0"/>
              <a:t> </a:t>
            </a:r>
            <a:r>
              <a:rPr lang="en-US" sz="1800" dirty="0" err="1"/>
              <a:t>antisismici</a:t>
            </a:r>
            <a:r>
              <a:rPr lang="en-US" sz="1800" dirty="0"/>
              <a:t>, e </a:t>
            </a:r>
            <a:r>
              <a:rPr lang="en-US" sz="1800" dirty="0" err="1"/>
              <a:t>questo</a:t>
            </a:r>
            <a:r>
              <a:rPr lang="en-US" sz="1800" dirty="0"/>
              <a:t> ha </a:t>
            </a:r>
            <a:r>
              <a:rPr lang="en-US" sz="1800" dirty="0" err="1"/>
              <a:t>limitato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danni</a:t>
            </a:r>
            <a:r>
              <a:rPr lang="en-US" sz="1800" dirty="0"/>
              <a:t> e pure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costi</a:t>
            </a:r>
            <a:r>
              <a:rPr lang="en-US" sz="1800" dirty="0"/>
              <a:t> </a:t>
            </a:r>
            <a:r>
              <a:rPr lang="en-US" sz="1800" dirty="0" err="1"/>
              <a:t>dell’assicurazione</a:t>
            </a:r>
            <a:r>
              <a:rPr lang="en-US" sz="1800" dirty="0"/>
              <a:t>, </a:t>
            </a:r>
            <a:r>
              <a:rPr lang="en-US" sz="1800" dirty="0" err="1"/>
              <a:t>che</a:t>
            </a:r>
            <a:r>
              <a:rPr lang="en-US" sz="1800" dirty="0"/>
              <a:t> ha </a:t>
            </a:r>
            <a:r>
              <a:rPr lang="en-US" sz="1800" dirty="0" err="1"/>
              <a:t>risarcito</a:t>
            </a:r>
            <a:r>
              <a:rPr lang="en-US" sz="1800" dirty="0"/>
              <a:t>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danno</a:t>
            </a:r>
            <a:r>
              <a:rPr lang="en-US" sz="1800" dirty="0"/>
              <a:t> </a:t>
            </a:r>
            <a:r>
              <a:rPr lang="en-US" sz="1800" dirty="0" err="1"/>
              <a:t>diretto</a:t>
            </a:r>
            <a:r>
              <a:rPr lang="en-US" sz="1800" dirty="0"/>
              <a:t>. la </a:t>
            </a:r>
            <a:r>
              <a:rPr lang="en-US" sz="1800" dirty="0" err="1"/>
              <a:t>produzione</a:t>
            </a:r>
            <a:r>
              <a:rPr lang="en-US" sz="1800" dirty="0"/>
              <a:t> ha </a:t>
            </a:r>
            <a:r>
              <a:rPr lang="en-US" sz="1800" dirty="0" err="1"/>
              <a:t>comunque</a:t>
            </a:r>
            <a:r>
              <a:rPr lang="en-US" sz="1800" dirty="0"/>
              <a:t> </a:t>
            </a:r>
            <a:r>
              <a:rPr lang="en-US" sz="1800" dirty="0" err="1"/>
              <a:t>dovuto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interrotta</a:t>
            </a:r>
            <a:r>
              <a:rPr lang="en-US" sz="1800" dirty="0"/>
              <a:t>, con </a:t>
            </a:r>
            <a:r>
              <a:rPr lang="en-US" sz="1800" dirty="0" err="1"/>
              <a:t>notevole</a:t>
            </a:r>
            <a:r>
              <a:rPr lang="en-US" sz="1800" dirty="0"/>
              <a:t> </a:t>
            </a:r>
            <a:r>
              <a:rPr lang="en-US" sz="1800" dirty="0" err="1"/>
              <a:t>danno</a:t>
            </a:r>
            <a:r>
              <a:rPr lang="en-US" sz="1800" dirty="0"/>
              <a:t> di </a:t>
            </a:r>
            <a:r>
              <a:rPr lang="en-US" sz="1800" dirty="0" err="1"/>
              <a:t>mercato</a:t>
            </a:r>
            <a:r>
              <a:rPr lang="en-US" sz="1800" dirty="0"/>
              <a:t>. </a:t>
            </a:r>
            <a:r>
              <a:rPr lang="en-US" sz="1800" dirty="0" err="1"/>
              <a:t>Valutiamo</a:t>
            </a:r>
            <a:r>
              <a:rPr lang="en-US" sz="1800" dirty="0"/>
              <a:t> di </a:t>
            </a:r>
            <a:r>
              <a:rPr lang="en-US" sz="1800" dirty="0" err="1"/>
              <a:t>investire</a:t>
            </a:r>
            <a:r>
              <a:rPr lang="en-US" sz="1800" dirty="0"/>
              <a:t> in </a:t>
            </a:r>
            <a:r>
              <a:rPr lang="en-US" sz="1800" dirty="0" err="1"/>
              <a:t>ulteriori</a:t>
            </a:r>
            <a:r>
              <a:rPr lang="en-US" sz="1800" dirty="0"/>
              <a:t> </a:t>
            </a:r>
            <a:r>
              <a:rPr lang="en-US" sz="1800" dirty="0" err="1"/>
              <a:t>opere</a:t>
            </a:r>
            <a:r>
              <a:rPr lang="en-US" sz="1800" dirty="0"/>
              <a:t> di </a:t>
            </a:r>
            <a:r>
              <a:rPr lang="en-US" sz="1800" dirty="0" err="1"/>
              <a:t>consolidamento</a:t>
            </a:r>
            <a:r>
              <a:rPr lang="en-US" sz="1800" dirty="0"/>
              <a:t> </a:t>
            </a:r>
            <a:r>
              <a:rPr lang="en-US" sz="1800" dirty="0" err="1"/>
              <a:t>antisismico</a:t>
            </a:r>
            <a:r>
              <a:rPr lang="en-US" sz="1800" dirty="0"/>
              <a:t>.</a:t>
            </a:r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333</Words>
  <Application>Microsoft Office PowerPoint</Application>
  <PresentationFormat>Personalizzato</PresentationFormat>
  <Paragraphs>38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Noto Sans Symbols</vt:lpstr>
      <vt:lpstr>Times New Roman</vt:lpstr>
      <vt:lpstr>POI_THEME_TEMPLATE_DESIGN</vt:lpstr>
      <vt:lpstr>SIMULAZIONE DEL RISCHIO DI IMPRESA </vt:lpstr>
      <vt:lpstr>PROFILO</vt:lpstr>
      <vt:lpstr>RISCHI</vt:lpstr>
      <vt:lpstr>DISASTER RECOVERY PLAN</vt:lpstr>
      <vt:lpstr>evento dannoso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SIMULAZIONE DEL RISCHIO DI IMPRESA </dc:title>
  <cp:lastModifiedBy>Simona</cp:lastModifiedBy>
  <cp:revision>2</cp:revision>
  <dcterms:modified xsi:type="dcterms:W3CDTF">2018-05-28T20:24:06Z</dcterms:modified>
</cp:coreProperties>
</file>