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60" r:id="rId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4" d="100"/>
          <a:sy n="64" d="100"/>
        </p:scale>
        <p:origin x="84" y="4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9B4945A8-BBD8-4D98-9725-A64C8B025E5C}" type="datetimeFigureOut">
              <a:rPr lang="it-IT" smtClean="0"/>
              <a:t>26/05/2018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653FD94-297F-412C-8566-B40452E5D628}" type="slidenum">
              <a:rPr lang="it-IT" smtClean="0"/>
              <a:t>‹N›</a:t>
            </a:fld>
            <a:endParaRPr lang="it-IT"/>
          </a:p>
        </p:txBody>
      </p:sp>
    </p:spTree>
    <p:extLst>
      <p:ext uri="{BB962C8B-B14F-4D97-AF65-F5344CB8AC3E}">
        <p14:creationId xmlns:p14="http://schemas.microsoft.com/office/powerpoint/2010/main" val="1492856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B4945A8-BBD8-4D98-9725-A64C8B025E5C}" type="datetimeFigureOut">
              <a:rPr lang="it-IT" smtClean="0"/>
              <a:t>26/05/2018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653FD94-297F-412C-8566-B40452E5D628}" type="slidenum">
              <a:rPr lang="it-IT" smtClean="0"/>
              <a:t>‹N›</a:t>
            </a:fld>
            <a:endParaRPr lang="it-IT"/>
          </a:p>
        </p:txBody>
      </p:sp>
    </p:spTree>
    <p:extLst>
      <p:ext uri="{BB962C8B-B14F-4D97-AF65-F5344CB8AC3E}">
        <p14:creationId xmlns:p14="http://schemas.microsoft.com/office/powerpoint/2010/main" val="2013294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B4945A8-BBD8-4D98-9725-A64C8B025E5C}" type="datetimeFigureOut">
              <a:rPr lang="it-IT" smtClean="0"/>
              <a:t>26/05/2018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653FD94-297F-412C-8566-B40452E5D628}" type="slidenum">
              <a:rPr lang="it-IT" smtClean="0"/>
              <a:t>‹N›</a:t>
            </a:fld>
            <a:endParaRPr lang="it-IT"/>
          </a:p>
        </p:txBody>
      </p:sp>
    </p:spTree>
    <p:extLst>
      <p:ext uri="{BB962C8B-B14F-4D97-AF65-F5344CB8AC3E}">
        <p14:creationId xmlns:p14="http://schemas.microsoft.com/office/powerpoint/2010/main" val="1047449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B4945A8-BBD8-4D98-9725-A64C8B025E5C}" type="datetimeFigureOut">
              <a:rPr lang="it-IT" smtClean="0"/>
              <a:t>26/05/2018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653FD94-297F-412C-8566-B40452E5D628}" type="slidenum">
              <a:rPr lang="it-IT" smtClean="0"/>
              <a:t>‹N›</a:t>
            </a:fld>
            <a:endParaRPr lang="it-IT"/>
          </a:p>
        </p:txBody>
      </p:sp>
    </p:spTree>
    <p:extLst>
      <p:ext uri="{BB962C8B-B14F-4D97-AF65-F5344CB8AC3E}">
        <p14:creationId xmlns:p14="http://schemas.microsoft.com/office/powerpoint/2010/main" val="527473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9B4945A8-BBD8-4D98-9725-A64C8B025E5C}" type="datetimeFigureOut">
              <a:rPr lang="it-IT" smtClean="0"/>
              <a:t>26/05/2018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653FD94-297F-412C-8566-B40452E5D628}" type="slidenum">
              <a:rPr lang="it-IT" smtClean="0"/>
              <a:t>‹N›</a:t>
            </a:fld>
            <a:endParaRPr lang="it-IT"/>
          </a:p>
        </p:txBody>
      </p:sp>
    </p:spTree>
    <p:extLst>
      <p:ext uri="{BB962C8B-B14F-4D97-AF65-F5344CB8AC3E}">
        <p14:creationId xmlns:p14="http://schemas.microsoft.com/office/powerpoint/2010/main" val="409163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9B4945A8-BBD8-4D98-9725-A64C8B025E5C}" type="datetimeFigureOut">
              <a:rPr lang="it-IT" smtClean="0"/>
              <a:t>26/05/2018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653FD94-297F-412C-8566-B40452E5D628}" type="slidenum">
              <a:rPr lang="it-IT" smtClean="0"/>
              <a:t>‹N›</a:t>
            </a:fld>
            <a:endParaRPr lang="it-IT"/>
          </a:p>
        </p:txBody>
      </p:sp>
    </p:spTree>
    <p:extLst>
      <p:ext uri="{BB962C8B-B14F-4D97-AF65-F5344CB8AC3E}">
        <p14:creationId xmlns:p14="http://schemas.microsoft.com/office/powerpoint/2010/main" val="1631141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9B4945A8-BBD8-4D98-9725-A64C8B025E5C}" type="datetimeFigureOut">
              <a:rPr lang="it-IT" smtClean="0"/>
              <a:t>26/05/2018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653FD94-297F-412C-8566-B40452E5D628}" type="slidenum">
              <a:rPr lang="it-IT" smtClean="0"/>
              <a:t>‹N›</a:t>
            </a:fld>
            <a:endParaRPr lang="it-IT"/>
          </a:p>
        </p:txBody>
      </p:sp>
    </p:spTree>
    <p:extLst>
      <p:ext uri="{BB962C8B-B14F-4D97-AF65-F5344CB8AC3E}">
        <p14:creationId xmlns:p14="http://schemas.microsoft.com/office/powerpoint/2010/main" val="854178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B4945A8-BBD8-4D98-9725-A64C8B025E5C}" type="datetimeFigureOut">
              <a:rPr lang="it-IT" smtClean="0"/>
              <a:t>26/05/2018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653FD94-297F-412C-8566-B40452E5D628}" type="slidenum">
              <a:rPr lang="it-IT" smtClean="0"/>
              <a:t>‹N›</a:t>
            </a:fld>
            <a:endParaRPr lang="it-IT"/>
          </a:p>
        </p:txBody>
      </p:sp>
    </p:spTree>
    <p:extLst>
      <p:ext uri="{BB962C8B-B14F-4D97-AF65-F5344CB8AC3E}">
        <p14:creationId xmlns:p14="http://schemas.microsoft.com/office/powerpoint/2010/main" val="2557733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B4945A8-BBD8-4D98-9725-A64C8B025E5C}" type="datetimeFigureOut">
              <a:rPr lang="it-IT" smtClean="0"/>
              <a:t>26/05/2018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653FD94-297F-412C-8566-B40452E5D628}" type="slidenum">
              <a:rPr lang="it-IT" smtClean="0"/>
              <a:t>‹N›</a:t>
            </a:fld>
            <a:endParaRPr lang="it-IT"/>
          </a:p>
        </p:txBody>
      </p:sp>
    </p:spTree>
    <p:extLst>
      <p:ext uri="{BB962C8B-B14F-4D97-AF65-F5344CB8AC3E}">
        <p14:creationId xmlns:p14="http://schemas.microsoft.com/office/powerpoint/2010/main" val="1974178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9B4945A8-BBD8-4D98-9725-A64C8B025E5C}" type="datetimeFigureOut">
              <a:rPr lang="it-IT" smtClean="0"/>
              <a:t>26/05/2018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653FD94-297F-412C-8566-B40452E5D628}" type="slidenum">
              <a:rPr lang="it-IT" smtClean="0"/>
              <a:t>‹N›</a:t>
            </a:fld>
            <a:endParaRPr lang="it-IT"/>
          </a:p>
        </p:txBody>
      </p:sp>
    </p:spTree>
    <p:extLst>
      <p:ext uri="{BB962C8B-B14F-4D97-AF65-F5344CB8AC3E}">
        <p14:creationId xmlns:p14="http://schemas.microsoft.com/office/powerpoint/2010/main" val="3566256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9B4945A8-BBD8-4D98-9725-A64C8B025E5C}" type="datetimeFigureOut">
              <a:rPr lang="it-IT" smtClean="0"/>
              <a:t>26/05/2018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653FD94-297F-412C-8566-B40452E5D628}" type="slidenum">
              <a:rPr lang="it-IT" smtClean="0"/>
              <a:t>‹N›</a:t>
            </a:fld>
            <a:endParaRPr lang="it-IT"/>
          </a:p>
        </p:txBody>
      </p:sp>
    </p:spTree>
    <p:extLst>
      <p:ext uri="{BB962C8B-B14F-4D97-AF65-F5344CB8AC3E}">
        <p14:creationId xmlns:p14="http://schemas.microsoft.com/office/powerpoint/2010/main" val="3485318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4945A8-BBD8-4D98-9725-A64C8B025E5C}" type="datetimeFigureOut">
              <a:rPr lang="it-IT" smtClean="0"/>
              <a:t>26/05/2018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53FD94-297F-412C-8566-B40452E5D628}" type="slidenum">
              <a:rPr lang="it-IT" smtClean="0"/>
              <a:t>‹N›</a:t>
            </a:fld>
            <a:endParaRPr lang="it-IT"/>
          </a:p>
        </p:txBody>
      </p:sp>
    </p:spTree>
    <p:extLst>
      <p:ext uri="{BB962C8B-B14F-4D97-AF65-F5344CB8AC3E}">
        <p14:creationId xmlns:p14="http://schemas.microsoft.com/office/powerpoint/2010/main" val="2835918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524000" y="228600"/>
            <a:ext cx="9144000" cy="1154430"/>
          </a:xfrm>
        </p:spPr>
        <p:txBody>
          <a:bodyPr>
            <a:normAutofit lnSpcReduction="10000"/>
          </a:bodyPr>
          <a:lstStyle/>
          <a:p>
            <a:r>
              <a:rPr lang="it-IT" sz="8000" dirty="0" err="1">
                <a:latin typeface="Bauhaus 93" panose="04030905020B02020C02" pitchFamily="82" charset="0"/>
              </a:rPr>
              <a:t>Papoùtsia</a:t>
            </a:r>
            <a:r>
              <a:rPr lang="it-IT" sz="8000" dirty="0">
                <a:latin typeface="Bauhaus 93" panose="04030905020B02020C02" pitchFamily="82" charset="0"/>
              </a:rPr>
              <a:t> </a:t>
            </a: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28950" y="1651634"/>
            <a:ext cx="6134100" cy="4600575"/>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255352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94487"/>
            <a:ext cx="3878580" cy="2865805"/>
          </a:xfrm>
          <a:prstGeom prst="rect">
            <a:avLst/>
          </a:prstGeom>
          <a:ln>
            <a:noFill/>
          </a:ln>
          <a:effectLst>
            <a:softEdge rad="112500"/>
          </a:effectLst>
        </p:spPr>
      </p:pic>
      <p:pic>
        <p:nvPicPr>
          <p:cNvPr id="3" name="Immagin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59339" y="2151698"/>
            <a:ext cx="3492322" cy="2619242"/>
          </a:xfrm>
          <a:prstGeom prst="rect">
            <a:avLst/>
          </a:prstGeom>
          <a:ln>
            <a:noFill/>
          </a:ln>
          <a:effectLst>
            <a:softEdge rad="112500"/>
          </a:effectLst>
        </p:spPr>
      </p:pic>
      <p:pic>
        <p:nvPicPr>
          <p:cNvPr id="4" name="Immagin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932420" y="1243958"/>
            <a:ext cx="4020656" cy="2566861"/>
          </a:xfrm>
          <a:prstGeom prst="rect">
            <a:avLst/>
          </a:prstGeom>
          <a:ln>
            <a:noFill/>
          </a:ln>
          <a:effectLst>
            <a:softEdge rad="112500"/>
          </a:effectLst>
        </p:spPr>
      </p:pic>
      <p:sp>
        <p:nvSpPr>
          <p:cNvPr id="6" name="CasellaDiTesto 5"/>
          <p:cNvSpPr txBox="1"/>
          <p:nvPr/>
        </p:nvSpPr>
        <p:spPr>
          <a:xfrm>
            <a:off x="137160" y="251460"/>
            <a:ext cx="11704320" cy="646331"/>
          </a:xfrm>
          <a:prstGeom prst="rect">
            <a:avLst/>
          </a:prstGeom>
          <a:noFill/>
        </p:spPr>
        <p:txBody>
          <a:bodyPr wrap="square" rtlCol="0">
            <a:spAutoFit/>
          </a:bodyPr>
          <a:lstStyle/>
          <a:p>
            <a:pPr algn="ctr"/>
            <a:r>
              <a:rPr lang="it-IT" sz="3600" b="1" dirty="0">
                <a:latin typeface="Bell MT" panose="02020503060305020303" pitchFamily="18" charset="0"/>
              </a:rPr>
              <a:t>Il nostro prodotto di punta….</a:t>
            </a:r>
          </a:p>
        </p:txBody>
      </p:sp>
      <p:sp>
        <p:nvSpPr>
          <p:cNvPr id="7" name="CasellaDiTesto 6"/>
          <p:cNvSpPr txBox="1"/>
          <p:nvPr/>
        </p:nvSpPr>
        <p:spPr>
          <a:xfrm>
            <a:off x="664845" y="4770940"/>
            <a:ext cx="10481310" cy="1200329"/>
          </a:xfrm>
          <a:prstGeom prst="rect">
            <a:avLst/>
          </a:prstGeom>
          <a:noFill/>
        </p:spPr>
        <p:txBody>
          <a:bodyPr wrap="square" rtlCol="0">
            <a:spAutoFit/>
          </a:bodyPr>
          <a:lstStyle/>
          <a:p>
            <a:pPr algn="ctr"/>
            <a:r>
              <a:rPr lang="it-IT" sz="7200" b="1" dirty="0" err="1">
                <a:latin typeface="Bauhaus 93" panose="04030905020B02020C02" pitchFamily="82" charset="0"/>
              </a:rPr>
              <a:t>Papoùtsia</a:t>
            </a:r>
            <a:r>
              <a:rPr lang="it-IT" sz="7200" b="1" dirty="0">
                <a:latin typeface="Bauhaus 93" panose="04030905020B02020C02" pitchFamily="82" charset="0"/>
              </a:rPr>
              <a:t> Zeus</a:t>
            </a:r>
          </a:p>
        </p:txBody>
      </p:sp>
    </p:spTree>
    <p:extLst>
      <p:ext uri="{BB962C8B-B14F-4D97-AF65-F5344CB8AC3E}">
        <p14:creationId xmlns:p14="http://schemas.microsoft.com/office/powerpoint/2010/main" val="2076840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363682" y="362584"/>
            <a:ext cx="5865668" cy="6209666"/>
          </a:xfrm>
        </p:spPr>
        <p:txBody>
          <a:bodyPr>
            <a:normAutofit/>
          </a:bodyPr>
          <a:lstStyle/>
          <a:p>
            <a:pPr marL="0" indent="0">
              <a:buNone/>
            </a:pPr>
            <a:r>
              <a:rPr lang="it-IT" sz="2400" b="1" dirty="0"/>
              <a:t>Novità nel settore delle scarpe! Innovative, nel design e nel materiale. Disegnate e prodotte con taglio preciso, capaci di creare sul corpo umano geometrie morbide ed eleganti. Hanno elementi caratteristici del made in </a:t>
            </a:r>
            <a:r>
              <a:rPr lang="it-IT" sz="2400" b="1" dirty="0" err="1"/>
              <a:t>Italy</a:t>
            </a:r>
            <a:r>
              <a:rPr lang="it-IT" sz="2400" b="1" dirty="0"/>
              <a:t>. Prodotte con materiali pregiati, di alta qualità e originali. È riuscita ad andare oltre i confini della moda e unire il suo design innovativo alla tradizione.</a:t>
            </a:r>
          </a:p>
          <a:p>
            <a:r>
              <a:rPr lang="it-IT" sz="2400" b="1" dirty="0"/>
              <a:t>Sedi principale ad Atene e Milano. </a:t>
            </a:r>
          </a:p>
          <a:p>
            <a:r>
              <a:rPr lang="it-IT" sz="2400" b="1" dirty="0"/>
              <a:t>Nuovi punti vendita in tutto il mondo. </a:t>
            </a:r>
          </a:p>
          <a:p>
            <a:r>
              <a:rPr lang="it-IT" sz="2400" b="1" dirty="0"/>
              <a:t>Impresa di medio-grande dimensione con un centinaio di dipendenti provenienti da tutto il mondo.</a:t>
            </a:r>
          </a:p>
          <a:p>
            <a:r>
              <a:rPr lang="it-IT" sz="2400" b="1" dirty="0"/>
              <a:t>Capitale sociale della </a:t>
            </a:r>
            <a:r>
              <a:rPr lang="it-IT" sz="2400" b="1" dirty="0" err="1"/>
              <a:t>s.p.a</a:t>
            </a:r>
            <a:r>
              <a:rPr lang="it-IT" sz="2400" b="1" dirty="0"/>
              <a:t> 13.000.000€</a:t>
            </a:r>
          </a:p>
          <a:p>
            <a:pPr marL="0" indent="0">
              <a:buNone/>
            </a:pPr>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pPr marL="0" indent="0">
              <a:buNone/>
            </a:pPr>
            <a:endParaRPr lang="it-IT" dirty="0"/>
          </a:p>
        </p:txBody>
      </p:sp>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43650" y="1031557"/>
            <a:ext cx="5185410" cy="4694873"/>
          </a:xfrm>
          <a:prstGeom prst="rect">
            <a:avLst/>
          </a:prstGeom>
          <a:ln>
            <a:noFill/>
          </a:ln>
          <a:effectLst>
            <a:softEdge rad="112500"/>
          </a:effectLst>
        </p:spPr>
      </p:pic>
    </p:spTree>
    <p:extLst>
      <p:ext uri="{BB962C8B-B14F-4D97-AF65-F5344CB8AC3E}">
        <p14:creationId xmlns:p14="http://schemas.microsoft.com/office/powerpoint/2010/main" val="2041856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graphicFrame>
        <p:nvGraphicFramePr>
          <p:cNvPr id="2" name="Oggetto 1"/>
          <p:cNvGraphicFramePr>
            <a:graphicFrameLocks noChangeAspect="1"/>
          </p:cNvGraphicFramePr>
          <p:nvPr>
            <p:extLst>
              <p:ext uri="{D42A27DB-BD31-4B8C-83A1-F6EECF244321}">
                <p14:modId xmlns:p14="http://schemas.microsoft.com/office/powerpoint/2010/main" val="3794059074"/>
              </p:ext>
            </p:extLst>
          </p:nvPr>
        </p:nvGraphicFramePr>
        <p:xfrm>
          <a:off x="164460" y="491226"/>
          <a:ext cx="11894190" cy="3154943"/>
        </p:xfrm>
        <a:graphic>
          <a:graphicData uri="http://schemas.openxmlformats.org/presentationml/2006/ole">
            <mc:AlternateContent xmlns:mc="http://schemas.openxmlformats.org/markup-compatibility/2006">
              <mc:Choice xmlns:v="urn:schemas-microsoft-com:vml" Requires="v">
                <p:oleObj spid="_x0000_s1037" name="Worksheet" r:id="rId4" imgW="8696224" imgH="2876711" progId="Excel.Sheet.8">
                  <p:embed/>
                </p:oleObj>
              </mc:Choice>
              <mc:Fallback>
                <p:oleObj name="Worksheet" r:id="rId4" imgW="8696224" imgH="2876711" progId="Excel.Sheet.8">
                  <p:embed/>
                  <p:pic>
                    <p:nvPicPr>
                      <p:cNvPr id="0" name=""/>
                      <p:cNvPicPr/>
                      <p:nvPr/>
                    </p:nvPicPr>
                    <p:blipFill>
                      <a:blip r:embed="rId5"/>
                      <a:stretch>
                        <a:fillRect/>
                      </a:stretch>
                    </p:blipFill>
                    <p:spPr>
                      <a:xfrm>
                        <a:off x="164460" y="491226"/>
                        <a:ext cx="11894190" cy="3154943"/>
                      </a:xfrm>
                      <a:prstGeom prst="rect">
                        <a:avLst/>
                      </a:prstGeom>
                    </p:spPr>
                  </p:pic>
                </p:oleObj>
              </mc:Fallback>
            </mc:AlternateContent>
          </a:graphicData>
        </a:graphic>
      </p:graphicFrame>
      <p:sp>
        <p:nvSpPr>
          <p:cNvPr id="3" name="CasellaDiTesto 2"/>
          <p:cNvSpPr txBox="1"/>
          <p:nvPr/>
        </p:nvSpPr>
        <p:spPr>
          <a:xfrm>
            <a:off x="445770" y="3909060"/>
            <a:ext cx="11612880" cy="2492990"/>
          </a:xfrm>
          <a:prstGeom prst="rect">
            <a:avLst/>
          </a:prstGeom>
          <a:noFill/>
        </p:spPr>
        <p:txBody>
          <a:bodyPr wrap="square" rtlCol="0">
            <a:spAutoFit/>
          </a:bodyPr>
          <a:lstStyle/>
          <a:p>
            <a:r>
              <a:rPr lang="it-IT" sz="3600" b="1" dirty="0">
                <a:latin typeface="Bauhaus 93" panose="04030905020B02020C02" pitchFamily="82" charset="0"/>
              </a:rPr>
              <a:t>Evento negativo</a:t>
            </a:r>
          </a:p>
          <a:p>
            <a:r>
              <a:rPr lang="it-IT" sz="2400" i="1" dirty="0"/>
              <a:t>Calo delle azioni in borsa</a:t>
            </a:r>
            <a:r>
              <a:rPr lang="it-IT" i="1" dirty="0"/>
              <a:t>.</a:t>
            </a:r>
          </a:p>
          <a:p>
            <a:endParaRPr lang="it-IT" sz="3600" b="1" dirty="0">
              <a:latin typeface="Bauhaus 93" panose="04030905020B02020C02" pitchFamily="82" charset="0"/>
            </a:endParaRPr>
          </a:p>
          <a:p>
            <a:r>
              <a:rPr lang="it-IT" sz="3600" b="1" dirty="0">
                <a:latin typeface="Bauhaus 93" panose="04030905020B02020C02" pitchFamily="82" charset="0"/>
              </a:rPr>
              <a:t>Soluzione prevista</a:t>
            </a:r>
          </a:p>
          <a:p>
            <a:r>
              <a:rPr lang="it-IT" sz="2400" i="1" dirty="0"/>
              <a:t>Chiusura di alcuni punti vendita e incremento delle vendite online. </a:t>
            </a:r>
          </a:p>
        </p:txBody>
      </p:sp>
    </p:spTree>
    <p:extLst>
      <p:ext uri="{BB962C8B-B14F-4D97-AF65-F5344CB8AC3E}">
        <p14:creationId xmlns:p14="http://schemas.microsoft.com/office/powerpoint/2010/main" val="1228023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CasellaDiTesto 1"/>
          <p:cNvSpPr txBox="1"/>
          <p:nvPr/>
        </p:nvSpPr>
        <p:spPr>
          <a:xfrm>
            <a:off x="674370" y="262890"/>
            <a:ext cx="10481310" cy="369332"/>
          </a:xfrm>
          <a:prstGeom prst="rect">
            <a:avLst/>
          </a:prstGeom>
          <a:noFill/>
        </p:spPr>
        <p:txBody>
          <a:bodyPr wrap="square" rtlCol="0">
            <a:spAutoFit/>
          </a:bodyPr>
          <a:lstStyle/>
          <a:p>
            <a:r>
              <a:rPr lang="it-IT" dirty="0"/>
              <a:t> </a:t>
            </a:r>
          </a:p>
        </p:txBody>
      </p:sp>
      <p:sp>
        <p:nvSpPr>
          <p:cNvPr id="4" name="CasellaDiTesto 3"/>
          <p:cNvSpPr txBox="1"/>
          <p:nvPr/>
        </p:nvSpPr>
        <p:spPr>
          <a:xfrm>
            <a:off x="674370" y="1944172"/>
            <a:ext cx="11235690" cy="3046988"/>
          </a:xfrm>
          <a:prstGeom prst="rect">
            <a:avLst/>
          </a:prstGeom>
          <a:noFill/>
        </p:spPr>
        <p:txBody>
          <a:bodyPr wrap="square" rtlCol="0">
            <a:spAutoFit/>
          </a:bodyPr>
          <a:lstStyle/>
          <a:p>
            <a:r>
              <a:rPr lang="it-IT" sz="2400" b="1" dirty="0"/>
              <a:t>In seguito a diverse lamentele ricevute dai clienti a causa del numero ristretto delle taglie, del tipo di materiale utilizzato, i corsi azionari della società hanno cominciato a diminuire provocando grandi perdite sia dal punto di vista economico che d’immagine.</a:t>
            </a:r>
          </a:p>
          <a:p>
            <a:r>
              <a:rPr lang="it-IT" sz="2400" b="1" dirty="0"/>
              <a:t>È diventato evidente che la </a:t>
            </a:r>
            <a:r>
              <a:rPr lang="it-IT" sz="2400" b="1" dirty="0" err="1"/>
              <a:t>Papoùtsia</a:t>
            </a:r>
            <a:r>
              <a:rPr lang="it-IT" sz="2400" b="1" dirty="0"/>
              <a:t> opera in una specifica nicchia di mercato.</a:t>
            </a:r>
          </a:p>
          <a:p>
            <a:r>
              <a:rPr lang="it-IT" sz="2400" b="1" dirty="0"/>
              <a:t>Di conseguenza si è provveduto a chiudere alcuni punti di vendita sparsi per il mondo puntando soprattutto sull’acquisto in rete, con apposito store online. Per la consegna dei vari prodotti acquistati dai clienti la società ha stipulato un accordo </a:t>
            </a:r>
            <a:r>
              <a:rPr lang="it-IT" sz="2400" b="1"/>
              <a:t>con un’azienda </a:t>
            </a:r>
            <a:r>
              <a:rPr lang="it-IT" sz="2400" b="1" dirty="0"/>
              <a:t>di vettori.  </a:t>
            </a:r>
          </a:p>
        </p:txBody>
      </p:sp>
      <p:sp>
        <p:nvSpPr>
          <p:cNvPr id="6" name="CasellaDiTesto 5"/>
          <p:cNvSpPr txBox="1"/>
          <p:nvPr/>
        </p:nvSpPr>
        <p:spPr>
          <a:xfrm>
            <a:off x="497205" y="826532"/>
            <a:ext cx="10835640" cy="923330"/>
          </a:xfrm>
          <a:prstGeom prst="rect">
            <a:avLst/>
          </a:prstGeom>
          <a:noFill/>
        </p:spPr>
        <p:txBody>
          <a:bodyPr wrap="square" rtlCol="0">
            <a:spAutoFit/>
          </a:bodyPr>
          <a:lstStyle/>
          <a:p>
            <a:pPr algn="ctr"/>
            <a:r>
              <a:rPr lang="it-IT" sz="5400" dirty="0">
                <a:latin typeface="Bauhaus 93" panose="04030905020B02020C02" pitchFamily="82" charset="0"/>
              </a:rPr>
              <a:t>Cambiamenti aziendali</a:t>
            </a:r>
          </a:p>
        </p:txBody>
      </p:sp>
    </p:spTree>
    <p:extLst>
      <p:ext uri="{BB962C8B-B14F-4D97-AF65-F5344CB8AC3E}">
        <p14:creationId xmlns:p14="http://schemas.microsoft.com/office/powerpoint/2010/main" val="193510193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245</Words>
  <Application>Microsoft Office PowerPoint</Application>
  <PresentationFormat>Widescreen</PresentationFormat>
  <Paragraphs>41</Paragraphs>
  <Slides>5</Slides>
  <Notes>0</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5</vt:i4>
      </vt:variant>
    </vt:vector>
  </HeadingPairs>
  <TitlesOfParts>
    <vt:vector size="12" baseType="lpstr">
      <vt:lpstr>Arial</vt:lpstr>
      <vt:lpstr>Bauhaus 93</vt:lpstr>
      <vt:lpstr>Bell MT</vt:lpstr>
      <vt:lpstr>Calibri</vt:lpstr>
      <vt:lpstr>Calibri Light</vt:lpstr>
      <vt:lpstr>Tema di Office</vt:lpstr>
      <vt:lpstr>Foglio di lavoro di Microsoft Excel 97-2003</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FASCIANA.MATTIA.4TB</dc:creator>
  <cp:lastModifiedBy>Simona</cp:lastModifiedBy>
  <cp:revision>10</cp:revision>
  <dcterms:modified xsi:type="dcterms:W3CDTF">2018-05-26T21:23:54Z</dcterms:modified>
</cp:coreProperties>
</file>