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53219"/>
    <a:srgbClr val="D63F1C"/>
    <a:srgbClr val="C50C07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74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58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28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6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09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33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5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57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57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21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27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B97F-C8F4-4F78-92DC-462C4FE5C57A}" type="datetimeFigureOut">
              <a:rPr lang="it-IT" smtClean="0"/>
              <a:t>26/05/2018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02C56-F29E-4C25-8AF3-0EDDB47B1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7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43890" y="341774"/>
            <a:ext cx="11300460" cy="1144039"/>
          </a:xfrm>
          <a:noFill/>
        </p:spPr>
        <p:txBody>
          <a:bodyPr>
            <a:noAutofit/>
          </a:bodyPr>
          <a:lstStyle/>
          <a:p>
            <a:r>
              <a:rPr lang="it-IT" sz="8000" dirty="0">
                <a:solidFill>
                  <a:srgbClr val="990033"/>
                </a:solidFill>
                <a:effectLst/>
                <a:latin typeface="Imprint MT Shadow" panose="04020605060303030202" pitchFamily="82" charset="0"/>
              </a:rPr>
              <a:t>HERTHA VERNELLO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18" y="1485813"/>
            <a:ext cx="5187694" cy="485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8170" y="194310"/>
            <a:ext cx="11186160" cy="1303019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it-IT" sz="8000" dirty="0">
                <a:latin typeface="Imprint MT Shadow" panose="04020605060303030202" pitchFamily="82" charset="0"/>
              </a:rPr>
              <a:t>HERTHA</a:t>
            </a:r>
            <a:r>
              <a:rPr lang="it-IT" sz="8000" dirty="0">
                <a:solidFill>
                  <a:prstClr val="white"/>
                </a:solidFill>
                <a:latin typeface="Imprint MT Shadow" panose="04020605060303030202" pitchFamily="82" charset="0"/>
              </a:rPr>
              <a:t> </a:t>
            </a:r>
            <a:r>
              <a:rPr lang="it-IT" sz="8000" dirty="0">
                <a:latin typeface="Imprint MT Shadow" panose="04020605060303030202" pitchFamily="82" charset="0"/>
              </a:rPr>
              <a:t>VERNELLO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24457"/>
          </a:xfrm>
          <a:solidFill>
            <a:srgbClr val="990033">
              <a:alpha val="37000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Hertha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Vernello</a:t>
            </a:r>
            <a:r>
              <a:rPr lang="it-IT" dirty="0">
                <a:solidFill>
                  <a:schemeClr val="bg1"/>
                </a:solidFill>
              </a:rPr>
              <a:t>, società calcistica fondata nel 1967 da </a:t>
            </a:r>
            <a:r>
              <a:rPr lang="it-IT" dirty="0" err="1">
                <a:solidFill>
                  <a:schemeClr val="bg1"/>
                </a:solidFill>
              </a:rPr>
              <a:t>Bonizzoni</a:t>
            </a:r>
            <a:r>
              <a:rPr lang="it-IT" dirty="0">
                <a:solidFill>
                  <a:schemeClr val="bg1"/>
                </a:solidFill>
              </a:rPr>
              <a:t> Marco a Canicattì, dove la squadra ha la sua sede e relativa associazione.</a:t>
            </a:r>
          </a:p>
          <a:p>
            <a:r>
              <a:rPr lang="it-IT" dirty="0">
                <a:solidFill>
                  <a:schemeClr val="bg1"/>
                </a:solidFill>
              </a:rPr>
              <a:t>Società di medie dimensioni, che conta 25 giocatori e 7 impiegati nello staff ed il presidente della squadra.</a:t>
            </a:r>
          </a:p>
          <a:p>
            <a:r>
              <a:rPr lang="it-IT" dirty="0">
                <a:solidFill>
                  <a:schemeClr val="bg1"/>
                </a:solidFill>
              </a:rPr>
              <a:t>Presenza di un ampio settore giovanile dai piccoli amici (dai 5 anni) alla primavera (dai 17 anni).</a:t>
            </a:r>
          </a:p>
          <a:p>
            <a:r>
              <a:rPr lang="it-IT" dirty="0">
                <a:solidFill>
                  <a:schemeClr val="bg1"/>
                </a:solidFill>
              </a:rPr>
              <a:t>La Squadra, oltre a perseguire la sua attività principale, è affiliata all’associazione contro la violenza sulle Donne, alla quale dona mensilmente parte degli utili, partecipando anche a manifestazioni sul tema della violenza e promuovendo i valori di una sana e onesta competizione.</a:t>
            </a:r>
          </a:p>
          <a:p>
            <a:endParaRPr lang="it-IT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it-IT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t-IT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2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784121"/>
              </p:ext>
            </p:extLst>
          </p:nvPr>
        </p:nvGraphicFramePr>
        <p:xfrm>
          <a:off x="270165" y="519547"/>
          <a:ext cx="11731334" cy="590372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0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0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7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77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RISCHI</a:t>
                      </a:r>
                      <a:endParaRPr lang="it-IT" sz="1600" b="1" i="0" u="none" strike="noStrike" dirty="0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u="none" strike="noStrike" dirty="0">
                          <a:effectLst/>
                        </a:rPr>
                        <a:t>PREVENZIONE </a:t>
                      </a:r>
                      <a:endParaRPr lang="it-IT" sz="1600" b="1" i="0" u="none" strike="noStrike" dirty="0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ASSICURAZIONE</a:t>
                      </a:r>
                      <a:endParaRPr lang="it-IT" sz="1600" b="1" i="0" u="none" strike="noStrike" dirty="0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NE' PREVENZIONE NE‘</a:t>
                      </a:r>
                      <a:r>
                        <a:rPr lang="it-IT" sz="1600" u="none" strike="noStrike" baseline="0" dirty="0">
                          <a:effectLst/>
                        </a:rPr>
                        <a:t> </a:t>
                      </a:r>
                      <a:r>
                        <a:rPr lang="it-IT" sz="1600" u="none" strike="noStrike" dirty="0">
                          <a:effectLst/>
                        </a:rPr>
                        <a:t>ASSICURAZIONE</a:t>
                      </a:r>
                      <a:endParaRPr lang="it-IT" sz="1600" b="1" i="0" u="none" strike="noStrike" dirty="0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quali azioni da prevedere?</a:t>
                      </a:r>
                      <a:endParaRPr lang="it-IT" sz="1300" b="0" i="0" u="none" strike="noStrike" dirty="0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di quale tipologia?</a:t>
                      </a:r>
                      <a:endParaRPr lang="it-IT" sz="1300" b="0" i="0" u="none" strike="noStrike" dirty="0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spiegare il perché</a:t>
                      </a:r>
                    </a:p>
                    <a:p>
                      <a:pPr algn="l" fontAlgn="b"/>
                      <a:endParaRPr lang="it-IT" sz="1300" b="1" i="0" u="none" strike="noStrike" dirty="0">
                        <a:solidFill>
                          <a:srgbClr val="0043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9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>
                          <a:effectLst/>
                        </a:rPr>
                        <a:t>perdita sponsor,</a:t>
                      </a:r>
                      <a:r>
                        <a:rPr lang="it-IT" sz="1300" u="none" strike="noStrike" baseline="0" dirty="0">
                          <a:effectLst/>
                        </a:rPr>
                        <a:t> mancati finanziamenti</a:t>
                      </a:r>
                      <a:endParaRPr kumimoji="0" lang="it-IT" sz="13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vincere-partecipare a manifestazioni, curare</a:t>
                      </a:r>
                      <a:r>
                        <a:rPr lang="it-IT" sz="1300" u="none" strike="noStrike" baseline="0" dirty="0">
                          <a:effectLst/>
                        </a:rPr>
                        <a:t> relazioni esterne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fallimento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r>
                        <a:rPr kumimoji="0" lang="it-IT" sz="13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creare un fondo emergenze</a:t>
                      </a:r>
                    </a:p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infortuni giocatori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r>
                        <a:rPr lang="it-IT" sz="1300" u="none" strike="noStrike" dirty="0" err="1">
                          <a:effectLst/>
                        </a:rPr>
                        <a:t>rc</a:t>
                      </a:r>
                      <a:r>
                        <a:rPr lang="it-IT" sz="1300" u="none" strike="noStrike" dirty="0">
                          <a:effectLst/>
                        </a:rPr>
                        <a:t> professionale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Rimanere senza giocatori qualificati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 ricerca sul mercato calcistico di giovani promettenti, cura del settore giovanile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danni alla struttura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 sistema di sorveglianza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assicurazione</a:t>
                      </a:r>
                      <a:r>
                        <a:rPr lang="it-IT" sz="1300" u="none" strike="noStrike" baseline="0" dirty="0">
                          <a:effectLst/>
                        </a:rPr>
                        <a:t> sugli atti vandalici e sui beni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calamità naturali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incendio e calamità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731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 err="1">
                          <a:effectLst/>
                        </a:rPr>
                        <a:t>fairplay</a:t>
                      </a:r>
                      <a:r>
                        <a:rPr lang="it-IT" sz="1300" u="none" strike="noStrike" dirty="0">
                          <a:effectLst/>
                        </a:rPr>
                        <a:t> finanziario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 studi strategici (approfondita conoscenza</a:t>
                      </a:r>
                      <a:r>
                        <a:rPr lang="it-IT" sz="1300" u="none" strike="noStrike" baseline="0" dirty="0">
                          <a:effectLst/>
                        </a:rPr>
                        <a:t> della propria squadra, fare scelte non troppo azzardate)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 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elevato turnover tecnici-allenatori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contratti vincolanti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96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furto </a:t>
                      </a:r>
                      <a:r>
                        <a:rPr lang="it-IT" sz="1300" u="none" strike="noStrike" dirty="0" err="1">
                          <a:effectLst/>
                        </a:rPr>
                        <a:t>atrezz</a:t>
                      </a:r>
                      <a:r>
                        <a:rPr lang="it-IT" sz="1300" u="none" strike="noStrike" dirty="0">
                          <a:effectLst/>
                        </a:rPr>
                        <a:t>/trofei/materiale..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 sorveglianza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assicurazione</a:t>
                      </a:r>
                      <a:r>
                        <a:rPr lang="it-IT" sz="1300" u="none" strike="noStrike" baseline="0" dirty="0">
                          <a:effectLst/>
                        </a:rPr>
                        <a:t> su furto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96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Gestione Ultras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 dirty="0">
                          <a:effectLst/>
                        </a:rPr>
                        <a:t>Sottoscrizione tessera con firma di un regolamento interno</a:t>
                      </a:r>
                      <a:r>
                        <a:rPr lang="it-IT" sz="1300" u="none" strike="noStrike" baseline="0" dirty="0">
                          <a:effectLst/>
                        </a:rPr>
                        <a:t> e specifiche penali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12" marR="8912" marT="8912" marB="0" anchor="b">
                    <a:gradFill flip="none" rotWithShape="1">
                      <a:gsLst>
                        <a:gs pos="0">
                          <a:srgbClr val="990033">
                            <a:tint val="66000"/>
                            <a:satMod val="160000"/>
                          </a:srgbClr>
                        </a:gs>
                        <a:gs pos="50000">
                          <a:srgbClr val="990033">
                            <a:tint val="44500"/>
                            <a:satMod val="160000"/>
                          </a:srgbClr>
                        </a:gs>
                        <a:gs pos="100000">
                          <a:srgbClr val="99003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CasellaDiTesto 5"/>
          <p:cNvSpPr txBox="1"/>
          <p:nvPr/>
        </p:nvSpPr>
        <p:spPr>
          <a:xfrm>
            <a:off x="2194560" y="674370"/>
            <a:ext cx="7589520" cy="1107996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6600" dirty="0">
                <a:latin typeface="Algerian" panose="04020705040A02060702" pitchFamily="82" charset="0"/>
              </a:rPr>
              <a:t>Evento negativo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038350" y="4915585"/>
            <a:ext cx="8115300" cy="923330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Per i danni materiali c’è la copertura assicurativa e grazie al regolamento interno anche la partecipazione al risarcimento del danno da parte degli Ultras che l’hanno causata.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94560" y="3592830"/>
            <a:ext cx="7589520" cy="1107996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6600" dirty="0">
                <a:latin typeface="Algerian" panose="04020705040A02060702" pitchFamily="82" charset="0"/>
              </a:rPr>
              <a:t>risoluzione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038350" y="2019211"/>
            <a:ext cx="8115300" cy="1200329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Si verificano episodi di razzismo durante una partita importante in casa, coinvolgendo sia i giocatori sia il pubblico.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Conseguenze: interruzione della partita, punizione della società sportiva ospitante con vincita a tavolino degli avversari; danneggiamento delle tribune.</a:t>
            </a:r>
          </a:p>
        </p:txBody>
      </p:sp>
    </p:spTree>
    <p:extLst>
      <p:ext uri="{BB962C8B-B14F-4D97-AF65-F5344CB8AC3E}">
        <p14:creationId xmlns:p14="http://schemas.microsoft.com/office/powerpoint/2010/main" val="216743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171950" y="800100"/>
            <a:ext cx="3577590" cy="923330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r>
              <a:rPr lang="it-IT" sz="5400" dirty="0">
                <a:latin typeface="Algerian" panose="04020705040A02060702" pitchFamily="82" charset="0"/>
              </a:rPr>
              <a:t>COMMENTI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543050" y="2160270"/>
            <a:ext cx="9384030" cy="2031325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white"/>
                </a:solidFill>
              </a:rPr>
              <a:t>Proporre una serie di appuntamenti sportivi coinvolgendo gli immigrati delle città limitrofe con obbligo di partecipazione (come giocatori, supporto tecnico o organizzativo) da parte di coloro che hanno partecipato alle manifestazioni razziste.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white"/>
                </a:solidFill>
              </a:rPr>
              <a:t>L’obiettivo è evitare che questo tipo di episodi si </a:t>
            </a:r>
            <a:r>
              <a:rPr lang="it-IT">
                <a:solidFill>
                  <a:prstClr val="white"/>
                </a:solidFill>
              </a:rPr>
              <a:t>ripeta e </a:t>
            </a:r>
            <a:r>
              <a:rPr lang="it-IT" dirty="0">
                <a:solidFill>
                  <a:prstClr val="white"/>
                </a:solidFill>
              </a:rPr>
              <a:t>mandare un messaggio sportivo: la competizione è un bene, l’agonismo è un bene ma il limite da non superare è quello della violenza fisica o verbale, soprattutto utilizzando categorie estranee per definizione al mondo sportivo.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657350" y="4994910"/>
            <a:ext cx="8755380" cy="923330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r>
              <a:rPr lang="it-IT" sz="5400" dirty="0">
                <a:latin typeface="Algerian" panose="04020705040A02060702" pitchFamily="82" charset="0"/>
              </a:rPr>
              <a:t>FORZA HERTA VERNELLO!!</a:t>
            </a:r>
          </a:p>
        </p:txBody>
      </p:sp>
    </p:spTree>
    <p:extLst>
      <p:ext uri="{BB962C8B-B14F-4D97-AF65-F5344CB8AC3E}">
        <p14:creationId xmlns:p14="http://schemas.microsoft.com/office/powerpoint/2010/main" val="4023188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353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Algerian</vt:lpstr>
      <vt:lpstr>Arial</vt:lpstr>
      <vt:lpstr>Arial Narrow</vt:lpstr>
      <vt:lpstr>Calibri</vt:lpstr>
      <vt:lpstr>Calibri Light</vt:lpstr>
      <vt:lpstr>Imprint MT Shadow</vt:lpstr>
      <vt:lpstr>Tema di Office</vt:lpstr>
      <vt:lpstr>HERTHA VERNELLO</vt:lpstr>
      <vt:lpstr>HERTHA VERNELLO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HERTA VERNELLO</dc:title>
  <dc:creator>bonizzoni.marco.4tb</dc:creator>
  <cp:lastModifiedBy>Simona</cp:lastModifiedBy>
  <cp:revision>19</cp:revision>
  <dcterms:created xsi:type="dcterms:W3CDTF">2018-05-02T07:36:24Z</dcterms:created>
  <dcterms:modified xsi:type="dcterms:W3CDTF">2018-05-26T21:15:41Z</dcterms:modified>
</cp:coreProperties>
</file>