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7" r:id="rId2"/>
    <p:sldId id="266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EFF"/>
    <a:srgbClr val="4EF2FC"/>
    <a:srgbClr val="D0005C"/>
    <a:srgbClr val="512AFF"/>
    <a:srgbClr val="DD005F"/>
    <a:srgbClr val="4EF5FC"/>
    <a:srgbClr val="96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1588A-3961-438E-9E77-AB0AB1E48D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F18B7EA-6351-4C6B-AFF3-F7681A86A80C}">
      <dgm:prSet phldrT="[Testo]"/>
      <dgm:spPr/>
      <dgm:t>
        <a:bodyPr/>
        <a:lstStyle/>
        <a:p>
          <a:endParaRPr lang="it-IT" dirty="0"/>
        </a:p>
        <a:p>
          <a:r>
            <a:rPr lang="it-IT" dirty="0"/>
            <a:t>1 direttore</a:t>
          </a:r>
        </a:p>
      </dgm:t>
    </dgm:pt>
    <dgm:pt modelId="{5ED498EF-B0AE-4781-9E6C-9135B7A604FC}" type="parTrans" cxnId="{56805524-A2A3-48E0-A58D-2D0FE0A66073}">
      <dgm:prSet/>
      <dgm:spPr/>
      <dgm:t>
        <a:bodyPr/>
        <a:lstStyle/>
        <a:p>
          <a:endParaRPr lang="it-IT"/>
        </a:p>
      </dgm:t>
    </dgm:pt>
    <dgm:pt modelId="{B7662C84-D581-486D-A96B-7DF47C278FE2}" type="sibTrans" cxnId="{56805524-A2A3-48E0-A58D-2D0FE0A66073}">
      <dgm:prSet/>
      <dgm:spPr/>
      <dgm:t>
        <a:bodyPr/>
        <a:lstStyle/>
        <a:p>
          <a:endParaRPr lang="it-IT"/>
        </a:p>
      </dgm:t>
    </dgm:pt>
    <dgm:pt modelId="{FB9E7594-9E47-46C9-ACE2-B872137CC648}">
      <dgm:prSet phldrT="[Testo]"/>
      <dgm:spPr/>
      <dgm:t>
        <a:bodyPr/>
        <a:lstStyle/>
        <a:p>
          <a:r>
            <a:rPr lang="it-IT"/>
            <a:t>4 amministratori esecutivi</a:t>
          </a:r>
          <a:endParaRPr lang="it-IT" dirty="0"/>
        </a:p>
      </dgm:t>
    </dgm:pt>
    <dgm:pt modelId="{D0665BD1-0FEE-4B86-87A1-F3C2461E3F83}" type="parTrans" cxnId="{FC04CB43-A26F-48BB-B618-81E2E513C222}">
      <dgm:prSet/>
      <dgm:spPr/>
      <dgm:t>
        <a:bodyPr/>
        <a:lstStyle/>
        <a:p>
          <a:endParaRPr lang="it-IT"/>
        </a:p>
      </dgm:t>
    </dgm:pt>
    <dgm:pt modelId="{E7D703A2-E241-4F59-809B-3645A60C7711}" type="sibTrans" cxnId="{FC04CB43-A26F-48BB-B618-81E2E513C222}">
      <dgm:prSet/>
      <dgm:spPr/>
      <dgm:t>
        <a:bodyPr/>
        <a:lstStyle/>
        <a:p>
          <a:endParaRPr lang="it-IT"/>
        </a:p>
      </dgm:t>
    </dgm:pt>
    <dgm:pt modelId="{0FC76071-51C7-4986-8C4E-7EB02E598383}">
      <dgm:prSet phldrT="[Testo]"/>
      <dgm:spPr/>
      <dgm:t>
        <a:bodyPr/>
        <a:lstStyle/>
        <a:p>
          <a:r>
            <a:rPr lang="it-IT" dirty="0"/>
            <a:t>25 dipendenti (</a:t>
          </a:r>
          <a:r>
            <a:rPr lang="it-IT" dirty="0" err="1"/>
            <a:t>commessi,addetti</a:t>
          </a:r>
          <a:r>
            <a:rPr lang="it-IT" dirty="0"/>
            <a:t> alle pulizie e alla sicurezza, </a:t>
          </a:r>
          <a:r>
            <a:rPr lang="it-IT" dirty="0" err="1"/>
            <a:t>trasporto,montaggio</a:t>
          </a:r>
          <a:r>
            <a:rPr lang="it-IT" dirty="0"/>
            <a:t>)</a:t>
          </a:r>
        </a:p>
      </dgm:t>
    </dgm:pt>
    <dgm:pt modelId="{1F476ECE-B8C1-420B-B0B8-7438943928D6}" type="sibTrans" cxnId="{A8583D69-52C3-401C-800E-204E1DC64219}">
      <dgm:prSet/>
      <dgm:spPr/>
      <dgm:t>
        <a:bodyPr/>
        <a:lstStyle/>
        <a:p>
          <a:endParaRPr lang="it-IT"/>
        </a:p>
      </dgm:t>
    </dgm:pt>
    <dgm:pt modelId="{D37D4763-5CD1-420C-893A-CB581102C96D}" type="parTrans" cxnId="{A8583D69-52C3-401C-800E-204E1DC64219}">
      <dgm:prSet/>
      <dgm:spPr/>
      <dgm:t>
        <a:bodyPr/>
        <a:lstStyle/>
        <a:p>
          <a:endParaRPr lang="it-IT"/>
        </a:p>
      </dgm:t>
    </dgm:pt>
    <dgm:pt modelId="{320C879E-6001-4D7F-BAFB-E6E09C13688C}" type="pres">
      <dgm:prSet presAssocID="{E501588A-3961-438E-9E77-AB0AB1E48DC3}" presName="Name0" presStyleCnt="0">
        <dgm:presLayoutVars>
          <dgm:dir/>
          <dgm:animLvl val="lvl"/>
          <dgm:resizeHandles val="exact"/>
        </dgm:presLayoutVars>
      </dgm:prSet>
      <dgm:spPr/>
    </dgm:pt>
    <dgm:pt modelId="{27EB99D3-1E47-4FA3-BC88-C4D19374A124}" type="pres">
      <dgm:prSet presAssocID="{0F18B7EA-6351-4C6B-AFF3-F7681A86A80C}" presName="Name8" presStyleCnt="0"/>
      <dgm:spPr/>
    </dgm:pt>
    <dgm:pt modelId="{4965F29F-9F8F-4FB8-9CAA-68466159CC10}" type="pres">
      <dgm:prSet presAssocID="{0F18B7EA-6351-4C6B-AFF3-F7681A86A80C}" presName="level" presStyleLbl="node1" presStyleIdx="0" presStyleCnt="3">
        <dgm:presLayoutVars>
          <dgm:chMax val="1"/>
          <dgm:bulletEnabled val="1"/>
        </dgm:presLayoutVars>
      </dgm:prSet>
      <dgm:spPr/>
    </dgm:pt>
    <dgm:pt modelId="{92D64516-C4F8-40FD-8208-627BB0B39B51}" type="pres">
      <dgm:prSet presAssocID="{0F18B7EA-6351-4C6B-AFF3-F7681A86A8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EC03E1-010F-440D-B055-39FD9A5B7563}" type="pres">
      <dgm:prSet presAssocID="{FB9E7594-9E47-46C9-ACE2-B872137CC648}" presName="Name8" presStyleCnt="0"/>
      <dgm:spPr/>
    </dgm:pt>
    <dgm:pt modelId="{9EB1E0EE-FBCB-4EF1-80C7-CED553E2603F}" type="pres">
      <dgm:prSet presAssocID="{FB9E7594-9E47-46C9-ACE2-B872137CC648}" presName="level" presStyleLbl="node1" presStyleIdx="1" presStyleCnt="3">
        <dgm:presLayoutVars>
          <dgm:chMax val="1"/>
          <dgm:bulletEnabled val="1"/>
        </dgm:presLayoutVars>
      </dgm:prSet>
      <dgm:spPr/>
    </dgm:pt>
    <dgm:pt modelId="{0849943B-4FB4-40B4-975D-13A9E1F649FF}" type="pres">
      <dgm:prSet presAssocID="{FB9E7594-9E47-46C9-ACE2-B872137CC64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66E6876-FFE0-40F3-B41F-BF0A8925958F}" type="pres">
      <dgm:prSet presAssocID="{0FC76071-51C7-4986-8C4E-7EB02E598383}" presName="Name8" presStyleCnt="0"/>
      <dgm:spPr/>
    </dgm:pt>
    <dgm:pt modelId="{F6B789E5-A4F2-431B-8A12-9DAB8C197D31}" type="pres">
      <dgm:prSet presAssocID="{0FC76071-51C7-4986-8C4E-7EB02E598383}" presName="level" presStyleLbl="node1" presStyleIdx="2" presStyleCnt="3" custLinFactNeighborX="-349">
        <dgm:presLayoutVars>
          <dgm:chMax val="1"/>
          <dgm:bulletEnabled val="1"/>
        </dgm:presLayoutVars>
      </dgm:prSet>
      <dgm:spPr/>
    </dgm:pt>
    <dgm:pt modelId="{66613CF9-1EFE-4D42-AF84-658A71FC110C}" type="pres">
      <dgm:prSet presAssocID="{0FC76071-51C7-4986-8C4E-7EB02E59838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0E12F03-B7F1-4BC4-AE96-9F2BB219936C}" type="presOf" srcId="{FB9E7594-9E47-46C9-ACE2-B872137CC648}" destId="{9EB1E0EE-FBCB-4EF1-80C7-CED553E2603F}" srcOrd="0" destOrd="0" presId="urn:microsoft.com/office/officeart/2005/8/layout/pyramid1"/>
    <dgm:cxn modelId="{74D89E19-8A00-4CB6-9C4C-96BB99165D97}" type="presOf" srcId="{0F18B7EA-6351-4C6B-AFF3-F7681A86A80C}" destId="{4965F29F-9F8F-4FB8-9CAA-68466159CC10}" srcOrd="0" destOrd="0" presId="urn:microsoft.com/office/officeart/2005/8/layout/pyramid1"/>
    <dgm:cxn modelId="{56805524-A2A3-48E0-A58D-2D0FE0A66073}" srcId="{E501588A-3961-438E-9E77-AB0AB1E48DC3}" destId="{0F18B7EA-6351-4C6B-AFF3-F7681A86A80C}" srcOrd="0" destOrd="0" parTransId="{5ED498EF-B0AE-4781-9E6C-9135B7A604FC}" sibTransId="{B7662C84-D581-486D-A96B-7DF47C278FE2}"/>
    <dgm:cxn modelId="{C43B4A2B-C715-4270-9C61-108B2EF1CC6E}" type="presOf" srcId="{FB9E7594-9E47-46C9-ACE2-B872137CC648}" destId="{0849943B-4FB4-40B4-975D-13A9E1F649FF}" srcOrd="1" destOrd="0" presId="urn:microsoft.com/office/officeart/2005/8/layout/pyramid1"/>
    <dgm:cxn modelId="{FC04CB43-A26F-48BB-B618-81E2E513C222}" srcId="{E501588A-3961-438E-9E77-AB0AB1E48DC3}" destId="{FB9E7594-9E47-46C9-ACE2-B872137CC648}" srcOrd="1" destOrd="0" parTransId="{D0665BD1-0FEE-4B86-87A1-F3C2461E3F83}" sibTransId="{E7D703A2-E241-4F59-809B-3645A60C7711}"/>
    <dgm:cxn modelId="{A8583D69-52C3-401C-800E-204E1DC64219}" srcId="{E501588A-3961-438E-9E77-AB0AB1E48DC3}" destId="{0FC76071-51C7-4986-8C4E-7EB02E598383}" srcOrd="2" destOrd="0" parTransId="{D37D4763-5CD1-420C-893A-CB581102C96D}" sibTransId="{1F476ECE-B8C1-420B-B0B8-7438943928D6}"/>
    <dgm:cxn modelId="{52B12D74-D85F-4746-B352-193E4CDC90F0}" type="presOf" srcId="{0FC76071-51C7-4986-8C4E-7EB02E598383}" destId="{66613CF9-1EFE-4D42-AF84-658A71FC110C}" srcOrd="1" destOrd="0" presId="urn:microsoft.com/office/officeart/2005/8/layout/pyramid1"/>
    <dgm:cxn modelId="{8983C697-2305-445C-AAB1-1DED904F99B0}" type="presOf" srcId="{E501588A-3961-438E-9E77-AB0AB1E48DC3}" destId="{320C879E-6001-4D7F-BAFB-E6E09C13688C}" srcOrd="0" destOrd="0" presId="urn:microsoft.com/office/officeart/2005/8/layout/pyramid1"/>
    <dgm:cxn modelId="{E277BDE5-4EC3-4DBB-A49A-70DFDC226C25}" type="presOf" srcId="{0FC76071-51C7-4986-8C4E-7EB02E598383}" destId="{F6B789E5-A4F2-431B-8A12-9DAB8C197D31}" srcOrd="0" destOrd="0" presId="urn:microsoft.com/office/officeart/2005/8/layout/pyramid1"/>
    <dgm:cxn modelId="{7871A1EE-F79D-44AA-85E1-26355284F26A}" type="presOf" srcId="{0F18B7EA-6351-4C6B-AFF3-F7681A86A80C}" destId="{92D64516-C4F8-40FD-8208-627BB0B39B51}" srcOrd="1" destOrd="0" presId="urn:microsoft.com/office/officeart/2005/8/layout/pyramid1"/>
    <dgm:cxn modelId="{58BE80C4-F368-4FB6-A085-7BD53076274D}" type="presParOf" srcId="{320C879E-6001-4D7F-BAFB-E6E09C13688C}" destId="{27EB99D3-1E47-4FA3-BC88-C4D19374A124}" srcOrd="0" destOrd="0" presId="urn:microsoft.com/office/officeart/2005/8/layout/pyramid1"/>
    <dgm:cxn modelId="{431CCE8F-A677-47C7-9382-3D8BB4BDDB27}" type="presParOf" srcId="{27EB99D3-1E47-4FA3-BC88-C4D19374A124}" destId="{4965F29F-9F8F-4FB8-9CAA-68466159CC10}" srcOrd="0" destOrd="0" presId="urn:microsoft.com/office/officeart/2005/8/layout/pyramid1"/>
    <dgm:cxn modelId="{F5B5424F-E650-40C8-BBFC-C1EEBD57E13B}" type="presParOf" srcId="{27EB99D3-1E47-4FA3-BC88-C4D19374A124}" destId="{92D64516-C4F8-40FD-8208-627BB0B39B51}" srcOrd="1" destOrd="0" presId="urn:microsoft.com/office/officeart/2005/8/layout/pyramid1"/>
    <dgm:cxn modelId="{F57BE23B-4E07-4A34-9185-4CBA237893CE}" type="presParOf" srcId="{320C879E-6001-4D7F-BAFB-E6E09C13688C}" destId="{DEEC03E1-010F-440D-B055-39FD9A5B7563}" srcOrd="1" destOrd="0" presId="urn:microsoft.com/office/officeart/2005/8/layout/pyramid1"/>
    <dgm:cxn modelId="{4845DB35-468B-4254-BCE9-3A0FA869DBFD}" type="presParOf" srcId="{DEEC03E1-010F-440D-B055-39FD9A5B7563}" destId="{9EB1E0EE-FBCB-4EF1-80C7-CED553E2603F}" srcOrd="0" destOrd="0" presId="urn:microsoft.com/office/officeart/2005/8/layout/pyramid1"/>
    <dgm:cxn modelId="{42114BD1-4011-4B0B-B6D9-B6AA826646A0}" type="presParOf" srcId="{DEEC03E1-010F-440D-B055-39FD9A5B7563}" destId="{0849943B-4FB4-40B4-975D-13A9E1F649FF}" srcOrd="1" destOrd="0" presId="urn:microsoft.com/office/officeart/2005/8/layout/pyramid1"/>
    <dgm:cxn modelId="{E94DC170-5C83-4C58-8086-8BC3D8BA21A3}" type="presParOf" srcId="{320C879E-6001-4D7F-BAFB-E6E09C13688C}" destId="{A66E6876-FFE0-40F3-B41F-BF0A8925958F}" srcOrd="2" destOrd="0" presId="urn:microsoft.com/office/officeart/2005/8/layout/pyramid1"/>
    <dgm:cxn modelId="{0A529043-08A2-4D39-A51C-55FE819075F0}" type="presParOf" srcId="{A66E6876-FFE0-40F3-B41F-BF0A8925958F}" destId="{F6B789E5-A4F2-431B-8A12-9DAB8C197D31}" srcOrd="0" destOrd="0" presId="urn:microsoft.com/office/officeart/2005/8/layout/pyramid1"/>
    <dgm:cxn modelId="{1B1EC956-F315-4F1B-B82A-6D86D1E00D60}" type="presParOf" srcId="{A66E6876-FFE0-40F3-B41F-BF0A8925958F}" destId="{66613CF9-1EFE-4D42-AF84-658A71FC11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5F29F-9F8F-4FB8-9CAA-68466159CC10}">
      <dsp:nvSpPr>
        <dsp:cNvPr id="0" name=""/>
        <dsp:cNvSpPr/>
      </dsp:nvSpPr>
      <dsp:spPr>
        <a:xfrm>
          <a:off x="2979881" y="0"/>
          <a:ext cx="2979881" cy="1210300"/>
        </a:xfrm>
        <a:prstGeom prst="trapezoid">
          <a:avLst>
            <a:gd name="adj" fmla="val 12310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1 direttore</a:t>
          </a:r>
        </a:p>
      </dsp:txBody>
      <dsp:txXfrm>
        <a:off x="2979881" y="0"/>
        <a:ext cx="2979881" cy="1210300"/>
      </dsp:txXfrm>
    </dsp:sp>
    <dsp:sp modelId="{9EB1E0EE-FBCB-4EF1-80C7-CED553E2603F}">
      <dsp:nvSpPr>
        <dsp:cNvPr id="0" name=""/>
        <dsp:cNvSpPr/>
      </dsp:nvSpPr>
      <dsp:spPr>
        <a:xfrm>
          <a:off x="1489940" y="1210300"/>
          <a:ext cx="5959763" cy="1210300"/>
        </a:xfrm>
        <a:prstGeom prst="trapezoid">
          <a:avLst>
            <a:gd name="adj" fmla="val 12310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4 amministratori esecutivi</a:t>
          </a:r>
          <a:endParaRPr lang="it-IT" sz="2700" kern="1200" dirty="0"/>
        </a:p>
      </dsp:txBody>
      <dsp:txXfrm>
        <a:off x="2532899" y="1210300"/>
        <a:ext cx="3873846" cy="1210300"/>
      </dsp:txXfrm>
    </dsp:sp>
    <dsp:sp modelId="{F6B789E5-A4F2-431B-8A12-9DAB8C197D31}">
      <dsp:nvSpPr>
        <dsp:cNvPr id="0" name=""/>
        <dsp:cNvSpPr/>
      </dsp:nvSpPr>
      <dsp:spPr>
        <a:xfrm>
          <a:off x="0" y="2420601"/>
          <a:ext cx="8939645" cy="1210300"/>
        </a:xfrm>
        <a:prstGeom prst="trapezoid">
          <a:avLst>
            <a:gd name="adj" fmla="val 12310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25 dipendenti (</a:t>
          </a:r>
          <a:r>
            <a:rPr lang="it-IT" sz="2700" kern="1200" dirty="0" err="1"/>
            <a:t>commessi,addetti</a:t>
          </a:r>
          <a:r>
            <a:rPr lang="it-IT" sz="2700" kern="1200" dirty="0"/>
            <a:t> alle pulizie e alla sicurezza, </a:t>
          </a:r>
          <a:r>
            <a:rPr lang="it-IT" sz="2700" kern="1200" dirty="0" err="1"/>
            <a:t>trasporto,montaggio</a:t>
          </a:r>
          <a:r>
            <a:rPr lang="it-IT" sz="2700" kern="1200" dirty="0"/>
            <a:t>)</a:t>
          </a:r>
        </a:p>
      </dsp:txBody>
      <dsp:txXfrm>
        <a:off x="1564437" y="2420601"/>
        <a:ext cx="5810769" cy="1210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0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7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0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8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2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6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2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3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1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4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6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4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1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0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9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4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AF287-CFDA-4F71-A63D-0F052587EF28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A2DD4-4545-4211-80C1-13402969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263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ftidiscoservi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/>
          <a:lstStyle/>
          <a:p>
            <a:pPr algn="ctr"/>
            <a:r>
              <a:rPr lang="it-IT" dirty="0"/>
              <a:t>From the inside</a:t>
            </a:r>
            <a:r>
              <a:rPr lang="it-IT" sz="5400" baseline="30000" dirty="0"/>
              <a:t>®</a:t>
            </a:r>
            <a:r>
              <a:rPr lang="it-IT" dirty="0"/>
              <a:t> </a:t>
            </a:r>
            <a:r>
              <a:rPr lang="it-IT" sz="2800" dirty="0"/>
              <a:t>s.r.l.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44436" y="3632201"/>
            <a:ext cx="9448800" cy="685800"/>
          </a:xfrm>
        </p:spPr>
        <p:txBody>
          <a:bodyPr/>
          <a:lstStyle/>
          <a:p>
            <a:r>
              <a:rPr lang="it-IT" dirty="0" err="1"/>
              <a:t>Disco&amp;Service</a:t>
            </a:r>
            <a:endParaRPr lang="it-IT" dirty="0"/>
          </a:p>
          <a:p>
            <a:endParaRPr lang="it-IT" sz="1600" dirty="0"/>
          </a:p>
        </p:txBody>
      </p:sp>
      <p:sp>
        <p:nvSpPr>
          <p:cNvPr id="4" name="Ovale 3"/>
          <p:cNvSpPr/>
          <p:nvPr/>
        </p:nvSpPr>
        <p:spPr>
          <a:xfrm>
            <a:off x="8281553" y="405246"/>
            <a:ext cx="2320636" cy="2047010"/>
          </a:xfrm>
          <a:prstGeom prst="ellipse">
            <a:avLst/>
          </a:prstGeom>
          <a:solidFill>
            <a:srgbClr val="D0005C"/>
          </a:solidFill>
          <a:ln w="57150">
            <a:solidFill>
              <a:srgbClr val="3E2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500" dirty="0"/>
              <a:t>F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9528464" y="1428751"/>
            <a:ext cx="0" cy="8466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9445336" y="1121305"/>
            <a:ext cx="155864" cy="1463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3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FFFFFF"/>
                </a:solidFill>
                <a:latin typeface="helvetica" panose="020B0604020202020204" pitchFamily="34" charset="0"/>
              </a:rPr>
              <a:t>CHI SIAMO E DI COSA CI OCCUPIAMO</a:t>
            </a:r>
            <a:r>
              <a:rPr lang="it-IT" sz="32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Siamo una s.r.l. che si occupa di fornitura e montaggio di attrezzature musicali con possibilità di acquisto direttamente in sede o anche online attraverso il nostro sito </a:t>
            </a:r>
            <a:r>
              <a:rPr lang="it-IT" dirty="0">
                <a:hlinkClick r:id="rId2"/>
              </a:rPr>
              <a:t>www.ftidiscoservice.com</a:t>
            </a:r>
            <a:r>
              <a:rPr lang="it-IT" dirty="0"/>
              <a:t>.</a:t>
            </a:r>
          </a:p>
          <a:p>
            <a:pPr marL="0" lvl="0" indent="0">
              <a:buNone/>
            </a:pPr>
            <a:r>
              <a:rPr lang="it-IT" dirty="0"/>
              <a:t>I nostri servizi: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Vendita o noleggio di strumenti musicali;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Fornitura di attrezzatura per concerti ed eventi;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Trasporto;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Montaggio.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25" y="2909453"/>
            <a:ext cx="3670275" cy="22497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7" y="4653395"/>
            <a:ext cx="3683577" cy="183408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726">
            <a:off x="64201" y="79994"/>
            <a:ext cx="3411980" cy="10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Pensate sia tutto qui?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3" y="151728"/>
            <a:ext cx="1774218" cy="17921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32" y="1274654"/>
            <a:ext cx="5863936" cy="586393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nostra sede dispone di locali adibiti a discoteca (5.000 mq).</a:t>
            </a:r>
          </a:p>
          <a:p>
            <a:pPr marL="0" lvl="0" indent="0">
              <a:buNone/>
            </a:pPr>
            <a:r>
              <a:rPr lang="it-IT" dirty="0"/>
              <a:t>Ogni sabato sera vengono organizzate serate a tema con musica live dei migliori Dj della regione, servizio bar e sala fumatori.</a:t>
            </a:r>
          </a:p>
          <a:p>
            <a:pPr marL="0" lvl="0" indent="0">
              <a:buNone/>
            </a:pPr>
            <a:r>
              <a:rPr lang="it-IT" dirty="0"/>
              <a:t>Ingresso+ 1 drink fisso a 12,00 €.</a:t>
            </a:r>
          </a:p>
          <a:p>
            <a:pPr marL="0" lvl="0" indent="0">
              <a:buNone/>
            </a:pPr>
            <a:r>
              <a:rPr lang="it-IT" dirty="0"/>
              <a:t>Ogni mercoledì sera dalle 20.30 alle 22.00 si tengono lezioni di ballo latino-americano o liscio, a scelta, dirette da maestri professionisti al prezzo di 20,00 € al mese.</a:t>
            </a:r>
          </a:p>
          <a:p>
            <a:pPr marL="0" lvl="0" indent="0">
              <a:buNone/>
            </a:pPr>
            <a:endParaRPr lang="it-IT" dirty="0"/>
          </a:p>
          <a:p>
            <a:pPr marL="0" lv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978">
            <a:off x="2925700" y="555164"/>
            <a:ext cx="1289785" cy="17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siamo?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4" y="2057401"/>
            <a:ext cx="7009019" cy="4281054"/>
          </a:xfrm>
        </p:spPr>
      </p:pic>
      <p:sp>
        <p:nvSpPr>
          <p:cNvPr id="5" name="Goccia 4"/>
          <p:cNvSpPr/>
          <p:nvPr/>
        </p:nvSpPr>
        <p:spPr>
          <a:xfrm rot="8078311">
            <a:off x="4360064" y="2777895"/>
            <a:ext cx="388800" cy="38768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464464" y="288173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458201" y="2057401"/>
            <a:ext cx="26081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 potete trovare a Milano, in Via Giuseppe </a:t>
            </a:r>
            <a:r>
              <a:rPr lang="it-IT" dirty="0" err="1"/>
              <a:t>Candiani</a:t>
            </a:r>
            <a:r>
              <a:rPr lang="it-IT" dirty="0"/>
              <a:t>, 22. Luogo facilmente raggiungibile coi mezzi pubblici, vicino alla stazione di Milano </a:t>
            </a:r>
            <a:r>
              <a:rPr lang="it-IT" dirty="0" err="1"/>
              <a:t>Bovisa</a:t>
            </a:r>
            <a:r>
              <a:rPr lang="it-IT" dirty="0"/>
              <a:t>.</a:t>
            </a:r>
          </a:p>
          <a:p>
            <a:r>
              <a:rPr lang="it-IT" dirty="0"/>
              <a:t>Orari di apertura del negozio:</a:t>
            </a:r>
          </a:p>
          <a:p>
            <a:r>
              <a:rPr lang="it-IT" dirty="0"/>
              <a:t>-dal lunedì al venerdì dalle ore 8:30 alle ore 19:00;</a:t>
            </a:r>
          </a:p>
          <a:p>
            <a:r>
              <a:rPr lang="it-IT" dirty="0"/>
              <a:t>-sabato dalle ore 9:00 alle ore 13:00.</a:t>
            </a:r>
          </a:p>
        </p:txBody>
      </p:sp>
    </p:spTree>
    <p:extLst>
      <p:ext uri="{BB962C8B-B14F-4D97-AF65-F5344CB8AC3E}">
        <p14:creationId xmlns:p14="http://schemas.microsoft.com/office/powerpoint/2010/main" val="36593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nostro personale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185720"/>
              </p:ext>
            </p:extLst>
          </p:nvPr>
        </p:nvGraphicFramePr>
        <p:xfrm>
          <a:off x="1600199" y="2192482"/>
          <a:ext cx="8939645" cy="363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0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754382"/>
              </p:ext>
            </p:extLst>
          </p:nvPr>
        </p:nvGraphicFramePr>
        <p:xfrm>
          <a:off x="852054" y="1424997"/>
          <a:ext cx="10487892" cy="460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01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RISCHIO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Furti nel magazzino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Addetto alla videosorveglianza 24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Assicurazione contro il furto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121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Ricevere materie prime scadenti con conseguente danno ai clienti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Controlli sulle forniture, accordi con penali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Perdita di utile a causa dello squilibrio acquisti/vendite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Assumere un addetto al marketing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Assicurazione da un'eventuale perdita di capitale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121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Danni</a:t>
                      </a:r>
                      <a:r>
                        <a:rPr lang="it-IT" baseline="0" dirty="0"/>
                        <a:t> alle persone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Assicurarsi</a:t>
                      </a:r>
                      <a:r>
                        <a:rPr lang="it-IT" baseline="0" dirty="0"/>
                        <a:t> che tutto sia a norma e assumere degli addetti alla sicurezza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Assicurazione RC professionale</a:t>
                      </a:r>
                    </a:p>
                    <a:p>
                      <a:pPr algn="l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121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Danni</a:t>
                      </a:r>
                      <a:r>
                        <a:rPr lang="it-IT" baseline="0" dirty="0"/>
                        <a:t> ai materiali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Adeguati controlli e sorveglianza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Assicurazione su danni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Evento negativo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94560"/>
            <a:ext cx="10442864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Infestazione da Cappuccino dei Cereali (insetto patogeno).</a:t>
            </a:r>
          </a:p>
          <a:p>
            <a:pPr marL="0" indent="0">
              <a:buNone/>
            </a:pPr>
            <a:r>
              <a:rPr lang="it-IT" dirty="0"/>
              <a:t>Circa due mesi fa abbiamo richiesto al catering </a:t>
            </a:r>
            <a:r>
              <a:rPr lang="it-IT" dirty="0" err="1"/>
              <a:t>FreshFood</a:t>
            </a:r>
            <a:r>
              <a:rPr lang="it-IT" dirty="0"/>
              <a:t> s.a.s. una fornitura di generi alimentari, che si è rivelata contaminata dall’insetto, che in seguito si è diffuso infestando i nostri locali.</a:t>
            </a:r>
          </a:p>
          <a:p>
            <a:pPr marL="0" indent="0">
              <a:buNone/>
            </a:pPr>
            <a:r>
              <a:rPr lang="it-IT" dirty="0"/>
              <a:t>Siamo intervenuti chiamando sul posto una ditta di disinfestazione, che ci ha proposto diverse opzioni per liberarci del parassita ed evitare future infestazioni.</a:t>
            </a:r>
          </a:p>
          <a:p>
            <a:pPr marL="0" indent="0">
              <a:buNone/>
            </a:pPr>
            <a:r>
              <a:rPr lang="it-IT" dirty="0"/>
              <a:t>È stato attuato un processo di disinfestazione della durata di 2 settimane, che ci ha permesso di debellare la colonia.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7197">
            <a:off x="4728549" y="618654"/>
            <a:ext cx="1716857" cy="9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24" y="4206622"/>
            <a:ext cx="3604438" cy="24029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41" y="3872025"/>
            <a:ext cx="4691336" cy="284412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t-IT" dirty="0">
                <a:solidFill>
                  <a:prstClr val="white"/>
                </a:solidFill>
              </a:rPr>
              <a:t>Per prevenire un’altra eventuale infestazione ci è stata consigliata l’applicazione di un prodotto e controlli periodici.</a:t>
            </a:r>
          </a:p>
          <a:p>
            <a:pPr marL="0" lvl="0" indent="0">
              <a:buNone/>
            </a:pPr>
            <a:r>
              <a:rPr lang="it-IT" dirty="0">
                <a:solidFill>
                  <a:prstClr val="white"/>
                </a:solidFill>
              </a:rPr>
              <a:t>Abbiamo richiesto i danni alla società di catering </a:t>
            </a:r>
            <a:r>
              <a:rPr lang="it-IT" dirty="0" err="1">
                <a:solidFill>
                  <a:prstClr val="white"/>
                </a:solidFill>
              </a:rPr>
              <a:t>FreshFood</a:t>
            </a:r>
            <a:r>
              <a:rPr lang="it-IT" dirty="0">
                <a:solidFill>
                  <a:prstClr val="white"/>
                </a:solidFill>
              </a:rPr>
              <a:t> s.a.s., che sta provvedendo al risarcimento.</a:t>
            </a:r>
          </a:p>
          <a:p>
            <a:pPr marL="0" lvl="0" indent="0">
              <a:buNone/>
            </a:pPr>
            <a:r>
              <a:rPr lang="it-IT" dirty="0">
                <a:solidFill>
                  <a:prstClr val="white"/>
                </a:solidFill>
              </a:rPr>
              <a:t>Ci siamo trovati pronti a superare tale problematica, ricorrendo ai fondi accantonati per far fronte ad eventuali inconvenienti.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9738" y="5895519"/>
            <a:ext cx="289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4TA, I.T.C.T. A. Bordoni, Pavia.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019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203</TotalTime>
  <Words>500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helvetica</vt:lpstr>
      <vt:lpstr>Wingdings</vt:lpstr>
      <vt:lpstr>Scia di vapore</vt:lpstr>
      <vt:lpstr>From the inside® s.r.l.</vt:lpstr>
      <vt:lpstr>CHI SIAMO E DI COSA CI OCCUPIAMO </vt:lpstr>
      <vt:lpstr>Pensate sia tutto qui? </vt:lpstr>
      <vt:lpstr>Dove siamo?</vt:lpstr>
      <vt:lpstr>Il nostro personale</vt:lpstr>
      <vt:lpstr>Presentazione standard di PowerPoint</vt:lpstr>
      <vt:lpstr>Evento negativo</vt:lpstr>
      <vt:lpstr>Conclusione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PICCOLI.MICHELA.4TA</dc:creator>
  <cp:lastModifiedBy>Simona</cp:lastModifiedBy>
  <cp:revision>29</cp:revision>
  <dcterms:created xsi:type="dcterms:W3CDTF">2018-05-02T09:37:55Z</dcterms:created>
  <dcterms:modified xsi:type="dcterms:W3CDTF">2018-05-26T21:35:09Z</dcterms:modified>
</cp:coreProperties>
</file>