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61" r:id="rId3"/>
    <p:sldId id="258" r:id="rId4"/>
    <p:sldId id="259" r:id="rId5"/>
    <p:sldId id="260" r:id="rId6"/>
    <p:sldId id="256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FF"/>
    <a:srgbClr val="FF9933"/>
    <a:srgbClr val="FF99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706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215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3460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432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2542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485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8039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456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34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771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286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559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96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253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014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502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59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6DE9A-BD16-4E60-AB82-60D87DF1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348" y="1657945"/>
            <a:ext cx="8004313" cy="1971261"/>
          </a:xfrm>
        </p:spPr>
        <p:txBody>
          <a:bodyPr>
            <a:noAutofit/>
          </a:bodyPr>
          <a:lstStyle/>
          <a:p>
            <a:pPr algn="ctr"/>
            <a:r>
              <a:rPr lang="it-IT" sz="8000" dirty="0">
                <a:solidFill>
                  <a:srgbClr val="7030A0"/>
                </a:solidFill>
              </a:rPr>
              <a:t>T</a:t>
            </a:r>
            <a:r>
              <a:rPr lang="it-IT" sz="8000" dirty="0">
                <a:solidFill>
                  <a:srgbClr val="00B050"/>
                </a:solidFill>
              </a:rPr>
              <a:t>h</a:t>
            </a:r>
            <a:r>
              <a:rPr lang="it-IT" sz="8000" dirty="0">
                <a:solidFill>
                  <a:srgbClr val="00B0F0"/>
                </a:solidFill>
              </a:rPr>
              <a:t>e</a:t>
            </a:r>
            <a:r>
              <a:rPr lang="it-IT" sz="8000" dirty="0"/>
              <a:t> </a:t>
            </a:r>
            <a:r>
              <a:rPr lang="it-IT" sz="8000" dirty="0">
                <a:solidFill>
                  <a:srgbClr val="FFC000"/>
                </a:solidFill>
              </a:rPr>
              <a:t>w</a:t>
            </a:r>
            <a:r>
              <a:rPr lang="it-IT" sz="8000" dirty="0">
                <a:solidFill>
                  <a:srgbClr val="FF3399"/>
                </a:solidFill>
              </a:rPr>
              <a:t>o</a:t>
            </a:r>
            <a:r>
              <a:rPr lang="it-IT" sz="8000" dirty="0">
                <a:solidFill>
                  <a:srgbClr val="FF0000"/>
                </a:solidFill>
              </a:rPr>
              <a:t>r</a:t>
            </a:r>
            <a:r>
              <a:rPr lang="it-IT" sz="8000" dirty="0">
                <a:solidFill>
                  <a:srgbClr val="FFFF00"/>
                </a:solidFill>
              </a:rPr>
              <a:t>l</a:t>
            </a:r>
            <a:r>
              <a:rPr lang="it-IT" sz="8000" dirty="0">
                <a:solidFill>
                  <a:schemeClr val="accent4"/>
                </a:solidFill>
              </a:rPr>
              <a:t>d</a:t>
            </a:r>
            <a:r>
              <a:rPr lang="it-IT" sz="8000" dirty="0"/>
              <a:t> </a:t>
            </a:r>
            <a:r>
              <a:rPr lang="it-IT" sz="8000" dirty="0">
                <a:solidFill>
                  <a:srgbClr val="FF9999"/>
                </a:solidFill>
              </a:rPr>
              <a:t>c</a:t>
            </a:r>
            <a:r>
              <a:rPr lang="it-IT" sz="8000" dirty="0">
                <a:solidFill>
                  <a:srgbClr val="FF9933"/>
                </a:solidFill>
              </a:rPr>
              <a:t>i</a:t>
            </a:r>
            <a:r>
              <a:rPr lang="it-IT" sz="8000" dirty="0">
                <a:solidFill>
                  <a:srgbClr val="66FFFF"/>
                </a:solidFill>
              </a:rPr>
              <a:t>r</a:t>
            </a:r>
            <a:r>
              <a:rPr lang="it-IT" sz="8000" dirty="0">
                <a:solidFill>
                  <a:srgbClr val="7030A0"/>
                </a:solidFill>
              </a:rPr>
              <a:t>c</a:t>
            </a:r>
            <a:r>
              <a:rPr lang="it-IT" sz="8000" dirty="0">
                <a:solidFill>
                  <a:srgbClr val="33CC33"/>
                </a:solidFill>
              </a:rPr>
              <a:t>l</a:t>
            </a:r>
            <a:r>
              <a:rPr lang="it-IT" sz="8000" dirty="0">
                <a:solidFill>
                  <a:srgbClr val="FF0000"/>
                </a:solidFill>
              </a:rPr>
              <a:t>e</a:t>
            </a:r>
            <a:r>
              <a:rPr lang="it-IT" sz="8000" dirty="0"/>
              <a:t> </a:t>
            </a:r>
            <a:br>
              <a:rPr lang="it-IT" sz="8000" dirty="0"/>
            </a:br>
            <a:endParaRPr lang="it-IT" sz="80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71FE26-AE13-4E57-B997-18F49D1D953C}"/>
              </a:ext>
            </a:extLst>
          </p:cNvPr>
          <p:cNvSpPr txBox="1"/>
          <p:nvPr/>
        </p:nvSpPr>
        <p:spPr>
          <a:xfrm>
            <a:off x="5419772" y="4738390"/>
            <a:ext cx="445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Liceo Pascoli 4^AES (Firenze)</a:t>
            </a:r>
          </a:p>
        </p:txBody>
      </p:sp>
    </p:spTree>
    <p:extLst>
      <p:ext uri="{BB962C8B-B14F-4D97-AF65-F5344CB8AC3E}">
        <p14:creationId xmlns:p14="http://schemas.microsoft.com/office/powerpoint/2010/main" val="369321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677" y="957010"/>
            <a:ext cx="9713844" cy="745181"/>
          </a:xfrm>
        </p:spPr>
        <p:txBody>
          <a:bodyPr>
            <a:noAutofit/>
          </a:bodyPr>
          <a:lstStyle/>
          <a:p>
            <a:r>
              <a:rPr lang="it-IT" sz="2000" dirty="0"/>
              <a:t>«THE WORLD CIRCLE» è un ristorante che si trova al piano terreno di un locale situato nei pressi della stazione centrale di Firenze.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A63DDEE1-445C-44E5-85F5-34A9BA32B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78" y="6204516"/>
            <a:ext cx="2849217" cy="400111"/>
          </a:xfrm>
        </p:spPr>
        <p:txBody>
          <a:bodyPr>
            <a:noAutofit/>
          </a:bodyPr>
          <a:lstStyle/>
          <a:p>
            <a:pPr algn="ctr"/>
            <a:r>
              <a:rPr lang="it-IT" sz="2000" dirty="0">
                <a:solidFill>
                  <a:srgbClr val="7030A0"/>
                </a:solidFill>
              </a:rPr>
              <a:t>T</a:t>
            </a:r>
            <a:r>
              <a:rPr lang="it-IT" sz="2000" dirty="0">
                <a:solidFill>
                  <a:srgbClr val="00B050"/>
                </a:solidFill>
              </a:rPr>
              <a:t>h</a:t>
            </a:r>
            <a:r>
              <a:rPr lang="it-IT" sz="2000" dirty="0">
                <a:solidFill>
                  <a:srgbClr val="00B0F0"/>
                </a:solidFill>
              </a:rPr>
              <a:t>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C000"/>
                </a:solidFill>
              </a:rPr>
              <a:t>w</a:t>
            </a:r>
            <a:r>
              <a:rPr lang="it-IT" sz="2000" dirty="0">
                <a:solidFill>
                  <a:srgbClr val="FF3399"/>
                </a:solidFill>
              </a:rPr>
              <a:t>o</a:t>
            </a:r>
            <a:r>
              <a:rPr lang="it-IT" sz="2000" dirty="0">
                <a:solidFill>
                  <a:srgbClr val="FF0000"/>
                </a:solidFill>
              </a:rPr>
              <a:t>r</a:t>
            </a:r>
            <a:r>
              <a:rPr lang="it-IT" sz="2000" dirty="0">
                <a:solidFill>
                  <a:srgbClr val="FFFF00"/>
                </a:solidFill>
              </a:rPr>
              <a:t>l</a:t>
            </a:r>
            <a:r>
              <a:rPr lang="it-IT" sz="2000" dirty="0">
                <a:solidFill>
                  <a:schemeClr val="accent4"/>
                </a:solidFill>
              </a:rPr>
              <a:t>d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9999"/>
                </a:solidFill>
              </a:rPr>
              <a:t>c</a:t>
            </a:r>
            <a:r>
              <a:rPr lang="it-IT" sz="2000" dirty="0">
                <a:solidFill>
                  <a:srgbClr val="FF9933"/>
                </a:solidFill>
              </a:rPr>
              <a:t>i</a:t>
            </a:r>
            <a:r>
              <a:rPr lang="it-IT" sz="2000" dirty="0">
                <a:solidFill>
                  <a:srgbClr val="66FFFF"/>
                </a:solidFill>
              </a:rPr>
              <a:t>r</a:t>
            </a:r>
            <a:r>
              <a:rPr lang="it-IT" sz="2000" dirty="0">
                <a:solidFill>
                  <a:srgbClr val="7030A0"/>
                </a:solidFill>
              </a:rPr>
              <a:t>c</a:t>
            </a:r>
            <a:r>
              <a:rPr lang="it-IT" sz="2000" dirty="0">
                <a:solidFill>
                  <a:srgbClr val="33CC33"/>
                </a:solidFill>
              </a:rPr>
              <a:t>l</a:t>
            </a:r>
            <a:r>
              <a:rPr lang="it-IT" sz="2000" dirty="0">
                <a:solidFill>
                  <a:srgbClr val="FF0000"/>
                </a:solidFill>
              </a:rPr>
              <a:t>e</a:t>
            </a:r>
            <a:r>
              <a:rPr lang="it-IT" sz="2000" dirty="0"/>
              <a:t>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E6174B-0FBC-4BA6-9394-72F2A02C2618}"/>
              </a:ext>
            </a:extLst>
          </p:cNvPr>
          <p:cNvSpPr txBox="1"/>
          <p:nvPr/>
        </p:nvSpPr>
        <p:spPr>
          <a:xfrm>
            <a:off x="8979922" y="6235294"/>
            <a:ext cx="3031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4^AES (Firenze)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6CB1168-4FB4-48C7-A452-728196F78968}"/>
              </a:ext>
            </a:extLst>
          </p:cNvPr>
          <p:cNvSpPr/>
          <p:nvPr/>
        </p:nvSpPr>
        <p:spPr>
          <a:xfrm>
            <a:off x="2297677" y="2077361"/>
            <a:ext cx="9533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Ha forma circolare, ed è suddiviso in diverse sezioni, ognuna delle quali adibita ad una cucina tipica di una cultura differente (cinese, messicana, etc) e adatto alle esigenze di tutti (sono presenti anche un settore vegano, uno biologico e uno con prodotti senza glutine).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50BEC66-6360-498B-B0FE-637DDFAA5C91}"/>
              </a:ext>
            </a:extLst>
          </p:cNvPr>
          <p:cNvSpPr/>
          <p:nvPr/>
        </p:nvSpPr>
        <p:spPr>
          <a:xfrm>
            <a:off x="2297674" y="3682785"/>
            <a:ext cx="95332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Offriamo una cucina con un buon rapporto qualità – prezzo, adatto a coloro che vogliono sperimentare nuovi gusti ad un prezzo ragionevole.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289B16-82A3-44BB-BC9A-D6818CEABC94}"/>
              </a:ext>
            </a:extLst>
          </p:cNvPr>
          <p:cNvSpPr/>
          <p:nvPr/>
        </p:nvSpPr>
        <p:spPr>
          <a:xfrm>
            <a:off x="2297674" y="4823532"/>
            <a:ext cx="95332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Prevediamo che il locale possa avere una dimensione di circa 250 mq</a:t>
            </a:r>
          </a:p>
        </p:txBody>
      </p:sp>
    </p:spTree>
    <p:extLst>
      <p:ext uri="{BB962C8B-B14F-4D97-AF65-F5344CB8AC3E}">
        <p14:creationId xmlns:p14="http://schemas.microsoft.com/office/powerpoint/2010/main" val="15831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595" y="965778"/>
            <a:ext cx="9477292" cy="15786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000" dirty="0"/>
          </a:p>
          <a:p>
            <a:pPr lvl="1"/>
            <a:r>
              <a:rPr lang="it-IT" sz="2000" dirty="0"/>
              <a:t> Il ristorante è situato nella zona del</a:t>
            </a:r>
            <a:r>
              <a:rPr lang="it-IT" altLang="it-IT" sz="2000" dirty="0"/>
              <a:t> centro storico di Firenze, adiacente alla stazione ferroviaria di Santa Maria Novella, la stazione centrale della città. </a:t>
            </a:r>
          </a:p>
          <a:p>
            <a:pPr marL="457200" lvl="1" indent="0">
              <a:buNone/>
            </a:pPr>
            <a:endParaRPr lang="it-IT" altLang="it-IT" sz="2000" dirty="0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410A3ABF-8F22-412F-A413-D05B9B922BD0}"/>
              </a:ext>
            </a:extLst>
          </p:cNvPr>
          <p:cNvSpPr txBox="1">
            <a:spLocks/>
          </p:cNvSpPr>
          <p:nvPr/>
        </p:nvSpPr>
        <p:spPr>
          <a:xfrm>
            <a:off x="1696278" y="6204516"/>
            <a:ext cx="2849217" cy="4001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000" dirty="0">
                <a:solidFill>
                  <a:srgbClr val="7030A0"/>
                </a:solidFill>
              </a:rPr>
              <a:t>T</a:t>
            </a:r>
            <a:r>
              <a:rPr lang="it-IT" sz="2000" dirty="0">
                <a:solidFill>
                  <a:srgbClr val="00B050"/>
                </a:solidFill>
              </a:rPr>
              <a:t>h</a:t>
            </a:r>
            <a:r>
              <a:rPr lang="it-IT" sz="2000" dirty="0">
                <a:solidFill>
                  <a:srgbClr val="00B0F0"/>
                </a:solidFill>
              </a:rPr>
              <a:t>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C000"/>
                </a:solidFill>
              </a:rPr>
              <a:t>w</a:t>
            </a:r>
            <a:r>
              <a:rPr lang="it-IT" sz="2000" dirty="0">
                <a:solidFill>
                  <a:srgbClr val="FF3399"/>
                </a:solidFill>
              </a:rPr>
              <a:t>o</a:t>
            </a:r>
            <a:r>
              <a:rPr lang="it-IT" sz="2000" dirty="0">
                <a:solidFill>
                  <a:srgbClr val="FF0000"/>
                </a:solidFill>
              </a:rPr>
              <a:t>r</a:t>
            </a:r>
            <a:r>
              <a:rPr lang="it-IT" sz="2000" dirty="0">
                <a:solidFill>
                  <a:srgbClr val="FFFF00"/>
                </a:solidFill>
              </a:rPr>
              <a:t>l</a:t>
            </a:r>
            <a:r>
              <a:rPr lang="it-IT" sz="2000" dirty="0">
                <a:solidFill>
                  <a:schemeClr val="accent4"/>
                </a:solidFill>
              </a:rPr>
              <a:t>d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9999"/>
                </a:solidFill>
              </a:rPr>
              <a:t>c</a:t>
            </a:r>
            <a:r>
              <a:rPr lang="it-IT" sz="2000" dirty="0">
                <a:solidFill>
                  <a:srgbClr val="FF9933"/>
                </a:solidFill>
              </a:rPr>
              <a:t>i</a:t>
            </a:r>
            <a:r>
              <a:rPr lang="it-IT" sz="2000" dirty="0">
                <a:solidFill>
                  <a:srgbClr val="66FFFF"/>
                </a:solidFill>
              </a:rPr>
              <a:t>r</a:t>
            </a:r>
            <a:r>
              <a:rPr lang="it-IT" sz="2000" dirty="0">
                <a:solidFill>
                  <a:srgbClr val="7030A0"/>
                </a:solidFill>
              </a:rPr>
              <a:t>c</a:t>
            </a:r>
            <a:r>
              <a:rPr lang="it-IT" sz="2000" dirty="0">
                <a:solidFill>
                  <a:srgbClr val="33CC33"/>
                </a:solidFill>
              </a:rPr>
              <a:t>l</a:t>
            </a:r>
            <a:r>
              <a:rPr lang="it-IT" sz="2000" dirty="0">
                <a:solidFill>
                  <a:srgbClr val="FF0000"/>
                </a:solidFill>
              </a:rPr>
              <a:t>e</a:t>
            </a:r>
            <a:r>
              <a:rPr lang="it-IT" sz="2000" dirty="0"/>
              <a:t>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E955E4B-3F8C-4D3E-887C-219CB83FE487}"/>
              </a:ext>
            </a:extLst>
          </p:cNvPr>
          <p:cNvSpPr txBox="1"/>
          <p:nvPr/>
        </p:nvSpPr>
        <p:spPr>
          <a:xfrm>
            <a:off x="8979922" y="6235294"/>
            <a:ext cx="3031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4^AES (Firenze)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0D4387B-AB7E-47CF-BEDF-4CD6B7E5DD8A}"/>
              </a:ext>
            </a:extLst>
          </p:cNvPr>
          <p:cNvSpPr/>
          <p:nvPr/>
        </p:nvSpPr>
        <p:spPr>
          <a:xfrm>
            <a:off x="2025595" y="2921659"/>
            <a:ext cx="94772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Essendo situato nelle vicinanze della stazione, darà comfort a chi viaggia, con la possibilità di sperimentare nuove esperienze culinarie, e a chi raggiunge la città per turismo.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07CE96B-F094-4FA6-8B90-67DAC517942E}"/>
              </a:ext>
            </a:extLst>
          </p:cNvPr>
          <p:cNvSpPr/>
          <p:nvPr/>
        </p:nvSpPr>
        <p:spPr>
          <a:xfrm>
            <a:off x="2025596" y="4547699"/>
            <a:ext cx="94772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 tratta di un ristorante multietnico, progettato in modo da avere una clientela di ceto medio, si rivolge ai lavoratori, ai turisti e alle famiglie</a:t>
            </a:r>
            <a:endParaRPr lang="it-IT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666" y="896193"/>
            <a:ext cx="10048343" cy="1396434"/>
          </a:xfrm>
        </p:spPr>
        <p:txBody>
          <a:bodyPr>
            <a:normAutofit/>
          </a:bodyPr>
          <a:lstStyle/>
          <a:p>
            <a:pPr lvl="1"/>
            <a:r>
              <a:rPr lang="it-IT" altLang="it-IT" sz="2000" dirty="0"/>
              <a:t>I prodotti usati per la realizzazione dei nostri piatti sono di qualità medio-alta, provenienti dalla regione Toscana, per quanto riguarda i prodotti tipici di altri Paesi che non sono reperibili in zona, provengono dalla nazione di origine.  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7794348-83B2-4E98-BB6B-AD03A62FD8AF}"/>
              </a:ext>
            </a:extLst>
          </p:cNvPr>
          <p:cNvSpPr txBox="1">
            <a:spLocks/>
          </p:cNvSpPr>
          <p:nvPr/>
        </p:nvSpPr>
        <p:spPr>
          <a:xfrm>
            <a:off x="1696278" y="6204516"/>
            <a:ext cx="2849217" cy="4001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000" dirty="0">
                <a:solidFill>
                  <a:srgbClr val="7030A0"/>
                </a:solidFill>
              </a:rPr>
              <a:t>T</a:t>
            </a:r>
            <a:r>
              <a:rPr lang="it-IT" sz="2000" dirty="0">
                <a:solidFill>
                  <a:srgbClr val="00B050"/>
                </a:solidFill>
              </a:rPr>
              <a:t>h</a:t>
            </a:r>
            <a:r>
              <a:rPr lang="it-IT" sz="2000" dirty="0">
                <a:solidFill>
                  <a:srgbClr val="00B0F0"/>
                </a:solidFill>
              </a:rPr>
              <a:t>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C000"/>
                </a:solidFill>
              </a:rPr>
              <a:t>w</a:t>
            </a:r>
            <a:r>
              <a:rPr lang="it-IT" sz="2000" dirty="0">
                <a:solidFill>
                  <a:srgbClr val="FF3399"/>
                </a:solidFill>
              </a:rPr>
              <a:t>o</a:t>
            </a:r>
            <a:r>
              <a:rPr lang="it-IT" sz="2000" dirty="0">
                <a:solidFill>
                  <a:srgbClr val="FF0000"/>
                </a:solidFill>
              </a:rPr>
              <a:t>r</a:t>
            </a:r>
            <a:r>
              <a:rPr lang="it-IT" sz="2000" dirty="0">
                <a:solidFill>
                  <a:srgbClr val="FFFF00"/>
                </a:solidFill>
              </a:rPr>
              <a:t>l</a:t>
            </a:r>
            <a:r>
              <a:rPr lang="it-IT" sz="2000" dirty="0">
                <a:solidFill>
                  <a:schemeClr val="accent4"/>
                </a:solidFill>
              </a:rPr>
              <a:t>d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9999"/>
                </a:solidFill>
              </a:rPr>
              <a:t>c</a:t>
            </a:r>
            <a:r>
              <a:rPr lang="it-IT" sz="2000" dirty="0">
                <a:solidFill>
                  <a:srgbClr val="FF9933"/>
                </a:solidFill>
              </a:rPr>
              <a:t>i</a:t>
            </a:r>
            <a:r>
              <a:rPr lang="it-IT" sz="2000" dirty="0">
                <a:solidFill>
                  <a:srgbClr val="66FFFF"/>
                </a:solidFill>
              </a:rPr>
              <a:t>r</a:t>
            </a:r>
            <a:r>
              <a:rPr lang="it-IT" sz="2000" dirty="0">
                <a:solidFill>
                  <a:srgbClr val="7030A0"/>
                </a:solidFill>
              </a:rPr>
              <a:t>c</a:t>
            </a:r>
            <a:r>
              <a:rPr lang="it-IT" sz="2000" dirty="0">
                <a:solidFill>
                  <a:srgbClr val="33CC33"/>
                </a:solidFill>
              </a:rPr>
              <a:t>l</a:t>
            </a:r>
            <a:r>
              <a:rPr lang="it-IT" sz="2000" dirty="0">
                <a:solidFill>
                  <a:srgbClr val="FF0000"/>
                </a:solidFill>
              </a:rPr>
              <a:t>e</a:t>
            </a:r>
            <a:r>
              <a:rPr lang="it-IT" sz="2000" dirty="0"/>
              <a:t>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3D24871-5648-478C-A7D9-EC34B0C75DEC}"/>
              </a:ext>
            </a:extLst>
          </p:cNvPr>
          <p:cNvSpPr txBox="1"/>
          <p:nvPr/>
        </p:nvSpPr>
        <p:spPr>
          <a:xfrm>
            <a:off x="8979922" y="6235294"/>
            <a:ext cx="3031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4^AES (Firenze)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2195D16-5EDC-4753-9F6D-4221E2271302}"/>
              </a:ext>
            </a:extLst>
          </p:cNvPr>
          <p:cNvSpPr/>
          <p:nvPr/>
        </p:nvSpPr>
        <p:spPr>
          <a:xfrm>
            <a:off x="1829664" y="2544622"/>
            <a:ext cx="100483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prezzo è correlato alla qualità dei prodotti, quindi medio alto.                                                Il ristorante è dotato di un’applicazione per gli smartphone, tramite la quale è possibile prenotare e ottenere buoni sconti e promozioni speciali (organizzeremo serate a tema in cui si festeggia la cucina di un determinato paese facendo grandi sconti sui relativi prodotti tipici).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E55CCD4-2F65-49B2-8513-9A1FD4DCC775}"/>
              </a:ext>
            </a:extLst>
          </p:cNvPr>
          <p:cNvSpPr/>
          <p:nvPr/>
        </p:nvSpPr>
        <p:spPr>
          <a:xfrm>
            <a:off x="1829665" y="4626361"/>
            <a:ext cx="100483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servizio del ristorante è al tavolo ed è possibile ordinare piatti di un’altra sezione del ristorante.</a:t>
            </a:r>
          </a:p>
        </p:txBody>
      </p:sp>
    </p:spTree>
    <p:extLst>
      <p:ext uri="{BB962C8B-B14F-4D97-AF65-F5344CB8AC3E}">
        <p14:creationId xmlns:p14="http://schemas.microsoft.com/office/powerpoint/2010/main" val="27144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3483" y="841792"/>
            <a:ext cx="9746969" cy="1185790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it-IT" altLang="it-IT" sz="2000" dirty="0"/>
              <a:t>L’ambiente circostante il ristorante è abbastanza tranquillo, non sono previsti rischi particolari vista anche l’attenta sorveglianza presente alla stazione centrale.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8B42C3AF-08BD-4EF3-94AD-539A329AE4AA}"/>
              </a:ext>
            </a:extLst>
          </p:cNvPr>
          <p:cNvSpPr txBox="1">
            <a:spLocks/>
          </p:cNvSpPr>
          <p:nvPr/>
        </p:nvSpPr>
        <p:spPr>
          <a:xfrm>
            <a:off x="1696278" y="6204516"/>
            <a:ext cx="2849217" cy="4001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000" dirty="0">
                <a:solidFill>
                  <a:srgbClr val="7030A0"/>
                </a:solidFill>
              </a:rPr>
              <a:t>T</a:t>
            </a:r>
            <a:r>
              <a:rPr lang="it-IT" sz="2000" dirty="0">
                <a:solidFill>
                  <a:srgbClr val="00B050"/>
                </a:solidFill>
              </a:rPr>
              <a:t>h</a:t>
            </a:r>
            <a:r>
              <a:rPr lang="it-IT" sz="2000" dirty="0">
                <a:solidFill>
                  <a:srgbClr val="00B0F0"/>
                </a:solidFill>
              </a:rPr>
              <a:t>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C000"/>
                </a:solidFill>
              </a:rPr>
              <a:t>w</a:t>
            </a:r>
            <a:r>
              <a:rPr lang="it-IT" sz="2000" dirty="0">
                <a:solidFill>
                  <a:srgbClr val="FF3399"/>
                </a:solidFill>
              </a:rPr>
              <a:t>o</a:t>
            </a:r>
            <a:r>
              <a:rPr lang="it-IT" sz="2000" dirty="0">
                <a:solidFill>
                  <a:srgbClr val="FF0000"/>
                </a:solidFill>
              </a:rPr>
              <a:t>r</a:t>
            </a:r>
            <a:r>
              <a:rPr lang="it-IT" sz="2000" dirty="0">
                <a:solidFill>
                  <a:srgbClr val="FFFF00"/>
                </a:solidFill>
              </a:rPr>
              <a:t>l</a:t>
            </a:r>
            <a:r>
              <a:rPr lang="it-IT" sz="2000" dirty="0">
                <a:solidFill>
                  <a:schemeClr val="accent4"/>
                </a:solidFill>
              </a:rPr>
              <a:t>d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9999"/>
                </a:solidFill>
              </a:rPr>
              <a:t>c</a:t>
            </a:r>
            <a:r>
              <a:rPr lang="it-IT" sz="2000" dirty="0">
                <a:solidFill>
                  <a:srgbClr val="FF9933"/>
                </a:solidFill>
              </a:rPr>
              <a:t>i</a:t>
            </a:r>
            <a:r>
              <a:rPr lang="it-IT" sz="2000" dirty="0">
                <a:solidFill>
                  <a:srgbClr val="66FFFF"/>
                </a:solidFill>
              </a:rPr>
              <a:t>r</a:t>
            </a:r>
            <a:r>
              <a:rPr lang="it-IT" sz="2000" dirty="0">
                <a:solidFill>
                  <a:srgbClr val="7030A0"/>
                </a:solidFill>
              </a:rPr>
              <a:t>c</a:t>
            </a:r>
            <a:r>
              <a:rPr lang="it-IT" sz="2000" dirty="0">
                <a:solidFill>
                  <a:srgbClr val="33CC33"/>
                </a:solidFill>
              </a:rPr>
              <a:t>l</a:t>
            </a:r>
            <a:r>
              <a:rPr lang="it-IT" sz="2000" dirty="0">
                <a:solidFill>
                  <a:srgbClr val="FF0000"/>
                </a:solidFill>
              </a:rPr>
              <a:t>e</a:t>
            </a:r>
            <a:r>
              <a:rPr lang="it-IT" sz="2000" dirty="0"/>
              <a:t>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A4E7ABB-B702-4B4D-A88E-9B8F5841CC1B}"/>
              </a:ext>
            </a:extLst>
          </p:cNvPr>
          <p:cNvSpPr txBox="1"/>
          <p:nvPr/>
        </p:nvSpPr>
        <p:spPr>
          <a:xfrm>
            <a:off x="8979922" y="6235294"/>
            <a:ext cx="3031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4^AES (Firenze)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5E0718E-A58D-4598-AC21-456F36F43F35}"/>
              </a:ext>
            </a:extLst>
          </p:cNvPr>
          <p:cNvSpPr/>
          <p:nvPr/>
        </p:nvSpPr>
        <p:spPr>
          <a:xfrm>
            <a:off x="2126978" y="2257013"/>
            <a:ext cx="9773474" cy="741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L’attività necessita di un grande capitale di partenza; noi sei soci abbiamo deciso di avviare l’attività autofinanziandoci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8054920-2646-437A-85A9-765A8553BEA6}"/>
              </a:ext>
            </a:extLst>
          </p:cNvPr>
          <p:cNvSpPr/>
          <p:nvPr/>
        </p:nvSpPr>
        <p:spPr>
          <a:xfrm>
            <a:off x="2126979" y="3316249"/>
            <a:ext cx="9773474" cy="1080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L’attività prevede cucine e strutture all’avanguardia. Ogni sezione è allestita secondo le tradizioni del paese etnico. Possibili evoluzioni future potranno prevedere la creazione di nuovi piatti di altri paesi.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6614E4F-6392-4B50-A772-24D1A2A5BD2B}"/>
              </a:ext>
            </a:extLst>
          </p:cNvPr>
          <p:cNvSpPr/>
          <p:nvPr/>
        </p:nvSpPr>
        <p:spPr>
          <a:xfrm>
            <a:off x="2126978" y="4893346"/>
            <a:ext cx="9773474" cy="741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 nostri concorrenti possono essere ristoranti etnici o fast food, che offrono prezzi più bassi.</a:t>
            </a:r>
          </a:p>
        </p:txBody>
      </p:sp>
    </p:spTree>
    <p:extLst>
      <p:ext uri="{BB962C8B-B14F-4D97-AF65-F5344CB8AC3E}">
        <p14:creationId xmlns:p14="http://schemas.microsoft.com/office/powerpoint/2010/main" val="285607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D31476F-A5AD-471A-ADE2-8458FAB15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56046"/>
              </p:ext>
            </p:extLst>
          </p:nvPr>
        </p:nvGraphicFramePr>
        <p:xfrm>
          <a:off x="300001" y="333633"/>
          <a:ext cx="11591999" cy="5926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5748">
                  <a:extLst>
                    <a:ext uri="{9D8B030D-6E8A-4147-A177-3AD203B41FA5}">
                      <a16:colId xmlns:a16="http://schemas.microsoft.com/office/drawing/2014/main" val="1040503106"/>
                    </a:ext>
                  </a:extLst>
                </a:gridCol>
                <a:gridCol w="1916791">
                  <a:extLst>
                    <a:ext uri="{9D8B030D-6E8A-4147-A177-3AD203B41FA5}">
                      <a16:colId xmlns:a16="http://schemas.microsoft.com/office/drawing/2014/main" val="1585628204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1299995743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2752399166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864384878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3621549011"/>
                    </a:ext>
                  </a:extLst>
                </a:gridCol>
              </a:tblGrid>
              <a:tr h="5016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RISCHIO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LIVELLO DI RISCHIO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PREVENZIONE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PREVENZIONE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ASSICURAZIONE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NÈ PREVENZIONE NÈ ASSICURAZIONE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994"/>
                  </a:ext>
                </a:extLst>
              </a:tr>
              <a:tr h="7022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 Incendio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alto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Uscite di sicurezza, rilevatori di fumo ed estintori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Attenzione nell’atto di cucinare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si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24533"/>
                  </a:ext>
                </a:extLst>
              </a:tr>
              <a:tr h="9029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 Contaminazione del cibo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medio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Scegliere fornitori certificati e controllare la qualità dei prodotti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Procedure di sicurezza nella preparazione dei cibi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si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32294"/>
                  </a:ext>
                </a:extLst>
              </a:tr>
              <a:tr h="7022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Rotture o danneggiamento degli impianti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alto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Manutenzione e pulizia periodica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si , Rc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94060"/>
                  </a:ext>
                </a:extLst>
              </a:tr>
              <a:tr h="5016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Cambiamenti delle normative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basso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Informarsi e tenersi aggiornati tramite apposite consulenze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55552"/>
                  </a:ext>
                </a:extLst>
              </a:tr>
              <a:tr h="7022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Cambiamento dei gusti dei consumatori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medio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Osservare le tendenze con ricerche di mercato e sperimentazioni 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Variare le disposizioni e combinazioni dei piatti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36454"/>
                  </a:ext>
                </a:extLst>
              </a:tr>
              <a:tr h="7022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Gestione del personale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medio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instaurare un rapporto di fiducia </a:t>
                      </a:r>
                      <a:r>
                        <a:rPr lang="it-IT" sz="1400" u="none" strike="noStrike">
                          <a:effectLst/>
                        </a:rPr>
                        <a:t>e responsabilizzare</a:t>
                      </a:r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Stimolare i lavoratori con incentivi monetari e professionali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2346"/>
                  </a:ext>
                </a:extLst>
              </a:tr>
              <a:tr h="37872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06653"/>
                  </a:ext>
                </a:extLst>
              </a:tr>
            </a:tbl>
          </a:graphicData>
        </a:graphic>
      </p:graphicFrame>
      <p:sp>
        <p:nvSpPr>
          <p:cNvPr id="8" name="Titolo 1">
            <a:extLst>
              <a:ext uri="{FF2B5EF4-FFF2-40B4-BE49-F238E27FC236}">
                <a16:creationId xmlns:a16="http://schemas.microsoft.com/office/drawing/2014/main" id="{00916222-86E3-4F5C-B10E-7B68EEDB6852}"/>
              </a:ext>
            </a:extLst>
          </p:cNvPr>
          <p:cNvSpPr txBox="1">
            <a:spLocks/>
          </p:cNvSpPr>
          <p:nvPr/>
        </p:nvSpPr>
        <p:spPr>
          <a:xfrm>
            <a:off x="300001" y="6204515"/>
            <a:ext cx="2125852" cy="4001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000" dirty="0">
                <a:solidFill>
                  <a:srgbClr val="7030A0"/>
                </a:solidFill>
              </a:rPr>
              <a:t>T</a:t>
            </a:r>
            <a:r>
              <a:rPr lang="it-IT" sz="2000" dirty="0">
                <a:solidFill>
                  <a:srgbClr val="00B050"/>
                </a:solidFill>
              </a:rPr>
              <a:t>h</a:t>
            </a:r>
            <a:r>
              <a:rPr lang="it-IT" sz="2000" dirty="0">
                <a:solidFill>
                  <a:srgbClr val="00B0F0"/>
                </a:solidFill>
              </a:rPr>
              <a:t>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C000"/>
                </a:solidFill>
              </a:rPr>
              <a:t>w</a:t>
            </a:r>
            <a:r>
              <a:rPr lang="it-IT" sz="2000" dirty="0">
                <a:solidFill>
                  <a:srgbClr val="FF3399"/>
                </a:solidFill>
              </a:rPr>
              <a:t>o</a:t>
            </a:r>
            <a:r>
              <a:rPr lang="it-IT" sz="2000" dirty="0">
                <a:solidFill>
                  <a:srgbClr val="FF0000"/>
                </a:solidFill>
              </a:rPr>
              <a:t>r</a:t>
            </a:r>
            <a:r>
              <a:rPr lang="it-IT" sz="2000" dirty="0">
                <a:solidFill>
                  <a:srgbClr val="FFFF00"/>
                </a:solidFill>
              </a:rPr>
              <a:t>l</a:t>
            </a:r>
            <a:r>
              <a:rPr lang="it-IT" sz="2000" dirty="0">
                <a:solidFill>
                  <a:schemeClr val="accent4"/>
                </a:solidFill>
              </a:rPr>
              <a:t>d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9999"/>
                </a:solidFill>
              </a:rPr>
              <a:t>c</a:t>
            </a:r>
            <a:r>
              <a:rPr lang="it-IT" sz="2000" dirty="0">
                <a:solidFill>
                  <a:srgbClr val="FF9933"/>
                </a:solidFill>
              </a:rPr>
              <a:t>i</a:t>
            </a:r>
            <a:r>
              <a:rPr lang="it-IT" sz="2000" dirty="0">
                <a:solidFill>
                  <a:srgbClr val="66FFFF"/>
                </a:solidFill>
              </a:rPr>
              <a:t>r</a:t>
            </a:r>
            <a:r>
              <a:rPr lang="it-IT" sz="2000" dirty="0">
                <a:solidFill>
                  <a:srgbClr val="7030A0"/>
                </a:solidFill>
              </a:rPr>
              <a:t>c</a:t>
            </a:r>
            <a:r>
              <a:rPr lang="it-IT" sz="2000" dirty="0">
                <a:solidFill>
                  <a:srgbClr val="33CC33"/>
                </a:solidFill>
              </a:rPr>
              <a:t>l</a:t>
            </a:r>
            <a:r>
              <a:rPr lang="it-IT" sz="2000" dirty="0">
                <a:solidFill>
                  <a:srgbClr val="FF0000"/>
                </a:solidFill>
              </a:rPr>
              <a:t>e</a:t>
            </a:r>
            <a:r>
              <a:rPr lang="it-IT" sz="2000" dirty="0"/>
              <a:t>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B244A63-7C16-4A6D-B0CD-2BFBA3F0D37E}"/>
              </a:ext>
            </a:extLst>
          </p:cNvPr>
          <p:cNvSpPr txBox="1"/>
          <p:nvPr/>
        </p:nvSpPr>
        <p:spPr>
          <a:xfrm>
            <a:off x="8860400" y="6235293"/>
            <a:ext cx="3031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4^AES (Firenze)</a:t>
            </a:r>
          </a:p>
        </p:txBody>
      </p:sp>
    </p:spTree>
    <p:extLst>
      <p:ext uri="{BB962C8B-B14F-4D97-AF65-F5344CB8AC3E}">
        <p14:creationId xmlns:p14="http://schemas.microsoft.com/office/powerpoint/2010/main" val="299014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34185" y="3429000"/>
            <a:ext cx="5606301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                             … è un’idea di … </a:t>
            </a:r>
          </a:p>
          <a:p>
            <a:pPr>
              <a:spcBef>
                <a:spcPts val="600"/>
              </a:spcBef>
            </a:pPr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			Irene </a:t>
            </a:r>
            <a:r>
              <a:rPr lang="it-IT" dirty="0" err="1"/>
              <a:t>Badii</a:t>
            </a:r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			David </a:t>
            </a:r>
            <a:r>
              <a:rPr lang="it-IT" dirty="0" err="1"/>
              <a:t>Moe</a:t>
            </a:r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			Ruggero De Salvador </a:t>
            </a:r>
          </a:p>
          <a:p>
            <a:pPr>
              <a:spcBef>
                <a:spcPts val="600"/>
              </a:spcBef>
            </a:pPr>
            <a:r>
              <a:rPr lang="it-IT" dirty="0"/>
              <a:t>			Lorenzo Cecconi</a:t>
            </a:r>
          </a:p>
          <a:p>
            <a:pPr>
              <a:spcBef>
                <a:spcPts val="600"/>
              </a:spcBef>
            </a:pPr>
            <a:r>
              <a:rPr lang="it-IT" dirty="0"/>
              <a:t>			Elena Graziani </a:t>
            </a:r>
          </a:p>
          <a:p>
            <a:pPr>
              <a:spcBef>
                <a:spcPts val="600"/>
              </a:spcBef>
            </a:pPr>
            <a:r>
              <a:rPr lang="it-IT" dirty="0"/>
              <a:t>			Arianna Fedi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6CDD6E0-2578-4CF0-A26B-ECB2C66D937F}"/>
              </a:ext>
            </a:extLst>
          </p:cNvPr>
          <p:cNvSpPr txBox="1"/>
          <p:nvPr/>
        </p:nvSpPr>
        <p:spPr>
          <a:xfrm>
            <a:off x="7540487" y="4603205"/>
            <a:ext cx="3286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Liceo Pascoli 4 AES (Firenze)</a:t>
            </a:r>
          </a:p>
          <a:p>
            <a:pPr algn="ctr"/>
            <a:r>
              <a:rPr lang="it-IT" sz="2400" dirty="0"/>
              <a:t> 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DD58C249-6109-4313-B104-E7FF17687C87}"/>
              </a:ext>
            </a:extLst>
          </p:cNvPr>
          <p:cNvSpPr txBox="1">
            <a:spLocks/>
          </p:cNvSpPr>
          <p:nvPr/>
        </p:nvSpPr>
        <p:spPr>
          <a:xfrm>
            <a:off x="3538330" y="1667326"/>
            <a:ext cx="8004313" cy="1971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8000" dirty="0">
                <a:solidFill>
                  <a:srgbClr val="7030A0"/>
                </a:solidFill>
              </a:rPr>
              <a:t>T</a:t>
            </a:r>
            <a:r>
              <a:rPr lang="it-IT" sz="8000" dirty="0">
                <a:solidFill>
                  <a:srgbClr val="00B050"/>
                </a:solidFill>
              </a:rPr>
              <a:t>h</a:t>
            </a:r>
            <a:r>
              <a:rPr lang="it-IT" sz="8000" dirty="0">
                <a:solidFill>
                  <a:srgbClr val="00B0F0"/>
                </a:solidFill>
              </a:rPr>
              <a:t>e</a:t>
            </a:r>
            <a:r>
              <a:rPr lang="it-IT" sz="8000" dirty="0"/>
              <a:t> </a:t>
            </a:r>
            <a:r>
              <a:rPr lang="it-IT" sz="8000" dirty="0">
                <a:solidFill>
                  <a:srgbClr val="FFC000"/>
                </a:solidFill>
              </a:rPr>
              <a:t>w</a:t>
            </a:r>
            <a:r>
              <a:rPr lang="it-IT" sz="8000" dirty="0">
                <a:solidFill>
                  <a:srgbClr val="FF3399"/>
                </a:solidFill>
              </a:rPr>
              <a:t>o</a:t>
            </a:r>
            <a:r>
              <a:rPr lang="it-IT" sz="8000" dirty="0">
                <a:solidFill>
                  <a:srgbClr val="FF0000"/>
                </a:solidFill>
              </a:rPr>
              <a:t>r</a:t>
            </a:r>
            <a:r>
              <a:rPr lang="it-IT" sz="8000" dirty="0">
                <a:solidFill>
                  <a:srgbClr val="FFFF00"/>
                </a:solidFill>
              </a:rPr>
              <a:t>l</a:t>
            </a:r>
            <a:r>
              <a:rPr lang="it-IT" sz="8000" dirty="0">
                <a:solidFill>
                  <a:schemeClr val="accent4"/>
                </a:solidFill>
              </a:rPr>
              <a:t>d</a:t>
            </a:r>
            <a:r>
              <a:rPr lang="it-IT" sz="8000" dirty="0"/>
              <a:t> </a:t>
            </a:r>
            <a:r>
              <a:rPr lang="it-IT" sz="8000" dirty="0">
                <a:solidFill>
                  <a:srgbClr val="FF9999"/>
                </a:solidFill>
              </a:rPr>
              <a:t>c</a:t>
            </a:r>
            <a:r>
              <a:rPr lang="it-IT" sz="8000" dirty="0">
                <a:solidFill>
                  <a:srgbClr val="FF9933"/>
                </a:solidFill>
              </a:rPr>
              <a:t>i</a:t>
            </a:r>
            <a:r>
              <a:rPr lang="it-IT" sz="8000" dirty="0">
                <a:solidFill>
                  <a:srgbClr val="66FFFF"/>
                </a:solidFill>
              </a:rPr>
              <a:t>r</a:t>
            </a:r>
            <a:r>
              <a:rPr lang="it-IT" sz="8000" dirty="0">
                <a:solidFill>
                  <a:srgbClr val="7030A0"/>
                </a:solidFill>
              </a:rPr>
              <a:t>c</a:t>
            </a:r>
            <a:r>
              <a:rPr lang="it-IT" sz="8000" dirty="0">
                <a:solidFill>
                  <a:srgbClr val="33CC33"/>
                </a:solidFill>
              </a:rPr>
              <a:t>l</a:t>
            </a:r>
            <a:r>
              <a:rPr lang="it-IT" sz="8000" dirty="0">
                <a:solidFill>
                  <a:srgbClr val="FF0000"/>
                </a:solidFill>
              </a:rPr>
              <a:t>e</a:t>
            </a:r>
            <a:r>
              <a:rPr lang="it-IT" sz="8000" dirty="0"/>
              <a:t> </a:t>
            </a:r>
            <a:br>
              <a:rPr lang="it-IT" sz="8000" dirty="0"/>
            </a:br>
            <a:endParaRPr lang="it-IT" sz="8000" dirty="0"/>
          </a:p>
        </p:txBody>
      </p:sp>
    </p:spTree>
    <p:extLst>
      <p:ext uri="{BB962C8B-B14F-4D97-AF65-F5344CB8AC3E}">
        <p14:creationId xmlns:p14="http://schemas.microsoft.com/office/powerpoint/2010/main" val="166769916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599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Filo</vt:lpstr>
      <vt:lpstr>The world circle  </vt:lpstr>
      <vt:lpstr>The world circle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Nicolè</dc:creator>
  <cp:lastModifiedBy>Simona</cp:lastModifiedBy>
  <cp:revision>37</cp:revision>
  <dcterms:created xsi:type="dcterms:W3CDTF">2018-04-02T16:21:53Z</dcterms:created>
  <dcterms:modified xsi:type="dcterms:W3CDTF">2018-05-15T21:49:04Z</dcterms:modified>
</cp:coreProperties>
</file>