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1" r:id="rId3"/>
    <p:sldId id="258" r:id="rId4"/>
    <p:sldId id="264" r:id="rId5"/>
    <p:sldId id="265" r:id="rId6"/>
    <p:sldId id="266" r:id="rId7"/>
    <p:sldId id="267" r:id="rId8"/>
    <p:sldId id="268" r:id="rId9"/>
    <p:sldId id="256" r:id="rId10"/>
    <p:sldId id="262" r:id="rId11"/>
    <p:sldId id="269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9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1FBF4-896D-4F1B-AB49-A731ECBCFDFA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B47FE-32D5-45CA-97B7-DB61E39FA3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7938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A9F42-294C-4E7E-995A-89F83FCD4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B68879-AD00-451C-92A2-0241FA0CB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56428D-199E-49B4-AF0D-7EEF9EBE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5F5E06B-C790-4D28-9406-0F5EA118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16148E-81A5-461D-9AB3-EE377145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51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6783BA-256D-4C92-91F3-37E123D8A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5CD866-373F-4A0F-B452-6A19E4D7A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524B11-8EFB-4E47-BE24-6774AAC3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6F4C72-186C-4D5B-B910-C1958CAF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51FD991-FDD4-444C-B18E-7019A5D9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4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8B5A376-8D12-424E-A618-A61E4B05F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8E89C8-2081-4908-8263-A1C799B3D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956FC6-8D0E-48DF-B92C-78020126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6ED5CB-2C87-47DD-8844-20535FCA3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308D55-00A1-4823-B56B-81C0D9E2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3173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41DEB-3316-45E9-80F4-FC656986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AAE0DA-6DA3-4E88-BF1C-2BCF1EEA5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43967A-F49B-4F73-9BDD-020357C6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690A8A-1543-4FB7-93BE-E8496571F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87BD7-4B93-4168-A5EC-D8B586D2F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005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32E86-B0A0-4262-B251-09BFA0961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46B7A5B-2083-4101-8C67-5E3A1F256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D73B1E-18A5-4CCD-9CBD-3429089B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BBB20A-3865-47C5-8BFC-AA4D6916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FB4E1C-1E17-4F07-93CD-CDF452CE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80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A4BF1-6586-432D-9F46-798AB1BB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907B3B-AB18-4AB6-A7B9-E538615DD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6EA9F9-7E74-4B52-8812-7110C8D8B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59323A-EDAE-4360-A31C-CBC65E65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9457E5-EBD8-42F4-ADA6-54128FC20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4F7213-60EF-40EA-8294-1110E559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987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C91347-4D29-4FD0-95F5-4D924A898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CB8D2C-7797-4381-A436-171EF2632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E7111D9-15FF-4442-99B1-49BDFFF62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6CE6ECA-48E8-4562-8E8F-1F73EDEC1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3424E98-9B1B-4833-97E9-31BC0580F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67B562-EB91-4EAE-B720-DBFAD3F5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AF3AFD-3462-4E93-80FC-AE1F9829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33C617A-BE77-4206-8C3C-B546D387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47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140380-A7FD-42CD-A229-9CE40F94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32C90E-B92D-46AF-ACAD-CE0C6CCEB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51DEB4-69C1-40DB-90EF-1FE3B00C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0215E8-A99C-471A-8B07-FBB9C681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26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F3827F2-5539-4296-857A-6E7E319DF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FAB7DE-98BD-4C64-9643-FB3254539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F6B560-2619-4D75-9E1F-686FD916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68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6FD4F3-5A24-4220-B12E-ED4D4BCA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5A363F-F394-4852-98ED-A6F16EFD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6B1626-0527-4026-8163-1F3A94892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B03F28-29F8-49E5-A589-95016704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C7C642-851E-442C-81FA-5C6A0804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87EF6D-69DF-4132-BC5B-73791F6F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3952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25B938-5C49-4FE7-BA31-89F8D814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A601AF-AE79-42EF-B7C5-A43952E8E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5F30B0F-7F4C-4C4A-AB22-3E3B24C3CD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2F0527D-FB89-44DD-97F2-92DB7978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EEBFFE3-3A26-4031-930F-EF230A24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0631B8F-CB9B-4E36-AB25-AE989461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26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3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447F5E-E4E3-4EAC-A399-A0DC81994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FFFE7D-8955-4E30-BF90-5B4FF036D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493F55-D39F-4F21-810A-C1A4825A4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D6DF4-8D3A-47F7-A629-021A1A1BCE40}" type="datetimeFigureOut">
              <a:rPr lang="it-IT" smtClean="0"/>
              <a:t>15/05/2018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8592FE-7E3A-4A0C-B2B9-55FBA66E9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56FC41-7965-4CA3-83AB-DA0BCA08B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FAA86-7AD0-4A08-A8DA-DDD2FADF1D5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60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6DE9A-BD16-4E60-AB82-60D87DF1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9600" dirty="0">
                <a:latin typeface="Bradley Hand ITC" panose="03070402050302030203" pitchFamily="66" charset="0"/>
              </a:rPr>
              <a:t>           </a:t>
            </a:r>
            <a:r>
              <a:rPr lang="it-IT" sz="96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RIPEM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F2396B-DBD5-443F-8794-7769067CEE8A}"/>
              </a:ext>
            </a:extLst>
          </p:cNvPr>
          <p:cNvSpPr txBox="1"/>
          <p:nvPr/>
        </p:nvSpPr>
        <p:spPr>
          <a:xfrm>
            <a:off x="211174" y="6488668"/>
            <a:ext cx="3260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LICEO G. PASCOLI 3AES - FIRENZE</a:t>
            </a:r>
          </a:p>
        </p:txBody>
      </p:sp>
      <p:sp>
        <p:nvSpPr>
          <p:cNvPr id="12" name="Nuvola 11">
            <a:extLst>
              <a:ext uri="{FF2B5EF4-FFF2-40B4-BE49-F238E27FC236}">
                <a16:creationId xmlns:a16="http://schemas.microsoft.com/office/drawing/2014/main" id="{5DF28D71-BFDF-4943-825C-0C7810B290B4}"/>
              </a:ext>
            </a:extLst>
          </p:cNvPr>
          <p:cNvSpPr/>
          <p:nvPr/>
        </p:nvSpPr>
        <p:spPr>
          <a:xfrm>
            <a:off x="450166" y="1955409"/>
            <a:ext cx="5528604" cy="33762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>
                <a:latin typeface="Lucida Handwriting" panose="03010101010101010101" pitchFamily="66" charset="0"/>
              </a:rPr>
              <a:t>‘’SCEGLI</a:t>
            </a:r>
            <a:r>
              <a:rPr lang="it-IT" dirty="0"/>
              <a:t> </a:t>
            </a:r>
            <a:r>
              <a:rPr lang="it-IT" b="1" i="1" dirty="0">
                <a:latin typeface="Lucida Handwriting" panose="03010101010101010101" pitchFamily="66" charset="0"/>
              </a:rPr>
              <a:t>RIPEM PER UN LIETO FINE PIÙ DOLCE</a:t>
            </a:r>
            <a:r>
              <a:rPr lang="it-IT" b="1" dirty="0">
                <a:latin typeface="Lucida Handwriting" panose="03010101010101010101" pitchFamily="66" charset="0"/>
              </a:rPr>
              <a:t>’’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604872C-749A-4E73-B1DF-09FB21C6A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7147158" y="3826412"/>
            <a:ext cx="2503279" cy="232116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F4B743F-1972-4A38-A94F-514A7B16F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9650437" y="3826412"/>
            <a:ext cx="2091397" cy="232116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69321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31476F-A5AD-471A-ADE2-8458FAB15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83410"/>
              </p:ext>
            </p:extLst>
          </p:nvPr>
        </p:nvGraphicFramePr>
        <p:xfrm>
          <a:off x="412233" y="133200"/>
          <a:ext cx="11151100" cy="3139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8388">
                  <a:extLst>
                    <a:ext uri="{9D8B030D-6E8A-4147-A177-3AD203B41FA5}">
                      <a16:colId xmlns:a16="http://schemas.microsoft.com/office/drawing/2014/main" val="1040503106"/>
                    </a:ext>
                  </a:extLst>
                </a:gridCol>
                <a:gridCol w="3936356">
                  <a:extLst>
                    <a:ext uri="{9D8B030D-6E8A-4147-A177-3AD203B41FA5}">
                      <a16:colId xmlns:a16="http://schemas.microsoft.com/office/drawing/2014/main" val="1585628204"/>
                    </a:ext>
                  </a:extLst>
                </a:gridCol>
                <a:gridCol w="3936356">
                  <a:extLst>
                    <a:ext uri="{9D8B030D-6E8A-4147-A177-3AD203B41FA5}">
                      <a16:colId xmlns:a16="http://schemas.microsoft.com/office/drawing/2014/main" val="1299995743"/>
                    </a:ext>
                  </a:extLst>
                </a:gridCol>
              </a:tblGrid>
              <a:tr h="41343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 SI VERIFICA …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 LO AFFRONTIAMO? </a:t>
                      </a:r>
                    </a:p>
                    <a:p>
                      <a:pPr algn="ctr" fontAlgn="ctr"/>
                      <a:endParaRPr lang="it-IT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COME RISTABILIAMO LE CONDIZIONI PRECEDENTI L’EVENTO?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241994"/>
                  </a:ext>
                </a:extLst>
              </a:tr>
              <a:tr h="15710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>
                          <a:effectLst/>
                        </a:rPr>
                        <a:t>INCENDIO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Barriere antincendio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Isolamento dell’edificio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Distanze di sicurezza esterne ed interne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Muri tagliafuoco, schermi etc.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Sistema di vie d’uscita commisurate al massimo affollamento ipotizzabile dell’ambiente di lavoro e alla pericolosità delle lavorazioni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Estintori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Impianti di rivelazione automatica d’incendio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Evacuatori di fumo e calore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Rete idrica antincendio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Pronto intervento e messa in sicurezza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Stop corrosion 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Bonifica fabbricato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Pulizia dopo incendio e allagamento di beni e contenuti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Demolizione edifici e smaltimento?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Bonifica e smaltimento amianto?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Diagnostica strutturale, ricostruzioni e opere di finitura</a:t>
                      </a:r>
                    </a:p>
                    <a:p>
                      <a:pPr algn="just"/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Deodorizzazione ambienti e contenuti</a:t>
                      </a:r>
                    </a:p>
                    <a:p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Risanamento e ripristino apparecchiature elettriche ed elettroniche</a:t>
                      </a:r>
                    </a:p>
                    <a:p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Risanamento e ripristino impianti e macchinari</a:t>
                      </a:r>
                    </a:p>
                    <a:p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Pulizia libri e recupero documenti cartacei</a:t>
                      </a:r>
                    </a:p>
                    <a:p>
                      <a:r>
                        <a:rPr lang="it-IT" altLang="it-IT" sz="1200" dirty="0">
                          <a:latin typeface="+mn-lt"/>
                          <a:cs typeface="Arial" charset="0"/>
                        </a:rPr>
                        <a:t>Recupero dati hard disk</a:t>
                      </a:r>
                    </a:p>
                    <a:p>
                      <a:pPr algn="just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24533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DD83E25-907F-4755-8608-9C6062D7F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42615"/>
              </p:ext>
            </p:extLst>
          </p:nvPr>
        </p:nvGraphicFramePr>
        <p:xfrm>
          <a:off x="405199" y="3258728"/>
          <a:ext cx="11165169" cy="2620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5408">
                  <a:extLst>
                    <a:ext uri="{9D8B030D-6E8A-4147-A177-3AD203B41FA5}">
                      <a16:colId xmlns:a16="http://schemas.microsoft.com/office/drawing/2014/main" val="4104028080"/>
                    </a:ext>
                  </a:extLst>
                </a:gridCol>
                <a:gridCol w="3949148">
                  <a:extLst>
                    <a:ext uri="{9D8B030D-6E8A-4147-A177-3AD203B41FA5}">
                      <a16:colId xmlns:a16="http://schemas.microsoft.com/office/drawing/2014/main" val="575331828"/>
                    </a:ext>
                  </a:extLst>
                </a:gridCol>
                <a:gridCol w="3910613">
                  <a:extLst>
                    <a:ext uri="{9D8B030D-6E8A-4147-A177-3AD203B41FA5}">
                      <a16:colId xmlns:a16="http://schemas.microsoft.com/office/drawing/2014/main" val="258093782"/>
                    </a:ext>
                  </a:extLst>
                </a:gridCol>
              </a:tblGrid>
              <a:tr h="9892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ROTTURE IMPIANTI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 UN PRONTO INTERVENTO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AUMENTO DELLA PRODUZIONE NELLE ALTRE AZIENDE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METTENDOCI IN PARI CON LA PRODUZIONE E RIPARANDO I MACCHINARI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93056"/>
                  </a:ext>
                </a:extLst>
              </a:tr>
              <a:tr h="163093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300" u="none" strike="noStrike" dirty="0">
                          <a:effectLst/>
                        </a:rPr>
                        <a:t> REPERIBILITÀ MATERIE PRIME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NUOVE SCORTE SEMPRE PRONTE PER PARTIRE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MANUTENZIONE DEI MEZZI DI TRASPORTO</a:t>
                      </a:r>
                    </a:p>
                    <a:p>
                      <a:pPr marL="390525" marR="0" lvl="0" indent="-390525" algn="just" defTabSz="5207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50000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32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PREVISIONE DEGLI EVENTI ATMOSFERICI</a:t>
                      </a:r>
                      <a:endParaRPr kumimoji="0" lang="it-IT" sz="12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F32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TENENDO UNA SCORTA DI MATERIE PRIME IN OGNI SEDE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060149"/>
                  </a:ext>
                </a:extLst>
              </a:tr>
            </a:tbl>
          </a:graphicData>
        </a:graphic>
      </p:graphicFrame>
      <p:pic>
        <p:nvPicPr>
          <p:cNvPr id="5" name="Immagine 4">
            <a:extLst>
              <a:ext uri="{FF2B5EF4-FFF2-40B4-BE49-F238E27FC236}">
                <a16:creationId xmlns:a16="http://schemas.microsoft.com/office/drawing/2014/main" id="{3268F630-EAA4-4DAC-B221-7E4D22D29A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747C655-D60B-41D0-9FA0-594FA8725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4D1C90-36B1-4BC1-9300-4F5862B49385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</p:spTree>
    <p:extLst>
      <p:ext uri="{BB962C8B-B14F-4D97-AF65-F5344CB8AC3E}">
        <p14:creationId xmlns:p14="http://schemas.microsoft.com/office/powerpoint/2010/main" val="3001209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2B7019-218A-400E-9CBF-8DD5831AD0CC}"/>
              </a:ext>
            </a:extLst>
          </p:cNvPr>
          <p:cNvSpPr txBox="1"/>
          <p:nvPr/>
        </p:nvSpPr>
        <p:spPr>
          <a:xfrm>
            <a:off x="8311339" y="2830100"/>
            <a:ext cx="2984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MATILDE PUPESCHI</a:t>
            </a:r>
          </a:p>
          <a:p>
            <a:r>
              <a:rPr lang="it-IT" sz="2000" dirty="0"/>
              <a:t>REBECCA BENVENUTI</a:t>
            </a:r>
          </a:p>
          <a:p>
            <a:r>
              <a:rPr lang="it-IT" sz="2000" dirty="0"/>
              <a:t>ELENA VISPI</a:t>
            </a:r>
          </a:p>
          <a:p>
            <a:r>
              <a:rPr lang="it-IT" sz="2000" dirty="0"/>
              <a:t>ILARIA BIANCHI</a:t>
            </a:r>
          </a:p>
          <a:p>
            <a:r>
              <a:rPr lang="it-IT" sz="2000" dirty="0"/>
              <a:t>NICCOLÒ SPINELLI</a:t>
            </a:r>
          </a:p>
          <a:p>
            <a:r>
              <a:rPr lang="it-IT" sz="2000" dirty="0"/>
              <a:t>PIETRO CALAMAI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85C3EB7-7DF0-4E95-9142-13DA729075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05D7DF6-0576-49CD-822B-4B75B4BFB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AE9250-8125-47C9-90E5-3D3BD28B07C9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4D4B27-60EB-42DC-B6FA-C5C3639B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95408" y="1442578"/>
            <a:ext cx="3832535" cy="355372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95EC415-2D4D-40B3-B45D-AB69260B83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4109504" y="1442578"/>
            <a:ext cx="3201942" cy="3553722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F02EBA-3994-4502-B2C1-5FF180B0468F}"/>
              </a:ext>
            </a:extLst>
          </p:cNvPr>
          <p:cNvSpPr txBox="1"/>
          <p:nvPr/>
        </p:nvSpPr>
        <p:spPr>
          <a:xfrm>
            <a:off x="7942039" y="1707622"/>
            <a:ext cx="3352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… è un’idea di … </a:t>
            </a:r>
          </a:p>
        </p:txBody>
      </p:sp>
    </p:spTree>
    <p:extLst>
      <p:ext uri="{BB962C8B-B14F-4D97-AF65-F5344CB8AC3E}">
        <p14:creationId xmlns:p14="http://schemas.microsoft.com/office/powerpoint/2010/main" val="158900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CA8DA-AFF2-46BA-8F81-74701657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903" y="520110"/>
            <a:ext cx="11059033" cy="902368"/>
          </a:xfrm>
        </p:spPr>
        <p:txBody>
          <a:bodyPr>
            <a:normAutofit/>
          </a:bodyPr>
          <a:lstStyle/>
          <a:p>
            <a:pPr lvl="1"/>
            <a:r>
              <a:rPr lang="it-IT" sz="2600" dirty="0"/>
              <a:t>La nostra azienda intende operare nel settore alimentare, producendo e vendendo cioccolato equo e derivati.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1F8B9E-BD58-466E-93D4-3BA52115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" y="3752396"/>
            <a:ext cx="2619375" cy="17457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B9B7D57-95A3-4103-A159-433F83DA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4" y="3768307"/>
            <a:ext cx="2619375" cy="17430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5D04EE-4BAE-4B15-8EB1-250FB7845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76" y="3752396"/>
            <a:ext cx="2810708" cy="174307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0F65421-B081-4714-B007-A06C6C351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544" y="3752395"/>
            <a:ext cx="2635363" cy="17430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BEAD11A-FA92-4DA6-BCB1-32DDE9E817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1D548C8-7F6B-4FDC-AA60-5025E2C082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55F341E-F8BC-47ED-9EDB-7223C3FED6FB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566BF6F-5E0E-4655-8898-DA26360CD8B0}"/>
              </a:ext>
            </a:extLst>
          </p:cNvPr>
          <p:cNvSpPr/>
          <p:nvPr/>
        </p:nvSpPr>
        <p:spPr>
          <a:xfrm>
            <a:off x="368903" y="1979928"/>
            <a:ext cx="1105903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it-IT" sz="2600" dirty="0">
                <a:solidFill>
                  <a:prstClr val="black"/>
                </a:solidFill>
              </a:rPr>
              <a:t>Abbiamo 4 sedi in Italia: Milano, Firenze, Roma e Napoli, con 51 dipendenti a sede, tutti con diploma di maturità, in ogni sede ci devono essere 5 mastri pasticceri.</a:t>
            </a:r>
          </a:p>
        </p:txBody>
      </p:sp>
    </p:spTree>
    <p:extLst>
      <p:ext uri="{BB962C8B-B14F-4D97-AF65-F5344CB8AC3E}">
        <p14:creationId xmlns:p14="http://schemas.microsoft.com/office/powerpoint/2010/main" val="1583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1CA8DA-AFF2-46BA-8F81-74701657D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6265"/>
            <a:ext cx="10515600" cy="52906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20189E-AB61-493E-ABE3-EAEE4B1B0DCF}"/>
              </a:ext>
            </a:extLst>
          </p:cNvPr>
          <p:cNvSpPr txBox="1"/>
          <p:nvPr/>
        </p:nvSpPr>
        <p:spPr>
          <a:xfrm>
            <a:off x="3137096" y="2053883"/>
            <a:ext cx="784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BC79972-CCA0-4910-B683-DB056158FD20}"/>
              </a:ext>
            </a:extLst>
          </p:cNvPr>
          <p:cNvSpPr txBox="1"/>
          <p:nvPr/>
        </p:nvSpPr>
        <p:spPr>
          <a:xfrm>
            <a:off x="378843" y="659289"/>
            <a:ext cx="10974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Oltre a produrre la cioccolata, prevediamo di vendere i prodotti in nostri negozi situati presso gli stabilimenti di produzione, nei quali la vendita potrà avvenire sia al dettaglio, sia all’ingrosso (in questo caso con uno sconto sul prezzo totale)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8F17B87-E061-40E1-8750-E5FB0EB4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1" y="3862313"/>
            <a:ext cx="2390775" cy="180022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255AE56-D4B3-4E28-8419-0B75F9343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43" y="3922874"/>
            <a:ext cx="2390775" cy="18573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34CA83F-7746-44D1-B92E-536FB6BC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9" y="3194589"/>
            <a:ext cx="2563849" cy="256384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F7D0AB0-0C81-47A6-9198-49148C1034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FD6A28D-907B-4C39-AEF0-0EC8D0B173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4A397A-0229-42EE-9ED7-293BD7AD8683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BAC61CF-E9CB-4E7C-98EA-29A56CD0CB58}"/>
              </a:ext>
            </a:extLst>
          </p:cNvPr>
          <p:cNvSpPr/>
          <p:nvPr/>
        </p:nvSpPr>
        <p:spPr>
          <a:xfrm>
            <a:off x="368903" y="2225093"/>
            <a:ext cx="110590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Ogni stabilimento dista 5-10 km dal centro di ogni città; essi dovranno trovarsi in località facilmente raggiungibili tramite mezzi pubblici o privati</a:t>
            </a:r>
          </a:p>
        </p:txBody>
      </p:sp>
    </p:spTree>
    <p:extLst>
      <p:ext uri="{BB962C8B-B14F-4D97-AF65-F5344CB8AC3E}">
        <p14:creationId xmlns:p14="http://schemas.microsoft.com/office/powerpoint/2010/main" val="494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43DDB7-560B-4EB4-8D30-D03AB7698C3E}"/>
              </a:ext>
            </a:extLst>
          </p:cNvPr>
          <p:cNvSpPr txBox="1"/>
          <p:nvPr/>
        </p:nvSpPr>
        <p:spPr>
          <a:xfrm>
            <a:off x="379828" y="689317"/>
            <a:ext cx="793563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Le caratteristiche principali dei nostri prodotti: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600" dirty="0"/>
          </a:p>
          <a:p>
            <a:pPr marL="800100" lvl="1" indent="-342900">
              <a:buFontTx/>
              <a:buChar char="-"/>
            </a:pPr>
            <a:r>
              <a:rPr lang="it-IT" sz="2400" dirty="0"/>
              <a:t>la certificazione di prodotto equo e solidale </a:t>
            </a:r>
          </a:p>
          <a:p>
            <a:pPr marL="800100" lvl="1" indent="-342900">
              <a:buFontTx/>
              <a:buChar char="-"/>
            </a:pPr>
            <a:r>
              <a:rPr lang="it-IT" sz="2400" dirty="0"/>
              <a:t>si tratta di prodotti realizzati con gusti nuovi ed originali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4BA2F10-B9B1-469A-B413-F61EC7052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077" r="-8043"/>
          <a:stretch/>
        </p:blipFill>
        <p:spPr>
          <a:xfrm>
            <a:off x="4533797" y="4451812"/>
            <a:ext cx="2105599" cy="195541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67467B-43FC-4C69-8E18-DE2666C920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334984-CEF3-4F76-8C20-51EF6BAFC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18D12D4-4426-4461-BF4B-DBB5958AEAF8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F657B21-6EAE-4146-8015-763E55F83846}"/>
              </a:ext>
            </a:extLst>
          </p:cNvPr>
          <p:cNvSpPr/>
          <p:nvPr/>
        </p:nvSpPr>
        <p:spPr>
          <a:xfrm>
            <a:off x="344283" y="2152200"/>
            <a:ext cx="10484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Il nostro target è costituito da persone con una disponibilità di reddito medio-alta e un livello di istruzione elevato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E484A95-5FB6-4CFA-8646-AEA6A74301AD}"/>
              </a:ext>
            </a:extLst>
          </p:cNvPr>
          <p:cNvSpPr/>
          <p:nvPr/>
        </p:nvSpPr>
        <p:spPr>
          <a:xfrm>
            <a:off x="344283" y="3284234"/>
            <a:ext cx="104846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I nostri prodotti saranno pubblicizzati in televisione alle ore 14 nei giorni: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it-IT" sz="2400" dirty="0">
                <a:solidFill>
                  <a:prstClr val="black"/>
                </a:solidFill>
              </a:rPr>
              <a:t>Lunedì</a:t>
            </a:r>
          </a:p>
          <a:p>
            <a:pPr marL="342900" lvl="0" indent="-342900">
              <a:buFontTx/>
              <a:buChar char="-"/>
            </a:pPr>
            <a:r>
              <a:rPr lang="it-IT" sz="2400" dirty="0">
                <a:solidFill>
                  <a:prstClr val="black"/>
                </a:solidFill>
              </a:rPr>
              <a:t>Mercoledì</a:t>
            </a:r>
          </a:p>
          <a:p>
            <a:pPr marL="342900" lvl="0" indent="-342900">
              <a:buFontTx/>
              <a:buChar char="-"/>
            </a:pPr>
            <a:r>
              <a:rPr lang="it-IT" sz="2400" dirty="0">
                <a:solidFill>
                  <a:prstClr val="black"/>
                </a:solidFill>
              </a:rPr>
              <a:t>Venerdì</a:t>
            </a:r>
          </a:p>
        </p:txBody>
      </p:sp>
    </p:spTree>
    <p:extLst>
      <p:ext uri="{BB962C8B-B14F-4D97-AF65-F5344CB8AC3E}">
        <p14:creationId xmlns:p14="http://schemas.microsoft.com/office/powerpoint/2010/main" val="193209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4E9BE7-FBD8-482B-8C60-5556C8D9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9600" dirty="0">
                <a:solidFill>
                  <a:schemeClr val="bg1"/>
                </a:solidFill>
                <a:latin typeface="Mistral" panose="03090702030407020403" pitchFamily="66" charset="0"/>
              </a:rPr>
              <a:t>    LE NOSTRE NOVITÀ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1D0843-B2DA-4868-AC55-78999A987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72826">
            <a:off x="318395" y="1752439"/>
            <a:ext cx="4962574" cy="279830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D6B7B54-B4C7-4BDA-98E4-E7C18B69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10655">
            <a:off x="7203313" y="1686882"/>
            <a:ext cx="4962574" cy="279830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F3D2E6-8A5B-4F58-9935-FC2166B8F223}"/>
              </a:ext>
            </a:extLst>
          </p:cNvPr>
          <p:cNvSpPr txBox="1"/>
          <p:nvPr/>
        </p:nvSpPr>
        <p:spPr>
          <a:xfrm rot="19940204">
            <a:off x="1725438" y="2711391"/>
            <a:ext cx="188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CIOCCOLATA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FONDENTE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CON PERA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3DC5BA8-78E6-4135-93F6-18EB587D1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3555">
            <a:off x="3479135" y="3083539"/>
            <a:ext cx="5572227" cy="412125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6A494F6-BBEF-46D7-BCC4-2995FDF91DB5}"/>
              </a:ext>
            </a:extLst>
          </p:cNvPr>
          <p:cNvSpPr/>
          <p:nvPr/>
        </p:nvSpPr>
        <p:spPr>
          <a:xfrm>
            <a:off x="3440185" y="4813613"/>
            <a:ext cx="4999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CIOCCOLATA FONDENTE,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 AL LATTE, BIANCA 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CON FRAGOLE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D4192DA-BBE3-41C4-B977-59D1E884D447}"/>
              </a:ext>
            </a:extLst>
          </p:cNvPr>
          <p:cNvSpPr txBox="1"/>
          <p:nvPr/>
        </p:nvSpPr>
        <p:spPr>
          <a:xfrm rot="1291393">
            <a:off x="8178117" y="2662667"/>
            <a:ext cx="2376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CIOCCOLATA CON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 INGREDIENTE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 SEGRETO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A98608-0671-4624-AFFC-51850D01C8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E465A73-4876-49AA-9688-DB0BAC5B9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098A55-1FD8-4706-A86F-BB407E5FBD9C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</p:spTree>
    <p:extLst>
      <p:ext uri="{BB962C8B-B14F-4D97-AF65-F5344CB8AC3E}">
        <p14:creationId xmlns:p14="http://schemas.microsoft.com/office/powerpoint/2010/main" val="4180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306B73-46DA-4B27-8BA1-48023D22A05F}"/>
              </a:ext>
            </a:extLst>
          </p:cNvPr>
          <p:cNvSpPr txBox="1"/>
          <p:nvPr/>
        </p:nvSpPr>
        <p:spPr>
          <a:xfrm>
            <a:off x="314133" y="1167619"/>
            <a:ext cx="11497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Il nostro cacao proviene da coltivazioni certificate eque e solidali in Africa e Sud America</a:t>
            </a:r>
          </a:p>
          <a:p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3C6338F-09DA-4D8E-A490-274223159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55" y="2579183"/>
            <a:ext cx="4560404" cy="228020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C3952E-0907-4B5E-B069-933C8859B0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6886B75-88CA-473E-83AC-C3921E43C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FE7816-CA58-495D-87F2-3D410E596EE7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1294C9-3537-4E22-8116-9C07D670BFDF}"/>
              </a:ext>
            </a:extLst>
          </p:cNvPr>
          <p:cNvSpPr/>
          <p:nvPr/>
        </p:nvSpPr>
        <p:spPr>
          <a:xfrm>
            <a:off x="333849" y="207891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Gli altri ingredienti arrivano direttamente da produzioni locali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9B0E12C-1165-45E1-9B7D-34CC253C0736}"/>
              </a:ext>
            </a:extLst>
          </p:cNvPr>
          <p:cNvSpPr/>
          <p:nvPr/>
        </p:nvSpPr>
        <p:spPr>
          <a:xfrm>
            <a:off x="368904" y="392106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prstClr val="black"/>
                </a:solidFill>
              </a:rPr>
              <a:t>I nostri prodotti sono distribuiti nel mercato nazionale e sono reperibili in tutta Italia</a:t>
            </a:r>
          </a:p>
        </p:txBody>
      </p:sp>
    </p:spTree>
    <p:extLst>
      <p:ext uri="{BB962C8B-B14F-4D97-AF65-F5344CB8AC3E}">
        <p14:creationId xmlns:p14="http://schemas.microsoft.com/office/powerpoint/2010/main" val="14260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84BFE5-A243-4FBE-8CEA-87DA70AED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12377"/>
          </a:xfrm>
        </p:spPr>
        <p:txBody>
          <a:bodyPr>
            <a:normAutofit fontScale="90000"/>
          </a:bodyPr>
          <a:lstStyle/>
          <a:p>
            <a:r>
              <a:rPr lang="it-IT" sz="6600" dirty="0"/>
              <a:t>IL NOSTRO MAGGIORE CONCORRENTE :   </a:t>
            </a:r>
            <a:r>
              <a:rPr lang="it-IT" dirty="0"/>
              <a:t>Viviverde Coop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647C74-934D-46FB-A20A-24B5B8060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" y="2383032"/>
            <a:ext cx="3278919" cy="664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Lo battiamo con: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0E63D9-EC16-4A09-8465-86B2D1851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6339">
            <a:off x="7143842" y="2974059"/>
            <a:ext cx="3392126" cy="303676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2F4A4E4-CAD7-4A00-87CF-F8BB90620F91}"/>
              </a:ext>
            </a:extLst>
          </p:cNvPr>
          <p:cNvSpPr/>
          <p:nvPr/>
        </p:nvSpPr>
        <p:spPr>
          <a:xfrm>
            <a:off x="312420" y="2715516"/>
            <a:ext cx="6096000" cy="3956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it-IT" sz="26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5400" dirty="0">
                <a:solidFill>
                  <a:prstClr val="black"/>
                </a:solidFill>
              </a:rPr>
              <a:t> </a:t>
            </a:r>
            <a:r>
              <a:rPr lang="it-IT" sz="5400" i="1" dirty="0">
                <a:solidFill>
                  <a:srgbClr val="66CCFF"/>
                </a:solidFill>
              </a:rPr>
              <a:t>TIPOLOGIA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5400" i="1" dirty="0">
                <a:solidFill>
                  <a:prstClr val="black"/>
                </a:solidFill>
              </a:rPr>
              <a:t> </a:t>
            </a:r>
            <a:r>
              <a:rPr lang="it-IT" sz="5400" i="1" dirty="0">
                <a:solidFill>
                  <a:srgbClr val="66CCFF"/>
                </a:solidFill>
              </a:rPr>
              <a:t>PREZZO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5400" i="1" dirty="0">
                <a:solidFill>
                  <a:prstClr val="black"/>
                </a:solidFill>
              </a:rPr>
              <a:t> </a:t>
            </a:r>
            <a:r>
              <a:rPr lang="it-IT" sz="5400" i="1" dirty="0">
                <a:solidFill>
                  <a:srgbClr val="66CCFF"/>
                </a:solidFill>
              </a:rPr>
              <a:t>QUALITÀ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it-IT" sz="5400" i="1" dirty="0">
                <a:solidFill>
                  <a:prstClr val="black"/>
                </a:solidFill>
              </a:rPr>
              <a:t> </a:t>
            </a:r>
            <a:r>
              <a:rPr lang="it-IT" sz="5400" i="1" dirty="0">
                <a:solidFill>
                  <a:srgbClr val="66CCFF"/>
                </a:solidFill>
              </a:rPr>
              <a:t>SLOGAN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34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AA64F6-E76A-4F6D-88E6-1923CE86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413572"/>
            <a:ext cx="10515600" cy="4878109"/>
          </a:xfrm>
        </p:spPr>
        <p:txBody>
          <a:bodyPr>
            <a:normAutofit/>
          </a:bodyPr>
          <a:lstStyle/>
          <a:p>
            <a:r>
              <a:rPr lang="it-IT" sz="6600" dirty="0"/>
              <a:t>IL NOSTRO TESTIMONIAL È </a:t>
            </a:r>
            <a:br>
              <a:rPr lang="it-IT" sz="66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6000" b="1" dirty="0"/>
              <a:t>ERNEST</a:t>
            </a:r>
            <a:r>
              <a:rPr lang="it-IT" sz="6000" dirty="0"/>
              <a:t> </a:t>
            </a:r>
            <a:r>
              <a:rPr lang="it-IT" sz="6000" b="1" dirty="0"/>
              <a:t>KNAM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C7D3B6-7CD6-484D-88F9-D7AC71732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26" y="2767046"/>
            <a:ext cx="4349921" cy="288530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FF79B87-FD14-4071-A9DD-578AA49F4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368904" y="6013013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4AE79D9-39E3-469A-858C-62DCBF16DB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1024790" y="6013013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510464-B660-4617-A364-7576EE49283E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</p:spTree>
    <p:extLst>
      <p:ext uri="{BB962C8B-B14F-4D97-AF65-F5344CB8AC3E}">
        <p14:creationId xmlns:p14="http://schemas.microsoft.com/office/powerpoint/2010/main" val="257596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3D31476F-A5AD-471A-ADE2-8458FAB156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079607"/>
                  </p:ext>
                </p:extLst>
              </p:nvPr>
            </p:nvGraphicFramePr>
            <p:xfrm>
              <a:off x="300000" y="594415"/>
              <a:ext cx="11591999" cy="60980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55174">
                      <a:extLst>
                        <a:ext uri="{9D8B030D-6E8A-4147-A177-3AD203B41FA5}">
                          <a16:colId xmlns:a16="http://schemas.microsoft.com/office/drawing/2014/main" val="1040503106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1585628204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1299995743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2752399166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864384878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362154901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RISCHIO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LIVELLO DI RISCHIO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PREVENZIONE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PREVENZIONE 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ASSICURAZIONE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NÈ PREVENZIONE NÈ ASSICURAZIONE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241994"/>
                      </a:ext>
                    </a:extLst>
                  </a:tr>
                  <a:tr h="45021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ROTTURE D’IMPIANTI 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DA MONITORARE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NO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CON UNA MANUTEZIONE ATTENTA 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SI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624533"/>
                      </a:ext>
                    </a:extLst>
                  </a:tr>
                  <a:tr h="43691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CRISI ECONOMICA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ATTENZIONE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È UNA COSA INDIPENDENTE DALL’AZIENDA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2232294"/>
                      </a:ext>
                    </a:extLst>
                  </a:tr>
                  <a:tr h="436911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AZIONE DEI CONCORRENTI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DA MONITORARE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Ricerche di mercato e marketing PER RIPOSIZIONAMENTO IN FASCIA ALTA O ECONOMICA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MIGLIORARE LA QUALIT</a:t>
                          </a:r>
                          <a14:m>
                            <m:oMath xmlns:m="http://schemas.openxmlformats.org/officeDocument/2006/math">
                              <m:r>
                                <a:rPr lang="it-IT" sz="13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À</m:t>
                              </m:r>
                              <m:r>
                                <a:rPr lang="it-IT" sz="13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</m:oMath>
                          </a14:m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94060"/>
                      </a:ext>
                    </a:extLst>
                  </a:tr>
                  <a:tr h="61167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CATASTROFI NATURALI (INCENDI)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ATTENZIONE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SI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555552"/>
                      </a:ext>
                    </a:extLst>
                  </a:tr>
                  <a:tr h="43691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CAMBIAMENTO DEI COSTI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DA MONITORARE 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TENENDO SOTTO CONTROLLO I FORNITORI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436454"/>
                      </a:ext>
                    </a:extLst>
                  </a:tr>
                  <a:tr h="61167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PROBLEMI NEL REPERIMENTO DELLE MATERIE PRIME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EVITARE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NO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DIVERSIFICAZIONE DEI FORNITORI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372346"/>
                      </a:ext>
                    </a:extLst>
                  </a:tr>
                  <a:tr h="611675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ERRORI NELLA PREVISIONE DI VENDITA 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ATTENZIONE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PRODUCENDO IN BASE ALLA DOMANDA, MONITORAGGIO CON STUDI DI MERCATO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906653"/>
                      </a:ext>
                    </a:extLst>
                  </a:tr>
                  <a:tr h="436911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CAMBIAMENTO DEL COSTO DEL DENARO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ATTENZIONE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NO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RISERVE FINANZIARIE, ACQUISTO TITOLI DI CREDITO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NO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È UNA COSA INDIPENDENTE DALL’AZIENDA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60311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ella 3">
                <a:extLst>
                  <a:ext uri="{FF2B5EF4-FFF2-40B4-BE49-F238E27FC236}">
                    <a16:creationId xmlns:a16="http://schemas.microsoft.com/office/drawing/2014/main" id="{3D31476F-A5AD-471A-ADE2-8458FAB156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9079607"/>
                  </p:ext>
                </p:extLst>
              </p:nvPr>
            </p:nvGraphicFramePr>
            <p:xfrm>
              <a:off x="300000" y="594415"/>
              <a:ext cx="11591999" cy="60980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655174">
                      <a:extLst>
                        <a:ext uri="{9D8B030D-6E8A-4147-A177-3AD203B41FA5}">
                          <a16:colId xmlns:a16="http://schemas.microsoft.com/office/drawing/2014/main" val="1040503106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1585628204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1299995743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2752399166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864384878"/>
                        </a:ext>
                      </a:extLst>
                    </a:gridCol>
                    <a:gridCol w="1987365">
                      <a:extLst>
                        <a:ext uri="{9D8B030D-6E8A-4147-A177-3AD203B41FA5}">
                          <a16:colId xmlns:a16="http://schemas.microsoft.com/office/drawing/2014/main" val="3621549011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RISCHIO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LIVELLO DI RISCHIO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PREVENZIONE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PREVENZIONE 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ASSICURAZIONE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1" u="none" strike="noStrike" dirty="0">
                              <a:effectLst/>
                            </a:rPr>
                            <a:t>NÈ PREVENZIONE NÈ ASSICURAZIONE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024199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ROTTURE D’IMPIANTI 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DA MONITORARE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NO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CON UNA MANUTEZIONE ATTENTA 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SI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624533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CRISI ECONOMICA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ATTENZIONE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È UNA COSA INDIPENDENTE DALL’AZIENDA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2232294"/>
                      </a:ext>
                    </a:extLst>
                  </a:tr>
                  <a:tr h="1082040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AZIONE DEI CONCORRENTI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DA MONITORARE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Ricerche di mercato e marketing PER RIPOSIZIONAMENTO IN FASCIA ALTA O ECONOMICA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83742" t="-154802" r="-200613" b="-3163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6094060"/>
                      </a:ext>
                    </a:extLst>
                  </a:tr>
                  <a:tr h="611675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it-IT" sz="1300" b="1" u="none" strike="noStrike" dirty="0">
                              <a:effectLst/>
                            </a:rPr>
                            <a:t>CATASTROFI NATURALI (INCENDI)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ATTENZIONE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SI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355555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CAMBIAMENTO DEI COSTI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DA MONITORARE 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TENENDO SOTTO CONTROLLO I FORNITORI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6436454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PROBLEMI NEL REPERIMENTO DELLE MATERIE PRIME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EVITARE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NO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DIVERSIFICAZIONE DEI FORNITORI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372346"/>
                      </a:ext>
                    </a:extLst>
                  </a:tr>
                  <a:tr h="88392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ERRORI NELLA PREVISIONE DI VENDITA 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ATTENZIONE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PRODUCENDO IN BASE ALLA DOMANDA, MONITORAGGIO CON STUDI DI MERCATO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NO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81906653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it-IT" sz="1300" b="1" u="none" strike="noStrike" dirty="0">
                              <a:effectLst/>
                            </a:rPr>
                            <a:t>CAMBIAMENTO DEL COSTO DEL DENARO</a:t>
                          </a:r>
                          <a:endParaRPr lang="it-IT" sz="13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b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ATTENZIONE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NO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RISERVE FINANZIARIE, ACQUISTO TITOLI DI CREDITO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NO</a:t>
                          </a:r>
                          <a:endParaRPr lang="it-IT" sz="13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it-IT" sz="1300" u="none" strike="noStrike" dirty="0">
                              <a:effectLst/>
                            </a:rPr>
                            <a:t> È UNA COSA INDIPENDENTE DALL’AZIENDA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16031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8D3F6D-F749-44AD-A708-E515231225E7}"/>
              </a:ext>
            </a:extLst>
          </p:cNvPr>
          <p:cNvSpPr txBox="1"/>
          <p:nvPr/>
        </p:nvSpPr>
        <p:spPr>
          <a:xfrm>
            <a:off x="300000" y="112080"/>
            <a:ext cx="251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VALUTAZIONE DEI RISCHI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A58710-A0F3-410A-B4C7-D5DCCF3314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6" r="50000" b="26551"/>
          <a:stretch/>
        </p:blipFill>
        <p:spPr>
          <a:xfrm>
            <a:off x="14554" y="6858000"/>
            <a:ext cx="655886" cy="60817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D203178-8180-4C91-95E7-4093D67446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5" t="13510" r="285" b="26150"/>
          <a:stretch/>
        </p:blipFill>
        <p:spPr>
          <a:xfrm>
            <a:off x="650080" y="6858000"/>
            <a:ext cx="547969" cy="608171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9F6CD8-96FB-4881-8F32-96F97971BB1A}"/>
              </a:ext>
            </a:extLst>
          </p:cNvPr>
          <p:cNvSpPr txBox="1"/>
          <p:nvPr/>
        </p:nvSpPr>
        <p:spPr>
          <a:xfrm>
            <a:off x="8644484" y="6132432"/>
            <a:ext cx="27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Liceo Pascoli 3 AES - Firenze</a:t>
            </a:r>
          </a:p>
        </p:txBody>
      </p:sp>
    </p:spTree>
    <p:extLst>
      <p:ext uri="{BB962C8B-B14F-4D97-AF65-F5344CB8AC3E}">
        <p14:creationId xmlns:p14="http://schemas.microsoft.com/office/powerpoint/2010/main" val="29901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642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Bradley Hand ITC</vt:lpstr>
      <vt:lpstr>Calibri</vt:lpstr>
      <vt:lpstr>Calibri Light</vt:lpstr>
      <vt:lpstr>Cambria Math</vt:lpstr>
      <vt:lpstr>Lucida Handwriting</vt:lpstr>
      <vt:lpstr>Mistral</vt:lpstr>
      <vt:lpstr>Wingdings</vt:lpstr>
      <vt:lpstr>Tema di Office</vt:lpstr>
      <vt:lpstr>           RIPEM</vt:lpstr>
      <vt:lpstr>Presentazione standard di PowerPoint</vt:lpstr>
      <vt:lpstr>Presentazione standard di PowerPoint</vt:lpstr>
      <vt:lpstr>Presentazione standard di PowerPoint</vt:lpstr>
      <vt:lpstr>    LE NOSTRE NOVITÀ</vt:lpstr>
      <vt:lpstr>Presentazione standard di PowerPoint</vt:lpstr>
      <vt:lpstr>IL NOSTRO MAGGIORE CONCORRENTE :   Viviverde Coop</vt:lpstr>
      <vt:lpstr>IL NOSTRO TESTIMONIAL È     ERNEST KNAM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Simone Nicolè</dc:creator>
  <cp:lastModifiedBy>Simona</cp:lastModifiedBy>
  <cp:revision>41</cp:revision>
  <dcterms:created xsi:type="dcterms:W3CDTF">2018-04-02T16:21:53Z</dcterms:created>
  <dcterms:modified xsi:type="dcterms:W3CDTF">2018-05-15T21:38:49Z</dcterms:modified>
</cp:coreProperties>
</file>