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0" r:id="rId1"/>
  </p:sldMasterIdLst>
  <p:sldIdLst>
    <p:sldId id="257" r:id="rId2"/>
    <p:sldId id="261" r:id="rId3"/>
    <p:sldId id="259" r:id="rId4"/>
    <p:sldId id="256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47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095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8014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7282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05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9786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6658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85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479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9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422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39873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21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809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40893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282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6DF4-8D3A-47F7-A629-021A1A1BCE40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B9FAA86-7AD0-4A08-A8DA-DDD2FADF1D5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696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  <p:sldLayoutId id="2147484312" r:id="rId12"/>
    <p:sldLayoutId id="2147484313" r:id="rId13"/>
    <p:sldLayoutId id="2147484314" r:id="rId14"/>
    <p:sldLayoutId id="2147484315" r:id="rId15"/>
    <p:sldLayoutId id="21474843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sstacco.n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6DE9A-BD16-4E60-AB82-60D87DF1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35" y="1097294"/>
            <a:ext cx="8884692" cy="1171041"/>
          </a:xfrm>
        </p:spPr>
        <p:txBody>
          <a:bodyPr>
            <a:noAutofit/>
          </a:bodyPr>
          <a:lstStyle/>
          <a:p>
            <a:r>
              <a:rPr lang="it-IT" sz="7600" dirty="0">
                <a:latin typeface="Snap ITC" panose="04040A07060A02020202" pitchFamily="82" charset="0"/>
              </a:rPr>
              <a:t>MISS TACCO</a:t>
            </a:r>
            <a:endParaRPr lang="it-IT" sz="7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71FE26-AE13-4E57-B997-18F49D1D953C}"/>
              </a:ext>
            </a:extLst>
          </p:cNvPr>
          <p:cNvSpPr txBox="1"/>
          <p:nvPr/>
        </p:nvSpPr>
        <p:spPr>
          <a:xfrm>
            <a:off x="1493393" y="5760706"/>
            <a:ext cx="4602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LICEO PASCOLI 4° AES (FIRENZE)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726916-BB3F-49AA-BECD-223D0F7C1108}"/>
              </a:ext>
            </a:extLst>
          </p:cNvPr>
          <p:cNvSpPr txBox="1"/>
          <p:nvPr/>
        </p:nvSpPr>
        <p:spPr>
          <a:xfrm>
            <a:off x="628135" y="3221630"/>
            <a:ext cx="8884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Papyrus" panose="03070502060502030205" pitchFamily="66" charset="0"/>
              </a:rPr>
              <a:t>La scarpa che garantisce comodità ed eleganza in un solo prodotto:</a:t>
            </a:r>
          </a:p>
          <a:p>
            <a:r>
              <a:rPr lang="it-IT" sz="2400" dirty="0">
                <a:latin typeface="Papyrus" panose="03070502060502030205" pitchFamily="66" charset="0"/>
              </a:rPr>
              <a:t>il tacco potrà essere rimosso o applicato all’occorrenza.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932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038" y="1328077"/>
            <a:ext cx="8612440" cy="732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/>
              <a:t>La nostra impresa si chiama MISS TACCO e opera nel settore delle calzature.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71FE26-AE13-4E57-B997-18F49D1D953C}"/>
              </a:ext>
            </a:extLst>
          </p:cNvPr>
          <p:cNvSpPr txBox="1"/>
          <p:nvPr/>
        </p:nvSpPr>
        <p:spPr>
          <a:xfrm>
            <a:off x="838200" y="6176963"/>
            <a:ext cx="7555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                                                                                                      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A09D2AC9-DE61-4D0A-A89F-99EA4A758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8" y="6122793"/>
            <a:ext cx="2183304" cy="477671"/>
          </a:xfrm>
        </p:spPr>
        <p:txBody>
          <a:bodyPr>
            <a:noAutofit/>
          </a:bodyPr>
          <a:lstStyle/>
          <a:p>
            <a:r>
              <a:rPr lang="it-IT" sz="2000" dirty="0">
                <a:latin typeface="Snap ITC" panose="04040A07060A02020202" pitchFamily="82" charset="0"/>
              </a:rPr>
              <a:t>MISS TACCO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264E97-1301-4762-BC96-00AFE593CFCC}"/>
              </a:ext>
            </a:extLst>
          </p:cNvPr>
          <p:cNvSpPr txBox="1"/>
          <p:nvPr/>
        </p:nvSpPr>
        <p:spPr>
          <a:xfrm>
            <a:off x="4423995" y="6192351"/>
            <a:ext cx="3140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4° AES (FIRENZE)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5DD3A26-A3FE-4BF0-98A1-1351DD36953A}"/>
              </a:ext>
            </a:extLst>
          </p:cNvPr>
          <p:cNvSpPr/>
          <p:nvPr/>
        </p:nvSpPr>
        <p:spPr>
          <a:xfrm>
            <a:off x="650038" y="2379950"/>
            <a:ext cx="87259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Intendiamo vendere scarpe reversibili, che nel giro di un secondo si trasformano da decolleté a ballerine.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EC96C03-3C79-4C85-85C8-361622B37EF6}"/>
              </a:ext>
            </a:extLst>
          </p:cNvPr>
          <p:cNvSpPr/>
          <p:nvPr/>
        </p:nvSpPr>
        <p:spPr>
          <a:xfrm>
            <a:off x="650038" y="3833368"/>
            <a:ext cx="87259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MISS TACCO nasce dalla collaborazione di alcuni giovani imprenditori, e prevede una fabbrica in Romania, nella bellissima città di Bucarest. </a:t>
            </a:r>
          </a:p>
          <a:p>
            <a:pPr lvl="1"/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58312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1CA8DA-AFF2-46BA-8F81-74701657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3" y="594174"/>
            <a:ext cx="8584443" cy="62047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it-IT" altLang="it-IT" sz="2000" dirty="0"/>
              <a:t>Le calzature saranno prodotte in cuoio. Il materiale proverrà dalla Romania.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6C46FDE3-347E-46A5-B310-0EE655209631}"/>
              </a:ext>
            </a:extLst>
          </p:cNvPr>
          <p:cNvSpPr/>
          <p:nvPr/>
        </p:nvSpPr>
        <p:spPr>
          <a:xfrm>
            <a:off x="341193" y="1534269"/>
            <a:ext cx="9062114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qualità prevista per il prodotto sarà di fascia media. </a:t>
            </a:r>
          </a:p>
          <a:p>
            <a:pPr lvl="1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 target è rappresentato da donne di età compresa tra i 14 e 65. </a:t>
            </a:r>
          </a:p>
          <a:p>
            <a:pPr lvl="1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 prezzo-lancio per i primi 6 mesi sarà di € 39.99 per poi salire gradualmente fino ad arrivare al prezzo di € 59.99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96F6A05-EC91-4190-B370-2448238FA789}"/>
              </a:ext>
            </a:extLst>
          </p:cNvPr>
          <p:cNvSpPr/>
          <p:nvPr/>
        </p:nvSpPr>
        <p:spPr>
          <a:xfrm>
            <a:off x="341193" y="3337589"/>
            <a:ext cx="9330519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 prodotto potrà essere acquistato online tramite il sito ufficiale dell’azienda </a:t>
            </a: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2"/>
              </a:rPr>
              <a:t>www.misstacco.net</a:t>
            </a: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lvl="1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 negozi avranno sede in diverse città tra cui Tokyo, Milano, Parigi, New York e Firenze.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F4163CE-7174-4166-B39E-4E44D2F56594}"/>
              </a:ext>
            </a:extLst>
          </p:cNvPr>
          <p:cNvSpPr/>
          <p:nvPr/>
        </p:nvSpPr>
        <p:spPr>
          <a:xfrm>
            <a:off x="341193" y="5026317"/>
            <a:ext cx="84843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it-IT" altLang="it-I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 prodotto verrà pubblicizzato su Canale 5 e YouTube.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36A12438-45C3-4244-AE6F-3977FB2A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8" y="6122793"/>
            <a:ext cx="2183304" cy="477671"/>
          </a:xfrm>
        </p:spPr>
        <p:txBody>
          <a:bodyPr>
            <a:noAutofit/>
          </a:bodyPr>
          <a:lstStyle/>
          <a:p>
            <a:r>
              <a:rPr lang="it-IT" sz="2000" dirty="0">
                <a:latin typeface="Snap ITC" panose="04040A07060A02020202" pitchFamily="82" charset="0"/>
              </a:rPr>
              <a:t>MISS TACCO</a:t>
            </a:r>
            <a:endParaRPr lang="it-IT" sz="2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79EE224-20AC-4642-8481-35076D8DE923}"/>
              </a:ext>
            </a:extLst>
          </p:cNvPr>
          <p:cNvSpPr txBox="1"/>
          <p:nvPr/>
        </p:nvSpPr>
        <p:spPr>
          <a:xfrm>
            <a:off x="4423995" y="6192351"/>
            <a:ext cx="3140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4° AES (FIRENZE)</a:t>
            </a:r>
          </a:p>
        </p:txBody>
      </p:sp>
    </p:spTree>
    <p:extLst>
      <p:ext uri="{BB962C8B-B14F-4D97-AF65-F5344CB8AC3E}">
        <p14:creationId xmlns:p14="http://schemas.microsoft.com/office/powerpoint/2010/main" val="27144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D31476F-A5AD-471A-ADE2-8458FAB15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676406"/>
              </p:ext>
            </p:extLst>
          </p:nvPr>
        </p:nvGraphicFramePr>
        <p:xfrm>
          <a:off x="299999" y="450172"/>
          <a:ext cx="11591999" cy="5576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5174">
                  <a:extLst>
                    <a:ext uri="{9D8B030D-6E8A-4147-A177-3AD203B41FA5}">
                      <a16:colId xmlns:a16="http://schemas.microsoft.com/office/drawing/2014/main" val="1040503106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1585628204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1299995743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2752399166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864384878"/>
                    </a:ext>
                  </a:extLst>
                </a:gridCol>
                <a:gridCol w="1987365">
                  <a:extLst>
                    <a:ext uri="{9D8B030D-6E8A-4147-A177-3AD203B41FA5}">
                      <a16:colId xmlns:a16="http://schemas.microsoft.com/office/drawing/2014/main" val="3621549011"/>
                    </a:ext>
                  </a:extLst>
                </a:gridCol>
              </a:tblGrid>
              <a:tr h="4559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RISCHIO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LIVELLO DI RISCHIO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PREVENZIONE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PREVENZIONE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ASSICURAZIONE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NÈ PREVENZIONE NÈ ASSICURAZIONE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1994"/>
                  </a:ext>
                </a:extLst>
              </a:tr>
              <a:tr h="4711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Rottura di impianti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Tenere sotto controllo</a:t>
                      </a:r>
                    </a:p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Livello medio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Monitoraggio periodico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Monitoraggio periodico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Assicurando i macchinari 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24533"/>
                  </a:ext>
                </a:extLst>
              </a:tr>
              <a:tr h="3498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Cambiamento nelle leggi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livello medio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Assunzione di un avvocato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232294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Rischi del sistema economico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livello medio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94060"/>
                  </a:ext>
                </a:extLst>
              </a:tr>
              <a:tr h="3591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u="none" strike="noStrike" dirty="0">
                          <a:effectLst/>
                        </a:rPr>
                        <a:t>Rischi fisico-naturali </a:t>
                      </a:r>
                    </a:p>
                    <a:p>
                      <a:pPr algn="l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(terremoto)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livello medio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 con polizze assicurative sulle calamità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55552"/>
                  </a:ext>
                </a:extLst>
              </a:tr>
              <a:tr h="349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>
                          <a:effectLst/>
                        </a:rPr>
                        <a:t>Rischi personali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livello alto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No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Fornendo strumenti di protezione</a:t>
                      </a:r>
                    </a:p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Formando il personale con procedure di sicurezza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436454"/>
                  </a:ext>
                </a:extLst>
              </a:tr>
              <a:tr h="35450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>
                          <a:effectLst/>
                        </a:rPr>
                        <a:t> Rischi legati alla produzione</a:t>
                      </a:r>
                    </a:p>
                    <a:p>
                      <a:pPr algn="l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(cambiamenti nei costi)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Monitorare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2346"/>
                  </a:ext>
                </a:extLst>
              </a:tr>
              <a:tr h="3451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>
                          <a:effectLst/>
                        </a:rPr>
                        <a:t>Rischi legati alla di vendita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livello medio-alto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Sì </a:t>
                      </a:r>
                    </a:p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(diversificare i tipi di scarpe offerti)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Abbassando i prezzi di vendita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Fondi precauzionali per cambio strategia 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06653"/>
                  </a:ext>
                </a:extLst>
              </a:tr>
              <a:tr h="349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>
                          <a:effectLst/>
                        </a:rPr>
                        <a:t> Incendio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livello medio-alto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Sistema di allarme</a:t>
                      </a:r>
                    </a:p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Estintori</a:t>
                      </a:r>
                    </a:p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Rilevatori di fumo 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Sistema di allarme </a:t>
                      </a:r>
                    </a:p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Estintori</a:t>
                      </a:r>
                    </a:p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Rilevatori di fumo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Sì, con polizze assicurative sull’incendio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603118"/>
                  </a:ext>
                </a:extLst>
              </a:tr>
            </a:tbl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4C32F428-9616-4765-8368-ED5CC1CC2AA2}"/>
              </a:ext>
            </a:extLst>
          </p:cNvPr>
          <p:cNvSpPr txBox="1">
            <a:spLocks/>
          </p:cNvSpPr>
          <p:nvPr/>
        </p:nvSpPr>
        <p:spPr>
          <a:xfrm>
            <a:off x="621903" y="6269889"/>
            <a:ext cx="2183304" cy="4776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2000" dirty="0">
                <a:latin typeface="Snap ITC" panose="04040A07060A02020202" pitchFamily="82" charset="0"/>
              </a:rPr>
              <a:t>MISS TACCO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86C317F-90B7-4F59-8BA4-2B1328EE34DF}"/>
              </a:ext>
            </a:extLst>
          </p:cNvPr>
          <p:cNvSpPr txBox="1"/>
          <p:nvPr/>
        </p:nvSpPr>
        <p:spPr>
          <a:xfrm>
            <a:off x="4525954" y="6269889"/>
            <a:ext cx="3140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4° AES (FIRENZE)</a:t>
            </a:r>
          </a:p>
        </p:txBody>
      </p:sp>
    </p:spTree>
    <p:extLst>
      <p:ext uri="{BB962C8B-B14F-4D97-AF65-F5344CB8AC3E}">
        <p14:creationId xmlns:p14="http://schemas.microsoft.com/office/powerpoint/2010/main" val="299014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D31476F-A5AD-471A-ADE2-8458FAB15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207521"/>
              </p:ext>
            </p:extLst>
          </p:nvPr>
        </p:nvGraphicFramePr>
        <p:xfrm>
          <a:off x="237861" y="398583"/>
          <a:ext cx="11716279" cy="563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729">
                  <a:extLst>
                    <a:ext uri="{9D8B030D-6E8A-4147-A177-3AD203B41FA5}">
                      <a16:colId xmlns:a16="http://schemas.microsoft.com/office/drawing/2014/main" val="1040503106"/>
                    </a:ext>
                  </a:extLst>
                </a:gridCol>
                <a:gridCol w="4615050">
                  <a:extLst>
                    <a:ext uri="{9D8B030D-6E8A-4147-A177-3AD203B41FA5}">
                      <a16:colId xmlns:a16="http://schemas.microsoft.com/office/drawing/2014/main" val="1585628204"/>
                    </a:ext>
                  </a:extLst>
                </a:gridCol>
                <a:gridCol w="3691500">
                  <a:extLst>
                    <a:ext uri="{9D8B030D-6E8A-4147-A177-3AD203B41FA5}">
                      <a16:colId xmlns:a16="http://schemas.microsoft.com/office/drawing/2014/main" val="1299995743"/>
                    </a:ext>
                  </a:extLst>
                </a:gridCol>
              </a:tblGrid>
              <a:tr h="4134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SI VERIFICA …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 LO AFFRONTIAMO? </a:t>
                      </a:r>
                    </a:p>
                    <a:p>
                      <a:pPr algn="ct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 RISTABILIAMO LE CONDIZIONI PRECEDENTI L’EVENTO?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1994"/>
                  </a:ext>
                </a:extLst>
              </a:tr>
              <a:tr h="59610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</a:rPr>
                        <a:t> Possibile evento negativo (elencare quelli ritenuti più probabili)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Possibile piano di emergenza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655928"/>
                  </a:ext>
                </a:extLst>
              </a:tr>
              <a:tr h="27919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Incendio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Uscite di sicurezza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Estintori 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Rilevatori di fumo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Impianto anti incendio </a:t>
                      </a:r>
                    </a:p>
                    <a:p>
                      <a:pPr marL="390525" marR="0" lvl="0" indent="-390525" algn="just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50000"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F32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Porte sbarra-fuoco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Pronto intervento e messa in sicurezza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Bonifica fabbricato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Pulizia dopo incendio e allagamento di beni e contenuti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Diagnostica strutturale, ricostruzioni e opere di finitura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Deodorizzazione ambienti e contenuti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Risanamento e ripristino apparecchiature elettriche ed elettroniche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Risanamento e ripristino impianti e macchinari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Pulizia libri e recupero documenti cartacei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Recupero dati hard disk</a:t>
                      </a:r>
                    </a:p>
                    <a:p>
                      <a:pPr algn="jus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caso di danni riscuotiamo i soldi dell’assicurazione</a:t>
                      </a:r>
                    </a:p>
                    <a:p>
                      <a:pPr algn="just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24533"/>
                  </a:ext>
                </a:extLst>
              </a:tr>
            </a:tbl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C9C9F15C-090C-4CB9-B4D9-05A8CEE84951}"/>
              </a:ext>
            </a:extLst>
          </p:cNvPr>
          <p:cNvSpPr txBox="1">
            <a:spLocks/>
          </p:cNvSpPr>
          <p:nvPr/>
        </p:nvSpPr>
        <p:spPr>
          <a:xfrm>
            <a:off x="650038" y="6122793"/>
            <a:ext cx="2183304" cy="4776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2000" dirty="0">
                <a:latin typeface="Snap ITC" panose="04040A07060A02020202" pitchFamily="82" charset="0"/>
              </a:rPr>
              <a:t>MISS TACCO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9E7C2A9-69EE-4A44-AC02-0524EF742BEE}"/>
              </a:ext>
            </a:extLst>
          </p:cNvPr>
          <p:cNvSpPr txBox="1"/>
          <p:nvPr/>
        </p:nvSpPr>
        <p:spPr>
          <a:xfrm>
            <a:off x="4423995" y="6192351"/>
            <a:ext cx="3140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LICEO PASCOLI 4° AES (FIRENZE)</a:t>
            </a:r>
          </a:p>
        </p:txBody>
      </p:sp>
    </p:spTree>
    <p:extLst>
      <p:ext uri="{BB962C8B-B14F-4D97-AF65-F5344CB8AC3E}">
        <p14:creationId xmlns:p14="http://schemas.microsoft.com/office/powerpoint/2010/main" val="320319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1647" y="3658063"/>
            <a:ext cx="560630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                             … è un’idea di … </a:t>
            </a:r>
          </a:p>
          <a:p>
            <a:endParaRPr lang="it-IT" dirty="0"/>
          </a:p>
          <a:p>
            <a:pPr>
              <a:spcBef>
                <a:spcPts val="600"/>
              </a:spcBef>
            </a:pPr>
            <a:r>
              <a:rPr lang="it-IT" dirty="0"/>
              <a:t>			Allegra Ciucchi </a:t>
            </a:r>
          </a:p>
          <a:p>
            <a:pPr>
              <a:spcBef>
                <a:spcPts val="600"/>
              </a:spcBef>
            </a:pPr>
            <a:r>
              <a:rPr lang="it-IT" dirty="0"/>
              <a:t>			Costanza </a:t>
            </a:r>
            <a:r>
              <a:rPr lang="it-IT" dirty="0" err="1"/>
              <a:t>Comparetto</a:t>
            </a:r>
            <a:r>
              <a:rPr lang="it-IT" dirty="0"/>
              <a:t> </a:t>
            </a:r>
          </a:p>
          <a:p>
            <a:pPr>
              <a:spcBef>
                <a:spcPts val="600"/>
              </a:spcBef>
            </a:pPr>
            <a:r>
              <a:rPr lang="it-IT" dirty="0"/>
              <a:t>			Bottiglione Tommaso</a:t>
            </a:r>
          </a:p>
          <a:p>
            <a:pPr>
              <a:spcBef>
                <a:spcPts val="600"/>
              </a:spcBef>
            </a:pPr>
            <a:r>
              <a:rPr lang="it-IT" dirty="0"/>
              <a:t>			Gregorio Parigi </a:t>
            </a:r>
          </a:p>
          <a:p>
            <a:pPr>
              <a:spcBef>
                <a:spcPts val="600"/>
              </a:spcBef>
            </a:pPr>
            <a:r>
              <a:rPr lang="it-IT" dirty="0"/>
              <a:t>			</a:t>
            </a:r>
            <a:r>
              <a:rPr lang="it-IT" dirty="0" err="1"/>
              <a:t>Sbirnea</a:t>
            </a:r>
            <a:r>
              <a:rPr lang="it-IT" dirty="0"/>
              <a:t> adriana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6CDD6E0-2578-4CF0-A26B-ECB2C66D937F}"/>
              </a:ext>
            </a:extLst>
          </p:cNvPr>
          <p:cNvSpPr txBox="1"/>
          <p:nvPr/>
        </p:nvSpPr>
        <p:spPr>
          <a:xfrm>
            <a:off x="5618922" y="4404422"/>
            <a:ext cx="3286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Liceo Pascoli 4 AES (Firenze)</a:t>
            </a:r>
          </a:p>
          <a:p>
            <a:pPr algn="ctr"/>
            <a:r>
              <a:rPr lang="it-IT" sz="2400" dirty="0"/>
              <a:t> 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39BDE48-ED10-4BC1-9242-65E27AB9E1AB}"/>
              </a:ext>
            </a:extLst>
          </p:cNvPr>
          <p:cNvSpPr txBox="1">
            <a:spLocks/>
          </p:cNvSpPr>
          <p:nvPr/>
        </p:nvSpPr>
        <p:spPr>
          <a:xfrm>
            <a:off x="628135" y="1528322"/>
            <a:ext cx="8884692" cy="11710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7600" dirty="0">
                <a:latin typeface="Snap ITC" panose="04040A07060A02020202" pitchFamily="82" charset="0"/>
              </a:rPr>
              <a:t>MISS TACCO</a:t>
            </a:r>
            <a:endParaRPr lang="it-IT" sz="7600" dirty="0"/>
          </a:p>
        </p:txBody>
      </p:sp>
    </p:spTree>
    <p:extLst>
      <p:ext uri="{BB962C8B-B14F-4D97-AF65-F5344CB8AC3E}">
        <p14:creationId xmlns:p14="http://schemas.microsoft.com/office/powerpoint/2010/main" val="166769916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</TotalTime>
  <Words>422</Words>
  <Application>Microsoft Office PowerPoint</Application>
  <PresentationFormat>Widescreen</PresentationFormat>
  <Paragraphs>119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Papyrus</vt:lpstr>
      <vt:lpstr>Snap ITC</vt:lpstr>
      <vt:lpstr>Trebuchet MS</vt:lpstr>
      <vt:lpstr>Wingdings 3</vt:lpstr>
      <vt:lpstr>Sfaccettatura</vt:lpstr>
      <vt:lpstr>MISS TACCO</vt:lpstr>
      <vt:lpstr>MISS TACCO</vt:lpstr>
      <vt:lpstr>MISS TACCO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Nicolè</dc:creator>
  <cp:lastModifiedBy>Simona</cp:lastModifiedBy>
  <cp:revision>32</cp:revision>
  <dcterms:created xsi:type="dcterms:W3CDTF">2018-04-02T16:21:53Z</dcterms:created>
  <dcterms:modified xsi:type="dcterms:W3CDTF">2018-05-15T21:27:29Z</dcterms:modified>
</cp:coreProperties>
</file>