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59" r:id="rId5"/>
    <p:sldId id="260" r:id="rId6"/>
    <p:sldId id="256" r:id="rId7"/>
    <p:sldId id="262" r:id="rId8"/>
    <p:sldId id="264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AC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0A9F42-294C-4E7E-995A-89F83FCD4E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EB68879-AD00-451C-92A2-0241FA0CBF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A56428D-199E-49B4-AF0D-7EEF9EBEB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5F5E06B-C790-4D28-9406-0F5EA1183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D16148E-81A5-461D-9AB3-EE377145A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31512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6783BA-256D-4C92-91F3-37E123D8A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E5CD866-373F-4A0F-B452-6A19E4D7AC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524B11-8EFB-4E47-BE24-6774AAC3B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86F4C72-186C-4D5B-B910-C1958CAFC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51FD991-FDD4-444C-B18E-7019A5D9A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475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8B5A376-8D12-424E-A618-A61E4B05F1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18E89C8-2081-4908-8263-A1C799B3D6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7956FC6-8D0E-48DF-B92C-780201262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6ED5CB-2C87-47DD-8844-20535FCA3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308D55-00A1-4823-B56B-81C0D9E26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317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841DEB-3316-45E9-80F4-FC6569867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AAE0DA-6DA3-4E88-BF1C-2BCF1EEA5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43967A-F49B-4F73-9BDD-020357C6B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690A8A-1543-4FB7-93BE-E8496571F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5387BD7-4B93-4168-A5EC-D8B586D2F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005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232E86-B0A0-4262-B251-09BFA0961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46B7A5B-2083-4101-8C67-5E3A1F256A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D73B1E-18A5-4CCD-9CBD-3429089BD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FBBB20A-3865-47C5-8BFC-AA4D69169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1FB4E1C-1E17-4F07-93CD-CDF452CE2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808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2A4BF1-6586-432D-9F46-798AB1BB7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907B3B-AB18-4AB6-A7B9-E538615DD7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A6EA9F9-7E74-4B52-8812-7110C8D8BB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059323A-EDAE-4360-A31C-CBC65E65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E9457E5-EBD8-42F4-ADA6-54128FC20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44F7213-60EF-40EA-8294-1110E559F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7987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C91347-4D29-4FD0-95F5-4D924A898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CCB8D2C-7797-4381-A436-171EF2632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E7111D9-15FF-4442-99B1-49BDFFF628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6CE6ECA-48E8-4562-8E8F-1F73EDEC15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3424E98-9B1B-4833-97E9-31BC0580F4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B67B562-EB91-4EAE-B720-DBFAD3F50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7AF3AFD-3462-4E93-80FC-AE1F9829F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33C617A-BE77-4206-8C3C-B546D387D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475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140380-A7FD-42CD-A229-9CE40F945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D32C90E-B92D-46AF-ACAD-CE0C6CCEB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D51DEB4-69C1-40DB-90EF-1FE3B00C4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10215E8-A99C-471A-8B07-FBB9C681C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14269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F3827F2-5539-4296-857A-6E7E319DF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2FAB7DE-98BD-4C64-9643-FB3254539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1F6B560-2619-4D75-9E1F-686FD916D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1684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6FD4F3-5A24-4220-B12E-ED4D4BCA3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5A363F-F394-4852-98ED-A6F16EFD0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96B1626-0527-4026-8163-1F3A94892A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DB03F28-29F8-49E5-A589-95016704C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DC7C642-851E-442C-81FA-5C6A0804C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C87EF6D-69DF-4132-BC5B-73791F6F6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3952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25B938-5C49-4FE7-BA31-89F8D814D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CA601AF-AE79-42EF-B7C5-A43952E8E2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5F30B0F-7F4C-4C4A-AB22-3E3B24C3C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2F0527D-FB89-44DD-97F2-92DB79789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EEBFFE3-3A26-4031-930F-EF230A240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0631B8F-CB9B-4E36-AB25-AE989461D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264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C447F5E-E4E3-4EAC-A399-A0DC81994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5FFFE7D-8955-4E30-BF90-5B4FF036D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493F55-D39F-4F21-810A-C1A4825A49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A8592FE-7E3A-4A0C-B2B9-55FBA66E90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756FC41-7965-4CA3-83AB-DA0BCA08B1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76016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E6DE9A-BD16-4E60-AB82-60D87DF17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>
            <a:normAutofit/>
          </a:bodyPr>
          <a:lstStyle/>
          <a:p>
            <a:pPr algn="ctr"/>
            <a:r>
              <a:rPr lang="it-IT" sz="5400" dirty="0">
                <a:solidFill>
                  <a:srgbClr val="FF0000"/>
                </a:solidFill>
                <a:latin typeface="Bodoni MT Condensed" panose="02070606080606020203" pitchFamily="18" charset="0"/>
              </a:rPr>
              <a:t>    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171FE26-AE13-4E57-B997-18F49D1D953C}"/>
              </a:ext>
            </a:extLst>
          </p:cNvPr>
          <p:cNvSpPr txBox="1"/>
          <p:nvPr/>
        </p:nvSpPr>
        <p:spPr>
          <a:xfrm>
            <a:off x="3742856" y="4785485"/>
            <a:ext cx="47062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/>
              <a:t>Liceo Pascoli 3AES - Firenze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0A3B973C-A344-4E1E-AFA5-E78C759B751E}"/>
              </a:ext>
            </a:extLst>
          </p:cNvPr>
          <p:cNvSpPr/>
          <p:nvPr/>
        </p:nvSpPr>
        <p:spPr>
          <a:xfrm>
            <a:off x="2875723" y="1298713"/>
            <a:ext cx="6440555" cy="1638947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lIns="91440" tIns="45720" rIns="91440" bIns="45720">
            <a:prstTxWarp prst="textCanUp">
              <a:avLst/>
            </a:prstTxWarp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4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PELLET’S</a:t>
            </a:r>
            <a:endParaRPr lang="it-IT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4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93217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1CA8DA-AFF2-46BA-8F81-74701657D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5111"/>
            <a:ext cx="10515600" cy="368911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lvl="1" indent="0"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buNone/>
            </a:pP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LA NOSTRA IMPRESA SI OCCUPA DI PELLETTERIA: PRODUZIONE E VENDITA DI PRODOTTI IN PELLE</a:t>
            </a:r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FANNO PARTE DELL’IMPRESA UNA FABBRICA CON CIRCA 100 DIPENDENTI E ALCUNI NEGOZI IN TUTTE LE PROVINCE DELLA TOSCANA </a:t>
            </a:r>
          </a:p>
          <a:p>
            <a:pPr marL="457200" lvl="1" indent="0">
              <a:buNone/>
            </a:pP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171FE26-AE13-4E57-B997-18F49D1D953C}"/>
              </a:ext>
            </a:extLst>
          </p:cNvPr>
          <p:cNvSpPr txBox="1"/>
          <p:nvPr/>
        </p:nvSpPr>
        <p:spPr>
          <a:xfrm>
            <a:off x="9438861" y="6178413"/>
            <a:ext cx="266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Liceo Pascoli 3AES, Firenze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72714AC4-3C05-4DE5-A466-6A75B7FB22DB}"/>
              </a:ext>
            </a:extLst>
          </p:cNvPr>
          <p:cNvSpPr>
            <a:spLocks/>
          </p:cNvSpPr>
          <p:nvPr/>
        </p:nvSpPr>
        <p:spPr>
          <a:xfrm>
            <a:off x="256857" y="6178414"/>
            <a:ext cx="2711425" cy="369331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lIns="91440" tIns="45720" rIns="91440" bIns="45720">
            <a:prstTxWarp prst="textCanUp">
              <a:avLst/>
            </a:prstTxWarp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4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PELLET’S</a:t>
            </a:r>
            <a:endParaRPr lang="it-IT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4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3122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1CA8DA-AFF2-46BA-8F81-74701657D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5204"/>
            <a:ext cx="10515600" cy="488148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lvl="1"/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NOSTRO STABILIMENTO DI PRODUZIONE SI TROVA NELLA ZONA INDUSTRIALE DELL’OSMANNORO, COMUNE DI SESTO FIORENTINO (FI)</a:t>
            </a:r>
          </a:p>
          <a:p>
            <a:pPr lvl="1"/>
            <a:endParaRPr lang="it-IT" altLang="it-IT" dirty="0"/>
          </a:p>
          <a:p>
            <a:pPr lvl="1"/>
            <a:r>
              <a:rPr lang="it-IT" alt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PREVEDIAMO DI METTERE SUL MERCATO PRODOTTI CHE SODDISFINO BISOGNI FUNZIONALI, MA ANCHE PSICOLOGICI E SIMBOLICI</a:t>
            </a:r>
          </a:p>
          <a:p>
            <a:pPr lvl="1"/>
            <a:endParaRPr lang="it-IT" alt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it-IT" alt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PREVEDIAMO DI RIVOLGERCI AD UN TARGET DI ADULTI CON ALTO LIVELLO DI ISTRUZIONE, UOMINI E DONNE APPARTENENTI AD UNA FASCIA SOCIOECONOMICA MEDIO-ALTA (AD ESEMPIO DIRIGENTI D’AZIENDA, IMPRENDITORI E IMPRENDITRICI, ETC)</a:t>
            </a:r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C95A327-1E09-4303-BA47-045D5283F61D}"/>
              </a:ext>
            </a:extLst>
          </p:cNvPr>
          <p:cNvSpPr>
            <a:spLocks/>
          </p:cNvSpPr>
          <p:nvPr/>
        </p:nvSpPr>
        <p:spPr>
          <a:xfrm>
            <a:off x="256857" y="6178414"/>
            <a:ext cx="2711425" cy="369331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lIns="91440" tIns="45720" rIns="91440" bIns="45720">
            <a:prstTxWarp prst="textCanUp">
              <a:avLst/>
            </a:prstTxWarp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4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PELLET’S</a:t>
            </a:r>
            <a:endParaRPr lang="it-IT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4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36D4BF5-24A2-44C6-A621-A0BE628CE02F}"/>
              </a:ext>
            </a:extLst>
          </p:cNvPr>
          <p:cNvSpPr txBox="1"/>
          <p:nvPr/>
        </p:nvSpPr>
        <p:spPr>
          <a:xfrm>
            <a:off x="9438861" y="6178413"/>
            <a:ext cx="266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Liceo Pascoli 3AES, Firenze</a:t>
            </a:r>
          </a:p>
        </p:txBody>
      </p:sp>
    </p:spTree>
    <p:extLst>
      <p:ext uri="{BB962C8B-B14F-4D97-AF65-F5344CB8AC3E}">
        <p14:creationId xmlns:p14="http://schemas.microsoft.com/office/powerpoint/2010/main" val="49413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1CA8DA-AFF2-46BA-8F81-74701657D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5730"/>
            <a:ext cx="10515600" cy="506561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dirty="0"/>
          </a:p>
          <a:p>
            <a:pPr lvl="1"/>
            <a:r>
              <a:rPr lang="it-IT" alt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CARATTERISTICA PRINCIPALE DEI NOSTRI PRODOTTI: PRODUZIONE DI PRODOTTI IN PELLE, REALIZZATI A PARTIRE DA MATERIE PRIME PROVENIENTI DAL TERRITORIO LOCALE E LAVORATI A MANO</a:t>
            </a:r>
          </a:p>
          <a:p>
            <a:pPr lvl="1"/>
            <a:endParaRPr lang="it-IT" alt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it-IT" alt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QUESTO PERMETTERÀ DI PROPORRE PRODOTTI DI ALTA QUALITÀ</a:t>
            </a:r>
          </a:p>
          <a:p>
            <a:pPr lvl="1"/>
            <a:endParaRPr lang="it-IT" alt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it-IT" alt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OLTRE AI SALDI, NORMALMENTE PREVISTI NEI MESI DI GENNAIO E LUGLIO, PROPORREMO AL PUBBLICO DELLE OFFERTE PROMOZIONALI IN ALTRI PERIODI DELL’ANNO, AD ESEMPIO DURANTE LE FESTIVITÀ DI NATALE E PASQUA</a:t>
            </a:r>
          </a:p>
          <a:p>
            <a:pPr lvl="1"/>
            <a:endParaRPr lang="it-IT" alt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it-IT" alt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DISTRIBUZIONE DEI NOSTRI ARTICOLI AVVERRÀ SIA DIRETTAMENTE, ALL’INTERNO DEI NOSTRI NEGOZI, SIA ON LINE SUL NOSTRO SITO INTERNET</a:t>
            </a:r>
          </a:p>
          <a:p>
            <a:pPr lvl="1"/>
            <a:endParaRPr lang="it-IT" alt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7E3FDB6F-84F2-4D21-A138-FB7F4F9666B5}"/>
              </a:ext>
            </a:extLst>
          </p:cNvPr>
          <p:cNvSpPr>
            <a:spLocks/>
          </p:cNvSpPr>
          <p:nvPr/>
        </p:nvSpPr>
        <p:spPr>
          <a:xfrm>
            <a:off x="256857" y="6178414"/>
            <a:ext cx="2711425" cy="369331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lIns="91440" tIns="45720" rIns="91440" bIns="45720">
            <a:prstTxWarp prst="textCanUp">
              <a:avLst/>
            </a:prstTxWarp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4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PELLET’S</a:t>
            </a:r>
            <a:endParaRPr lang="it-IT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4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0E266B5-A101-43F7-9F2C-187A8AD9AB78}"/>
              </a:ext>
            </a:extLst>
          </p:cNvPr>
          <p:cNvSpPr txBox="1"/>
          <p:nvPr/>
        </p:nvSpPr>
        <p:spPr>
          <a:xfrm>
            <a:off x="9438861" y="6178413"/>
            <a:ext cx="266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Liceo Pascoli 3AES, Firenze</a:t>
            </a:r>
          </a:p>
        </p:txBody>
      </p:sp>
    </p:spTree>
    <p:extLst>
      <p:ext uri="{BB962C8B-B14F-4D97-AF65-F5344CB8AC3E}">
        <p14:creationId xmlns:p14="http://schemas.microsoft.com/office/powerpoint/2010/main" val="2714472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1CA8DA-AFF2-46BA-8F81-74701657D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7114"/>
            <a:ext cx="10476000" cy="4716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it-IT" sz="2300" dirty="0"/>
          </a:p>
          <a:p>
            <a:pPr lvl="1">
              <a:lnSpc>
                <a:spcPct val="110000"/>
              </a:lnSpc>
            </a:pPr>
            <a:r>
              <a:rPr lang="it-IT" altLang="it-IT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FABBRICA E’ SITUATA IN UNA ZONA IN CUI È POSSIBILE LA PRESENZA DI GRUPPI ANIMALISTI ESTREMI ANTAGONISTI CHE POTREBBERO DANNEGGIARE L’AZIENDA  </a:t>
            </a:r>
          </a:p>
          <a:p>
            <a:pPr>
              <a:buFontTx/>
              <a:buChar char="-"/>
            </a:pPr>
            <a:endParaRPr lang="it-IT" altLang="it-IT" sz="2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lnSpc>
                <a:spcPct val="110000"/>
              </a:lnSpc>
            </a:pPr>
            <a:r>
              <a:rPr lang="it-IT" altLang="it-IT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MATERIE PRIME UTILIZZATE PROVENGONO DA ALLEVAMENTI LOCALI </a:t>
            </a:r>
          </a:p>
          <a:p>
            <a:pPr lvl="1">
              <a:lnSpc>
                <a:spcPct val="110000"/>
              </a:lnSpc>
            </a:pPr>
            <a:endParaRPr lang="it-IT" altLang="it-IT" sz="2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lnSpc>
                <a:spcPct val="110000"/>
              </a:lnSpc>
            </a:pPr>
            <a:r>
              <a:rPr lang="it-IT" altLang="it-IT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NOSTRO MERCATO DI RIFERIMENTO È QUELLO REGIONALE: I NOSTRI FORNITORI SONO ALLEVAMENTI LOCALI, SITUATI ALL’INTERNO DELLA REGIONE TOSCANA O ALTRI PRODUTTORI DI PELLETTERIA TOSCANI (BISONTE; GUCCI..)</a:t>
            </a:r>
          </a:p>
          <a:p>
            <a:pPr lvl="1"/>
            <a:endParaRPr lang="it-IT" sz="230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EBDB688B-988B-4CA3-B31B-5B5DAD835709}"/>
              </a:ext>
            </a:extLst>
          </p:cNvPr>
          <p:cNvSpPr>
            <a:spLocks/>
          </p:cNvSpPr>
          <p:nvPr/>
        </p:nvSpPr>
        <p:spPr>
          <a:xfrm>
            <a:off x="256857" y="6178414"/>
            <a:ext cx="2711425" cy="369331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lIns="91440" tIns="45720" rIns="91440" bIns="45720">
            <a:prstTxWarp prst="textCanUp">
              <a:avLst/>
            </a:prstTxWarp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4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PELLET’S</a:t>
            </a:r>
            <a:endParaRPr lang="it-IT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4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CC85DD12-85A1-48E0-BAF0-31BE1CA860DB}"/>
              </a:ext>
            </a:extLst>
          </p:cNvPr>
          <p:cNvSpPr txBox="1"/>
          <p:nvPr/>
        </p:nvSpPr>
        <p:spPr>
          <a:xfrm>
            <a:off x="9438861" y="6178413"/>
            <a:ext cx="266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Liceo Pascoli 3AES, Firenze</a:t>
            </a:r>
          </a:p>
        </p:txBody>
      </p:sp>
    </p:spTree>
    <p:extLst>
      <p:ext uri="{BB962C8B-B14F-4D97-AF65-F5344CB8AC3E}">
        <p14:creationId xmlns:p14="http://schemas.microsoft.com/office/powerpoint/2010/main" val="2856079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3D31476F-A5AD-471A-ADE2-8458FAB156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961422"/>
              </p:ext>
            </p:extLst>
          </p:nvPr>
        </p:nvGraphicFramePr>
        <p:xfrm>
          <a:off x="300000" y="1021086"/>
          <a:ext cx="11591999" cy="4312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0348">
                  <a:extLst>
                    <a:ext uri="{9D8B030D-6E8A-4147-A177-3AD203B41FA5}">
                      <a16:colId xmlns:a16="http://schemas.microsoft.com/office/drawing/2014/main" val="1040503106"/>
                    </a:ext>
                  </a:extLst>
                </a:gridCol>
                <a:gridCol w="1822191">
                  <a:extLst>
                    <a:ext uri="{9D8B030D-6E8A-4147-A177-3AD203B41FA5}">
                      <a16:colId xmlns:a16="http://schemas.microsoft.com/office/drawing/2014/main" val="1585628204"/>
                    </a:ext>
                  </a:extLst>
                </a:gridCol>
                <a:gridCol w="1987365">
                  <a:extLst>
                    <a:ext uri="{9D8B030D-6E8A-4147-A177-3AD203B41FA5}">
                      <a16:colId xmlns:a16="http://schemas.microsoft.com/office/drawing/2014/main" val="1299995743"/>
                    </a:ext>
                  </a:extLst>
                </a:gridCol>
                <a:gridCol w="2379209">
                  <a:extLst>
                    <a:ext uri="{9D8B030D-6E8A-4147-A177-3AD203B41FA5}">
                      <a16:colId xmlns:a16="http://schemas.microsoft.com/office/drawing/2014/main" val="2752399166"/>
                    </a:ext>
                  </a:extLst>
                </a:gridCol>
                <a:gridCol w="1444487">
                  <a:extLst>
                    <a:ext uri="{9D8B030D-6E8A-4147-A177-3AD203B41FA5}">
                      <a16:colId xmlns:a16="http://schemas.microsoft.com/office/drawing/2014/main" val="864384878"/>
                    </a:ext>
                  </a:extLst>
                </a:gridCol>
                <a:gridCol w="2138399">
                  <a:extLst>
                    <a:ext uri="{9D8B030D-6E8A-4147-A177-3AD203B41FA5}">
                      <a16:colId xmlns:a16="http://schemas.microsoft.com/office/drawing/2014/main" val="3621549011"/>
                    </a:ext>
                  </a:extLst>
                </a:gridCol>
              </a:tblGrid>
              <a:tr h="4559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300" b="1" u="none" strike="noStrike" dirty="0">
                          <a:effectLst/>
                        </a:rPr>
                        <a:t>RISCHIO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1" u="none" strike="noStrike" dirty="0">
                          <a:effectLst/>
                        </a:rPr>
                        <a:t>LIVELLO DI RISCHIO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1" u="none" strike="noStrike" dirty="0">
                          <a:effectLst/>
                        </a:rPr>
                        <a:t>PREVENZIONE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1" u="none" strike="noStrike" dirty="0">
                          <a:effectLst/>
                        </a:rPr>
                        <a:t>PREVENZIONE 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1" u="none" strike="noStrike" dirty="0">
                          <a:effectLst/>
                        </a:rPr>
                        <a:t>ASSICURAZIONE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1" u="none" strike="noStrike" dirty="0">
                          <a:effectLst/>
                        </a:rPr>
                        <a:t>NÈ PREVENZIONE NÈ ASSICURAZIONE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241994"/>
                  </a:ext>
                </a:extLst>
              </a:tr>
              <a:tr h="47112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300" b="1" u="none" strike="noStrike" dirty="0">
                          <a:effectLst/>
                        </a:rPr>
                        <a:t> INCENDIO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</a:rPr>
                        <a:t>DA EVITARE/RIDURRE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</a:rPr>
                        <a:t>COSTRUZIONE DI STABILIMENTI CHE RISPETTINO LE NORME ANTI-INCENDIO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</a:rPr>
                        <a:t>ESTINTORE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</a:rPr>
                        <a:t>ASSICURAZIONE ANTI-INCENDIO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</a:rPr>
                        <a:t>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624533"/>
                  </a:ext>
                </a:extLst>
              </a:tr>
              <a:tr h="34984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300" b="1" u="none" strike="noStrike" dirty="0">
                          <a:effectLst/>
                        </a:rPr>
                        <a:t> FURTO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</a:rPr>
                        <a:t>DA EVITARE/RIDURRE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</a:rPr>
                        <a:t>FORNIRE NEGOZI E INDUSTRIE DI ANTI-FURTI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</a:rPr>
                        <a:t>ASSOLDARE DELLE GUARDIE DI VIGILANZA 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</a:rPr>
                        <a:t>ASSICURAZIONE ANTI-FURTO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</a:rPr>
                        <a:t>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232294"/>
                  </a:ext>
                </a:extLst>
              </a:tr>
              <a:tr h="35450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300" b="1" u="none" strike="noStrike" dirty="0">
                          <a:effectLst/>
                        </a:rPr>
                        <a:t> MAGGIORI CONTROLLI SULL’ INQUINAMENTO DA PARTE DELLO STATO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</a:rPr>
                        <a:t>DA MONITORARE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</a:rPr>
                        <a:t>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</a:rPr>
                        <a:t>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</a:rPr>
                        <a:t>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</a:rPr>
                        <a:t>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094060"/>
                  </a:ext>
                </a:extLst>
              </a:tr>
              <a:tr h="35917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300" b="1" u="none" strike="noStrike" dirty="0">
                          <a:effectLst/>
                        </a:rPr>
                        <a:t> EPIDEMIA  BOVINA 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</a:rPr>
                        <a:t>DA TENERE SOTTO ATTENZIONE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</a:rPr>
                        <a:t>FREQUENTI CONTROLLI SANITARI ALLE MUCCHE 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</a:rPr>
                        <a:t>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</a:rPr>
                        <a:t>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</a:rPr>
                        <a:t>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555552"/>
                  </a:ext>
                </a:extLst>
              </a:tr>
              <a:tr h="349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1" u="none" strike="noStrike" dirty="0">
                          <a:effectLst/>
                        </a:rPr>
                        <a:t>I CONSUMATORI RICHIEDONO MAGGIORI DIRITTI PER GLI ANIMALI 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</a:rPr>
                        <a:t>DA MONITORARE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</a:rPr>
                        <a:t>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</a:rPr>
                        <a:t>CAMPAGNE PUBBLICITARIE A FAVORE DELL’UTILIZZO DELLA PELLE E INOLTRE FINANZIAMENTO DI STUDI SCIENTIFICI PER SCREDITARE LA DIETA VEGANA 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</a:rPr>
                        <a:t>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</a:rPr>
                        <a:t>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436454"/>
                  </a:ext>
                </a:extLst>
              </a:tr>
            </a:tbl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368D3F6D-F749-44AD-A708-E515231225E7}"/>
              </a:ext>
            </a:extLst>
          </p:cNvPr>
          <p:cNvSpPr txBox="1"/>
          <p:nvPr/>
        </p:nvSpPr>
        <p:spPr>
          <a:xfrm>
            <a:off x="225083" y="304595"/>
            <a:ext cx="595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CHE RISCHI POSSIAMO PREVEDERE PER LA NOSTRA AZIENDA?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0F59F87F-A74C-4DB7-BED0-73DC067CDDB1}"/>
              </a:ext>
            </a:extLst>
          </p:cNvPr>
          <p:cNvSpPr>
            <a:spLocks/>
          </p:cNvSpPr>
          <p:nvPr/>
        </p:nvSpPr>
        <p:spPr>
          <a:xfrm>
            <a:off x="256857" y="6178414"/>
            <a:ext cx="2711425" cy="369331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lIns="91440" tIns="45720" rIns="91440" bIns="45720">
            <a:prstTxWarp prst="textCanUp">
              <a:avLst/>
            </a:prstTxWarp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4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PELLET’S</a:t>
            </a:r>
            <a:endParaRPr lang="it-IT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4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7974EBA-847B-41FA-AFB8-57EC6FA14BA8}"/>
              </a:ext>
            </a:extLst>
          </p:cNvPr>
          <p:cNvSpPr txBox="1"/>
          <p:nvPr/>
        </p:nvSpPr>
        <p:spPr>
          <a:xfrm>
            <a:off x="9438861" y="6178413"/>
            <a:ext cx="266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Liceo Pascoli 3AES, Firenze</a:t>
            </a:r>
          </a:p>
        </p:txBody>
      </p:sp>
    </p:spTree>
    <p:extLst>
      <p:ext uri="{BB962C8B-B14F-4D97-AF65-F5344CB8AC3E}">
        <p14:creationId xmlns:p14="http://schemas.microsoft.com/office/powerpoint/2010/main" val="2990145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3D31476F-A5AD-471A-ADE2-8458FAB156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551642"/>
              </p:ext>
            </p:extLst>
          </p:nvPr>
        </p:nvGraphicFramePr>
        <p:xfrm>
          <a:off x="300000" y="862060"/>
          <a:ext cx="11151100" cy="34381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78388">
                  <a:extLst>
                    <a:ext uri="{9D8B030D-6E8A-4147-A177-3AD203B41FA5}">
                      <a16:colId xmlns:a16="http://schemas.microsoft.com/office/drawing/2014/main" val="1040503106"/>
                    </a:ext>
                  </a:extLst>
                </a:gridCol>
                <a:gridCol w="3936356">
                  <a:extLst>
                    <a:ext uri="{9D8B030D-6E8A-4147-A177-3AD203B41FA5}">
                      <a16:colId xmlns:a16="http://schemas.microsoft.com/office/drawing/2014/main" val="1585628204"/>
                    </a:ext>
                  </a:extLst>
                </a:gridCol>
                <a:gridCol w="3936356">
                  <a:extLst>
                    <a:ext uri="{9D8B030D-6E8A-4147-A177-3AD203B41FA5}">
                      <a16:colId xmlns:a16="http://schemas.microsoft.com/office/drawing/2014/main" val="1299995743"/>
                    </a:ext>
                  </a:extLst>
                </a:gridCol>
              </a:tblGrid>
              <a:tr h="41343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 SI VERIFICA …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 LO AFFRONTIAMO? </a:t>
                      </a:r>
                    </a:p>
                    <a:p>
                      <a:pPr algn="ctr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 RISTABILIAMO LE CONDIZIONI PRECEDENTI L’EVENTO?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241994"/>
                  </a:ext>
                </a:extLst>
              </a:tr>
              <a:tr h="157104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>
                          <a:effectLst/>
                        </a:rPr>
                        <a:t> Esempio: incendio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90525" marR="0" lvl="0" indent="-390525" algn="just" defTabSz="5207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50000"/>
                        <a:buBlip>
                          <a:blip r:embed="rId2"/>
                        </a:buBlip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F32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Barriere antincendio</a:t>
                      </a:r>
                    </a:p>
                    <a:p>
                      <a:pPr marL="390525" marR="0" lvl="0" indent="-390525" algn="just" defTabSz="5207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50000"/>
                        <a:buBlip>
                          <a:blip r:embed="rId2"/>
                        </a:buBlip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F32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Isolamento dell’edificio</a:t>
                      </a:r>
                    </a:p>
                    <a:p>
                      <a:pPr marL="390525" marR="0" lvl="0" indent="-390525" algn="just" defTabSz="5207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50000"/>
                        <a:buBlip>
                          <a:blip r:embed="rId2"/>
                        </a:buBlip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F32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Distanze di sicurezza esterne ed interne</a:t>
                      </a:r>
                    </a:p>
                    <a:p>
                      <a:pPr marL="390525" marR="0" lvl="0" indent="-390525" algn="just" defTabSz="5207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50000"/>
                        <a:buBlip>
                          <a:blip r:embed="rId2"/>
                        </a:buBlip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F32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Muri tagliafuoco, schermi etc.</a:t>
                      </a:r>
                    </a:p>
                    <a:p>
                      <a:pPr marL="390525" marR="0" lvl="0" indent="-390525" algn="just" defTabSz="5207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50000"/>
                        <a:buBlip>
                          <a:blip r:embed="rId2"/>
                        </a:buBlip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F32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Sistema di vie d’uscita commisurate al massimo affollamento ipotizzabile dell’ambiente di lavoro e alla pericolosità delle lavorazioni</a:t>
                      </a: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457200" indent="-457200" algn="just" defTabSz="520700" ea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buSzPct val="200000"/>
                        <a:buBlip>
                          <a:blip r:embed="rId2"/>
                        </a:buBlip>
                        <a:defRPr/>
                      </a:pPr>
                      <a:r>
                        <a:rPr lang="it-IT" sz="1200" dirty="0">
                          <a:solidFill>
                            <a:srgbClr val="0F3250"/>
                          </a:solidFill>
                        </a:rPr>
                        <a:t>Estintori</a:t>
                      </a:r>
                    </a:p>
                    <a:p>
                      <a:pPr marL="457200" lvl="0" indent="-457200" algn="just" defTabSz="520700" ea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buSzPct val="200000"/>
                        <a:buBlip>
                          <a:blip r:embed="rId2"/>
                        </a:buBlip>
                        <a:defRPr/>
                      </a:pPr>
                      <a:r>
                        <a:rPr lang="it-IT" sz="1200" dirty="0">
                          <a:solidFill>
                            <a:srgbClr val="0F3250"/>
                          </a:solidFill>
                        </a:rPr>
                        <a:t>Impianti di rivelazione automatica d’incendio</a:t>
                      </a:r>
                    </a:p>
                    <a:p>
                      <a:pPr marL="457200" indent="-457200" algn="just" defTabSz="520700" ea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buSzPct val="200000"/>
                        <a:buBlip>
                          <a:blip r:embed="rId2"/>
                        </a:buBlip>
                        <a:defRPr/>
                      </a:pPr>
                      <a:r>
                        <a:rPr lang="it-IT" sz="1200" dirty="0">
                          <a:solidFill>
                            <a:srgbClr val="0F3250"/>
                          </a:solidFill>
                        </a:rPr>
                        <a:t>Evacuatori di fumo e calore</a:t>
                      </a:r>
                    </a:p>
                    <a:p>
                      <a:pPr marL="457200" marR="0" lvl="0" indent="-457200" algn="just" defTabSz="5207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200000"/>
                        <a:buBlip>
                          <a:blip r:embed="rId2"/>
                        </a:buBlip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F32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Rete idrica antincendio</a:t>
                      </a:r>
                    </a:p>
                    <a:p>
                      <a:pPr marL="390525" marR="0" lvl="0" indent="-390525" algn="just" defTabSz="5207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50000"/>
                        <a:buBlip>
                          <a:blip r:embed="rId2"/>
                        </a:buBlip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F32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altLang="it-IT" sz="1200" dirty="0">
                          <a:latin typeface="+mn-lt"/>
                          <a:cs typeface="Arial" charset="0"/>
                        </a:rPr>
                        <a:t>Pronto intervento e messa in sicurezza</a:t>
                      </a:r>
                    </a:p>
                    <a:p>
                      <a:pPr algn="just"/>
                      <a:r>
                        <a:rPr lang="it-IT" altLang="it-IT" sz="1200" dirty="0">
                          <a:latin typeface="+mn-lt"/>
                          <a:cs typeface="Arial" charset="0"/>
                        </a:rPr>
                        <a:t>Stop corrosion </a:t>
                      </a:r>
                    </a:p>
                    <a:p>
                      <a:pPr algn="just"/>
                      <a:r>
                        <a:rPr lang="it-IT" altLang="it-IT" sz="1200" dirty="0">
                          <a:latin typeface="+mn-lt"/>
                          <a:cs typeface="Arial" charset="0"/>
                        </a:rPr>
                        <a:t>Bonifica fabbricato</a:t>
                      </a:r>
                    </a:p>
                    <a:p>
                      <a:pPr algn="just"/>
                      <a:r>
                        <a:rPr lang="it-IT" altLang="it-IT" sz="1200" dirty="0">
                          <a:latin typeface="+mn-lt"/>
                          <a:cs typeface="Arial" charset="0"/>
                        </a:rPr>
                        <a:t>Pulizia dopo incendio e allagamento di beni e contenuti</a:t>
                      </a:r>
                    </a:p>
                    <a:p>
                      <a:pPr algn="just"/>
                      <a:r>
                        <a:rPr lang="it-IT" altLang="it-IT" sz="1200" dirty="0">
                          <a:latin typeface="+mn-lt"/>
                          <a:cs typeface="Arial" charset="0"/>
                        </a:rPr>
                        <a:t>Demolizione edifici e smaltimento?</a:t>
                      </a:r>
                    </a:p>
                    <a:p>
                      <a:pPr algn="just"/>
                      <a:r>
                        <a:rPr lang="it-IT" altLang="it-IT" sz="1200" dirty="0">
                          <a:latin typeface="+mn-lt"/>
                          <a:cs typeface="Arial" charset="0"/>
                        </a:rPr>
                        <a:t>Bonifica e smaltimento amianto?</a:t>
                      </a:r>
                    </a:p>
                    <a:p>
                      <a:pPr algn="just"/>
                      <a:r>
                        <a:rPr lang="it-IT" altLang="it-IT" sz="1200" dirty="0">
                          <a:latin typeface="+mn-lt"/>
                          <a:cs typeface="Arial" charset="0"/>
                        </a:rPr>
                        <a:t>Diagnostica strutturale, ricostruzioni e opere di finitura</a:t>
                      </a:r>
                    </a:p>
                    <a:p>
                      <a:pPr algn="just"/>
                      <a:r>
                        <a:rPr lang="it-IT" altLang="it-IT" sz="1200" dirty="0">
                          <a:latin typeface="+mn-lt"/>
                          <a:cs typeface="Arial" charset="0"/>
                        </a:rPr>
                        <a:t>Deodorizzazione ambienti e contenuti</a:t>
                      </a:r>
                    </a:p>
                    <a:p>
                      <a:r>
                        <a:rPr lang="it-IT" altLang="it-IT" sz="1200" dirty="0">
                          <a:latin typeface="+mn-lt"/>
                          <a:cs typeface="Arial" charset="0"/>
                        </a:rPr>
                        <a:t>Risanamento e ripristino apparecchiature elettriche ed elettroniche</a:t>
                      </a:r>
                    </a:p>
                    <a:p>
                      <a:r>
                        <a:rPr lang="it-IT" altLang="it-IT" sz="1200" dirty="0">
                          <a:latin typeface="+mn-lt"/>
                          <a:cs typeface="Arial" charset="0"/>
                        </a:rPr>
                        <a:t>Risanamento e ripristino impianti e macchinari</a:t>
                      </a:r>
                    </a:p>
                    <a:p>
                      <a:r>
                        <a:rPr lang="it-IT" altLang="it-IT" sz="1200" dirty="0">
                          <a:latin typeface="+mn-lt"/>
                          <a:cs typeface="Arial" charset="0"/>
                        </a:rPr>
                        <a:t>Pulizia libri e recupero documenti cartacei</a:t>
                      </a:r>
                    </a:p>
                    <a:p>
                      <a:r>
                        <a:rPr lang="it-IT" altLang="it-IT" sz="1200" dirty="0">
                          <a:latin typeface="+mn-lt"/>
                          <a:cs typeface="Arial" charset="0"/>
                        </a:rPr>
                        <a:t>Recupero dati hard disk</a:t>
                      </a:r>
                    </a:p>
                    <a:p>
                      <a:pPr algn="just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624533"/>
                  </a:ext>
                </a:extLst>
              </a:tr>
            </a:tbl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368D3F6D-F749-44AD-A708-E515231225E7}"/>
              </a:ext>
            </a:extLst>
          </p:cNvPr>
          <p:cNvSpPr txBox="1"/>
          <p:nvPr/>
        </p:nvSpPr>
        <p:spPr>
          <a:xfrm>
            <a:off x="225083" y="225083"/>
            <a:ext cx="3028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PIANO DI DISASTER RECOVERY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83453545-A2BD-4DA5-AA77-4D7F49363056}"/>
              </a:ext>
            </a:extLst>
          </p:cNvPr>
          <p:cNvSpPr>
            <a:spLocks/>
          </p:cNvSpPr>
          <p:nvPr/>
        </p:nvSpPr>
        <p:spPr>
          <a:xfrm>
            <a:off x="256857" y="6178414"/>
            <a:ext cx="2711425" cy="369331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lIns="91440" tIns="45720" rIns="91440" bIns="45720">
            <a:prstTxWarp prst="textCanUp">
              <a:avLst/>
            </a:prstTxWarp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4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PELLET’S</a:t>
            </a:r>
            <a:endParaRPr lang="it-IT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4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A02BE2F-C6F7-4D94-8BEC-6B0AEA1BC2B8}"/>
              </a:ext>
            </a:extLst>
          </p:cNvPr>
          <p:cNvSpPr txBox="1"/>
          <p:nvPr/>
        </p:nvSpPr>
        <p:spPr>
          <a:xfrm>
            <a:off x="9438861" y="6178413"/>
            <a:ext cx="266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Liceo Pascoli 3AES, Firenze</a:t>
            </a: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9B4BDA80-FB0E-4532-B84F-0C66D0CEF1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314113"/>
              </p:ext>
            </p:extLst>
          </p:nvPr>
        </p:nvGraphicFramePr>
        <p:xfrm>
          <a:off x="300000" y="4302551"/>
          <a:ext cx="111511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78388">
                  <a:extLst>
                    <a:ext uri="{9D8B030D-6E8A-4147-A177-3AD203B41FA5}">
                      <a16:colId xmlns:a16="http://schemas.microsoft.com/office/drawing/2014/main" val="676389301"/>
                    </a:ext>
                  </a:extLst>
                </a:gridCol>
                <a:gridCol w="3936356">
                  <a:extLst>
                    <a:ext uri="{9D8B030D-6E8A-4147-A177-3AD203B41FA5}">
                      <a16:colId xmlns:a16="http://schemas.microsoft.com/office/drawing/2014/main" val="494689509"/>
                    </a:ext>
                  </a:extLst>
                </a:gridCol>
                <a:gridCol w="3936356">
                  <a:extLst>
                    <a:ext uri="{9D8B030D-6E8A-4147-A177-3AD203B41FA5}">
                      <a16:colId xmlns:a16="http://schemas.microsoft.com/office/drawing/2014/main" val="206593731"/>
                    </a:ext>
                  </a:extLst>
                </a:gridCol>
              </a:tblGrid>
              <a:tr h="27919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FURTO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90525" marR="0" lvl="0" indent="-390525" algn="just" defTabSz="5207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50000"/>
                        <a:buBlip>
                          <a:blip r:embed="rId2"/>
                        </a:buBlip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F32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VIGILANTE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CASO DI FURTO DI MERCI SIAMO ASSICURATI </a:t>
                      </a:r>
                    </a:p>
                    <a:p>
                      <a:pPr algn="just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CASO DI FURTO DI DATI SENSIBILI ABBIAMO UNA COPIA SALVATA NEL BACKUP E COPIE CARTACEE DA CUI ATTINGERE</a:t>
                      </a:r>
                    </a:p>
                    <a:p>
                      <a:pPr algn="just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781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1209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35ADB23-9568-4346-BC2D-DA43BB2CAA70}"/>
              </a:ext>
            </a:extLst>
          </p:cNvPr>
          <p:cNvSpPr txBox="1"/>
          <p:nvPr/>
        </p:nvSpPr>
        <p:spPr>
          <a:xfrm>
            <a:off x="5440687" y="3032070"/>
            <a:ext cx="173977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/>
              <a:t>.. un’idea di .. </a:t>
            </a:r>
          </a:p>
          <a:p>
            <a:pPr algn="ctr"/>
            <a:endParaRPr lang="it-IT" dirty="0"/>
          </a:p>
          <a:p>
            <a:pPr algn="ctr"/>
            <a:r>
              <a:rPr lang="it-IT" dirty="0"/>
              <a:t>Asia Calamai</a:t>
            </a:r>
          </a:p>
          <a:p>
            <a:pPr algn="ctr"/>
            <a:r>
              <a:rPr lang="it-IT" dirty="0"/>
              <a:t>Lucrezia Pelati</a:t>
            </a:r>
          </a:p>
          <a:p>
            <a:pPr algn="ctr"/>
            <a:r>
              <a:rPr lang="it-IT" dirty="0"/>
              <a:t>Matilde Delcroix</a:t>
            </a:r>
          </a:p>
          <a:p>
            <a:pPr algn="ctr"/>
            <a:r>
              <a:rPr lang="it-IT" dirty="0"/>
              <a:t>Andrea Barbanti</a:t>
            </a:r>
          </a:p>
          <a:p>
            <a:pPr algn="ctr"/>
            <a:r>
              <a:rPr lang="it-IT" dirty="0"/>
              <a:t>Andrea Valoriani</a:t>
            </a:r>
          </a:p>
          <a:p>
            <a:pPr algn="ctr"/>
            <a:endParaRPr lang="it-IT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287CCF72-3AD5-45A5-94F0-BB615B0D418E}"/>
              </a:ext>
            </a:extLst>
          </p:cNvPr>
          <p:cNvSpPr/>
          <p:nvPr/>
        </p:nvSpPr>
        <p:spPr>
          <a:xfrm>
            <a:off x="3505179" y="1240607"/>
            <a:ext cx="5181642" cy="923330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lIns="91440" tIns="45720" rIns="91440" bIns="45720">
            <a:prstTxWarp prst="textCanUp">
              <a:avLst/>
            </a:prstTxWarp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4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PELLET’S</a:t>
            </a:r>
            <a:endParaRPr lang="it-IT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4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4694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558</Words>
  <Application>Microsoft Office PowerPoint</Application>
  <PresentationFormat>Widescreen</PresentationFormat>
  <Paragraphs>117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Bodoni MT Condensed</vt:lpstr>
      <vt:lpstr>Calibri</vt:lpstr>
      <vt:lpstr>Calibri Light</vt:lpstr>
      <vt:lpstr>Tema di Office</vt:lpstr>
      <vt:lpstr>   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Simone Nicolè</dc:creator>
  <cp:lastModifiedBy>Simona</cp:lastModifiedBy>
  <cp:revision>40</cp:revision>
  <dcterms:created xsi:type="dcterms:W3CDTF">2018-04-02T16:21:53Z</dcterms:created>
  <dcterms:modified xsi:type="dcterms:W3CDTF">2018-05-15T21:15:52Z</dcterms:modified>
</cp:coreProperties>
</file>