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59" r:id="rId5"/>
    <p:sldId id="260" r:id="rId6"/>
    <p:sldId id="256" r:id="rId7"/>
    <p:sldId id="263" r:id="rId8"/>
    <p:sldId id="264"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8F2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84"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46.62116" units="1/cm"/>
          <inkml:channelProperty channel="Y" name="resolution" value="46.54546" units="1/cm"/>
          <inkml:channelProperty channel="T" name="resolution" value="1" units="1/dev"/>
        </inkml:channelProperties>
      </inkml:inkSource>
      <inkml:timestamp xml:id="ts0" timeString="2018-04-04T08:44:06.408"/>
    </inkml:context>
    <inkml:brush xml:id="br0">
      <inkml:brushProperty name="width" value="0.10583" units="cm"/>
      <inkml:brushProperty name="height" value="0.21167" units="cm"/>
      <inkml:brushProperty name="color" value="#FF00FF"/>
      <inkml:brushProperty name="tip" value="rectangle"/>
      <inkml:brushProperty name="rasterOp" value="maskPen"/>
    </inkml:brush>
  </inkml:definitions>
  <inkml:trace contextRef="#ctx0" brushRef="#br0">251 6857 2703,'-106'400'16,"-2"36"0,71-182-1,37-182-15,0-35 16,0-1 78</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0A9F42-294C-4E7E-995A-89F83FCD4EA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EB68879-AD00-451C-92A2-0241FA0CBF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A56428D-199E-49B4-AF0D-7EEF9EBEBE41}"/>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5" name="Segnaposto piè di pagina 4">
            <a:extLst>
              <a:ext uri="{FF2B5EF4-FFF2-40B4-BE49-F238E27FC236}">
                <a16:creationId xmlns:a16="http://schemas.microsoft.com/office/drawing/2014/main" id="{75F5E06B-C790-4D28-9406-0F5EA1183B4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16148E-81A5-461D-9AB3-EE377145AC44}"/>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2931512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6783BA-256D-4C92-91F3-37E123D8A78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E5CD866-373F-4A0F-B452-6A19E4D7AC8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7524B11-8EFB-4E47-BE24-6774AAC3BE0A}"/>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5" name="Segnaposto piè di pagina 4">
            <a:extLst>
              <a:ext uri="{FF2B5EF4-FFF2-40B4-BE49-F238E27FC236}">
                <a16:creationId xmlns:a16="http://schemas.microsoft.com/office/drawing/2014/main" id="{786F4C72-186C-4D5B-B910-C1958CAFC3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51FD991-FDD4-444C-B18E-7019A5D9AB2D}"/>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78475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8B5A376-8D12-424E-A618-A61E4B05F11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18E89C8-2081-4908-8263-A1C799B3D64D}"/>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7956FC6-8D0E-48DF-B92C-780201262857}"/>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5" name="Segnaposto piè di pagina 4">
            <a:extLst>
              <a:ext uri="{FF2B5EF4-FFF2-40B4-BE49-F238E27FC236}">
                <a16:creationId xmlns:a16="http://schemas.microsoft.com/office/drawing/2014/main" id="{186ED5CB-2C87-47DD-8844-20535FCA31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A308D55-00A1-4823-B56B-81C0D9E263E5}"/>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3813173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841DEB-3316-45E9-80F4-FC656986700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9AAE0DA-6DA3-4E88-BF1C-2BCF1EEA5B47}"/>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943967A-F49B-4F73-9BDD-020357C6BDF8}"/>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5" name="Segnaposto piè di pagina 4">
            <a:extLst>
              <a:ext uri="{FF2B5EF4-FFF2-40B4-BE49-F238E27FC236}">
                <a16:creationId xmlns:a16="http://schemas.microsoft.com/office/drawing/2014/main" id="{9D690A8A-1543-4FB7-93BE-E8496571F93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5387BD7-4B93-4168-A5EC-D8B586D2FA48}"/>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1950057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232E86-B0A0-4262-B251-09BFA09612C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46B7A5B-2083-4101-8C67-5E3A1F256A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A1D73B1E-18A5-4CCD-9CBD-3429089BD640}"/>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5" name="Segnaposto piè di pagina 4">
            <a:extLst>
              <a:ext uri="{FF2B5EF4-FFF2-40B4-BE49-F238E27FC236}">
                <a16:creationId xmlns:a16="http://schemas.microsoft.com/office/drawing/2014/main" id="{FFBBB20A-3865-47C5-8BFC-AA4D69169BD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1FB4E1C-1E17-4F07-93CD-CDF452CE2FF3}"/>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135808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2A4BF1-6586-432D-9F46-798AB1BB76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3907B3B-AB18-4AB6-A7B9-E538615DD7BB}"/>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6EA9F9-7E74-4B52-8812-7110C8D8BBA4}"/>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059323A-EDAE-4360-A31C-CBC65E65D7C9}"/>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6" name="Segnaposto piè di pagina 5">
            <a:extLst>
              <a:ext uri="{FF2B5EF4-FFF2-40B4-BE49-F238E27FC236}">
                <a16:creationId xmlns:a16="http://schemas.microsoft.com/office/drawing/2014/main" id="{AE9457E5-EBD8-42F4-ADA6-54128FC2045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44F7213-60EF-40EA-8294-1110E559F408}"/>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267987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C91347-4D29-4FD0-95F5-4D924A89889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CCB8D2C-7797-4381-A436-171EF26326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7E7111D9-15FF-4442-99B1-49BDFFF62884}"/>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66CE6ECA-48E8-4562-8E8F-1F73EDEC15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83424E98-9B1B-4833-97E9-31BC0580F48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B67B562-EB91-4EAE-B720-DBFAD3F508A9}"/>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8" name="Segnaposto piè di pagina 7">
            <a:extLst>
              <a:ext uri="{FF2B5EF4-FFF2-40B4-BE49-F238E27FC236}">
                <a16:creationId xmlns:a16="http://schemas.microsoft.com/office/drawing/2014/main" id="{17AF3AFD-3462-4E93-80FC-AE1F9829F00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33C617A-BE77-4206-8C3C-B546D387DA9D}"/>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22047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140380-A7FD-42CD-A229-9CE40F94595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D32C90E-B92D-46AF-ACAD-CE0C6CCEB245}"/>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4" name="Segnaposto piè di pagina 3">
            <a:extLst>
              <a:ext uri="{FF2B5EF4-FFF2-40B4-BE49-F238E27FC236}">
                <a16:creationId xmlns:a16="http://schemas.microsoft.com/office/drawing/2014/main" id="{6D51DEB4-69C1-40DB-90EF-1FE3B00C49D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10215E8-A99C-471A-8B07-FBB9C681C3FF}"/>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4114269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F3827F2-5539-4296-857A-6E7E319DF7E5}"/>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3" name="Segnaposto piè di pagina 2">
            <a:extLst>
              <a:ext uri="{FF2B5EF4-FFF2-40B4-BE49-F238E27FC236}">
                <a16:creationId xmlns:a16="http://schemas.microsoft.com/office/drawing/2014/main" id="{22FAB7DE-98BD-4C64-9643-FB3254539E4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1F6B560-2619-4D75-9E1F-686FD916DCD4}"/>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3721684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6FD4F3-5A24-4220-B12E-ED4D4BCA3F4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55A363F-F394-4852-98ED-A6F16EFD01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96B1626-0527-4026-8163-1F3A94892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ADB03F28-29F8-49E5-A589-95016704C3CC}"/>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6" name="Segnaposto piè di pagina 5">
            <a:extLst>
              <a:ext uri="{FF2B5EF4-FFF2-40B4-BE49-F238E27FC236}">
                <a16:creationId xmlns:a16="http://schemas.microsoft.com/office/drawing/2014/main" id="{ADC7C642-851E-442C-81FA-5C6A0804CA7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C87EF6D-69DF-4132-BC5B-73791F6F6FB9}"/>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1203952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25B938-5C49-4FE7-BA31-89F8D814D28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CA601AF-AE79-42EF-B7C5-A43952E8E2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5F30B0F-7F4C-4C4A-AB22-3E3B24C3CD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2F0527D-FB89-44DD-97F2-92DB797899D5}"/>
              </a:ext>
            </a:extLst>
          </p:cNvPr>
          <p:cNvSpPr>
            <a:spLocks noGrp="1"/>
          </p:cNvSpPr>
          <p:nvPr>
            <p:ph type="dt" sz="half" idx="10"/>
          </p:nvPr>
        </p:nvSpPr>
        <p:spPr/>
        <p:txBody>
          <a:bodyPr/>
          <a:lstStyle/>
          <a:p>
            <a:fld id="{44AD6DF4-8D3A-47F7-A629-021A1A1BCE40}" type="datetimeFigureOut">
              <a:rPr lang="it-IT" smtClean="0"/>
              <a:t>15/05/2018</a:t>
            </a:fld>
            <a:endParaRPr lang="it-IT"/>
          </a:p>
        </p:txBody>
      </p:sp>
      <p:sp>
        <p:nvSpPr>
          <p:cNvPr id="6" name="Segnaposto piè di pagina 5">
            <a:extLst>
              <a:ext uri="{FF2B5EF4-FFF2-40B4-BE49-F238E27FC236}">
                <a16:creationId xmlns:a16="http://schemas.microsoft.com/office/drawing/2014/main" id="{AEEBFFE3-3A26-4031-930F-EF230A24092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0631B8F-CB9B-4E36-AB25-AE989461DCD6}"/>
              </a:ext>
            </a:extLst>
          </p:cNvPr>
          <p:cNvSpPr>
            <a:spLocks noGrp="1"/>
          </p:cNvSpPr>
          <p:nvPr>
            <p:ph type="sldNum" sz="quarter" idx="12"/>
          </p:nvPr>
        </p:nvSpPr>
        <p:spPr/>
        <p:txBody>
          <a:bodyPr/>
          <a:lstStyle/>
          <a:p>
            <a:fld id="{FB9FAA86-7AD0-4A08-A8DA-DDD2FADF1D56}" type="slidenum">
              <a:rPr lang="it-IT" smtClean="0"/>
              <a:t>‹N›</a:t>
            </a:fld>
            <a:endParaRPr lang="it-IT"/>
          </a:p>
        </p:txBody>
      </p:sp>
    </p:spTree>
    <p:extLst>
      <p:ext uri="{BB962C8B-B14F-4D97-AF65-F5344CB8AC3E}">
        <p14:creationId xmlns:p14="http://schemas.microsoft.com/office/powerpoint/2010/main" val="244264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rgbClr val="F88F26"/>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C447F5E-E4E3-4EAC-A399-A0DC819949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5FFFE7D-8955-4E30-BF90-5B4FF036D9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493F55-D39F-4F21-810A-C1A4825A4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AD6DF4-8D3A-47F7-A629-021A1A1BCE40}" type="datetimeFigureOut">
              <a:rPr lang="it-IT" smtClean="0"/>
              <a:t>15/05/2018</a:t>
            </a:fld>
            <a:endParaRPr lang="it-IT"/>
          </a:p>
        </p:txBody>
      </p:sp>
      <p:sp>
        <p:nvSpPr>
          <p:cNvPr id="5" name="Segnaposto piè di pagina 4">
            <a:extLst>
              <a:ext uri="{FF2B5EF4-FFF2-40B4-BE49-F238E27FC236}">
                <a16:creationId xmlns:a16="http://schemas.microsoft.com/office/drawing/2014/main" id="{7A8592FE-7E3A-4A0C-B2B9-55FBA66E90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E756FC41-7965-4CA3-83AB-DA0BCA08B1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9FAA86-7AD0-4A08-A8DA-DDD2FADF1D56}" type="slidenum">
              <a:rPr lang="it-IT" smtClean="0"/>
              <a:t>‹N›</a:t>
            </a:fld>
            <a:endParaRPr lang="it-IT"/>
          </a:p>
        </p:txBody>
      </p:sp>
    </p:spTree>
    <p:extLst>
      <p:ext uri="{BB962C8B-B14F-4D97-AF65-F5344CB8AC3E}">
        <p14:creationId xmlns:p14="http://schemas.microsoft.com/office/powerpoint/2010/main" val="1476016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emf"/><Relationship Id="rId7" Type="http://schemas.openxmlformats.org/officeDocument/2006/relationships/image" Target="../media/image4.jpe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8658" y="204973"/>
            <a:ext cx="3976450" cy="1666875"/>
          </a:xfrm>
        </p:spPr>
        <p:txBody>
          <a:bodyPr>
            <a:normAutofit/>
          </a:bodyPr>
          <a:lstStyle/>
          <a:p>
            <a:pPr algn="ctr"/>
            <a:r>
              <a:rPr lang="it-IT" b="1" dirty="0">
                <a:solidFill>
                  <a:srgbClr val="990033"/>
                </a:solidFill>
              </a:rPr>
              <a:t>JUST DRINK </a:t>
            </a:r>
            <a:br>
              <a:rPr lang="it-IT" b="1" dirty="0">
                <a:solidFill>
                  <a:srgbClr val="990033"/>
                </a:solidFill>
              </a:rPr>
            </a:br>
            <a:r>
              <a:rPr lang="it-IT" sz="2800" b="1" dirty="0">
                <a:solidFill>
                  <a:srgbClr val="990033"/>
                </a:solidFill>
              </a:rPr>
              <a:t>Toscana</a:t>
            </a:r>
            <a:endParaRPr lang="it-IT" b="1" dirty="0">
              <a:solidFill>
                <a:srgbClr val="990033"/>
              </a:solidFill>
            </a:endParaRPr>
          </a:p>
        </p:txBody>
      </p:sp>
      <mc:AlternateContent xmlns:mc="http://schemas.openxmlformats.org/markup-compatibility/2006" xmlns:p14="http://schemas.microsoft.com/office/powerpoint/2010/main">
        <mc:Choice Requires="p14">
          <p:contentPart p14:bwMode="auto" r:id="rId2">
            <p14:nvContentPartPr>
              <p14:cNvPr id="57" name="Input penna 56"/>
              <p14:cNvContentPartPr/>
              <p14:nvPr/>
            </p14:nvContentPartPr>
            <p14:xfrm>
              <a:off x="4245326" y="7118846"/>
              <a:ext cx="90720" cy="444960"/>
            </p14:xfrm>
          </p:contentPart>
        </mc:Choice>
        <mc:Fallback xmlns="">
          <p:pic>
            <p:nvPicPr>
              <p:cNvPr id="57" name="Input penna 56"/>
              <p:cNvPicPr/>
              <p:nvPr/>
            </p:nvPicPr>
            <p:blipFill>
              <a:blip r:embed="rId3"/>
              <a:stretch>
                <a:fillRect/>
              </a:stretch>
            </p:blipFill>
            <p:spPr>
              <a:xfrm>
                <a:off x="4226246" y="7080686"/>
                <a:ext cx="128880" cy="521280"/>
              </a:xfrm>
              <a:prstGeom prst="rect">
                <a:avLst/>
              </a:prstGeom>
            </p:spPr>
          </p:pic>
        </mc:Fallback>
      </mc:AlternateContent>
      <p:pic>
        <p:nvPicPr>
          <p:cNvPr id="154" name="Immagine 15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26676" y="194468"/>
            <a:ext cx="2743200" cy="1666875"/>
          </a:xfrm>
          <a:prstGeom prst="rect">
            <a:avLst/>
          </a:prstGeom>
        </p:spPr>
      </p:pic>
      <p:pic>
        <p:nvPicPr>
          <p:cNvPr id="155" name="Immagine 154"/>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401594" y="662940"/>
            <a:ext cx="3581400" cy="1678781"/>
          </a:xfrm>
          <a:prstGeom prst="rect">
            <a:avLst/>
          </a:prstGeom>
        </p:spPr>
      </p:pic>
      <p:pic>
        <p:nvPicPr>
          <p:cNvPr id="156" name="Immagine 15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246360" y="2502890"/>
            <a:ext cx="1524000" cy="2990850"/>
          </a:xfrm>
          <a:prstGeom prst="rect">
            <a:avLst/>
          </a:prstGeom>
        </p:spPr>
      </p:pic>
      <p:pic>
        <p:nvPicPr>
          <p:cNvPr id="158" name="Immagine 157"/>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5489069" y="2427288"/>
            <a:ext cx="3685903" cy="2457268"/>
          </a:xfrm>
          <a:prstGeom prst="rect">
            <a:avLst/>
          </a:prstGeom>
        </p:spPr>
      </p:pic>
      <p:pic>
        <p:nvPicPr>
          <p:cNvPr id="159" name="Immagine 158"/>
          <p:cNvPicPr>
            <a:picLocks noChangeAspect="1"/>
          </p:cNvPicPr>
          <p:nvPr/>
        </p:nvPicPr>
        <p:blipFill rotWithShape="1">
          <a:blip r:embed="rId8">
            <a:extLst>
              <a:ext uri="{28A0092B-C50C-407E-A947-70E740481C1C}">
                <a14:useLocalDpi xmlns:a14="http://schemas.microsoft.com/office/drawing/2010/main" val="0"/>
              </a:ext>
            </a:extLst>
          </a:blip>
          <a:srcRect t="17075" b="27371"/>
          <a:stretch/>
        </p:blipFill>
        <p:spPr>
          <a:xfrm>
            <a:off x="268876" y="3476513"/>
            <a:ext cx="4961771" cy="2756453"/>
          </a:xfrm>
          <a:prstGeom prst="rect">
            <a:avLst/>
          </a:prstGeom>
        </p:spPr>
      </p:pic>
      <p:sp>
        <p:nvSpPr>
          <p:cNvPr id="2" name="Rettangolo 1">
            <a:extLst>
              <a:ext uri="{FF2B5EF4-FFF2-40B4-BE49-F238E27FC236}">
                <a16:creationId xmlns:a16="http://schemas.microsoft.com/office/drawing/2014/main" id="{8AEF66F1-54EA-4B22-946A-0731D51705ED}"/>
              </a:ext>
            </a:extLst>
          </p:cNvPr>
          <p:cNvSpPr/>
          <p:nvPr/>
        </p:nvSpPr>
        <p:spPr>
          <a:xfrm>
            <a:off x="356183" y="2088701"/>
            <a:ext cx="3581400" cy="954107"/>
          </a:xfrm>
          <a:prstGeom prst="rect">
            <a:avLst/>
          </a:prstGeom>
        </p:spPr>
        <p:txBody>
          <a:bodyPr wrap="square">
            <a:spAutoFit/>
          </a:bodyPr>
          <a:lstStyle/>
          <a:p>
            <a:pPr algn="ctr"/>
            <a:r>
              <a:rPr lang="it-IT" sz="2800" b="1" dirty="0">
                <a:solidFill>
                  <a:srgbClr val="990033"/>
                </a:solidFill>
                <a:latin typeface="Calibri Light" panose="020F0302020204030204"/>
                <a:ea typeface="+mj-ea"/>
                <a:cs typeface="+mj-cs"/>
              </a:rPr>
              <a:t>Aperto dalle 11 di mattina alle 4 di notte</a:t>
            </a:r>
            <a:endParaRPr lang="it-IT" dirty="0"/>
          </a:p>
        </p:txBody>
      </p:sp>
    </p:spTree>
    <p:extLst>
      <p:ext uri="{BB962C8B-B14F-4D97-AF65-F5344CB8AC3E}">
        <p14:creationId xmlns:p14="http://schemas.microsoft.com/office/powerpoint/2010/main" val="36932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B1CA8DA-AFF2-46BA-8F81-74701657D1BE}"/>
              </a:ext>
            </a:extLst>
          </p:cNvPr>
          <p:cNvSpPr>
            <a:spLocks noGrp="1"/>
          </p:cNvSpPr>
          <p:nvPr>
            <p:ph idx="1"/>
          </p:nvPr>
        </p:nvSpPr>
        <p:spPr>
          <a:xfrm>
            <a:off x="716643" y="732004"/>
            <a:ext cx="10758714" cy="1441353"/>
          </a:xfrm>
        </p:spPr>
        <p:txBody>
          <a:bodyPr>
            <a:noAutofit/>
          </a:bodyPr>
          <a:lstStyle/>
          <a:p>
            <a:pPr marL="0" indent="0" algn="just">
              <a:buNone/>
            </a:pPr>
            <a:r>
              <a:rPr lang="it-IT" sz="2400" dirty="0"/>
              <a:t>La nostra azienda, Just Drink, lavora nel settore servizi a domicilio; ci avvaliamo di fattorini che consegnano le merci in bicicletta, o in motorino se la distanza è maggiore.</a:t>
            </a:r>
          </a:p>
        </p:txBody>
      </p:sp>
      <p:sp>
        <p:nvSpPr>
          <p:cNvPr id="4" name="CasellaDiTesto 3">
            <a:extLst>
              <a:ext uri="{FF2B5EF4-FFF2-40B4-BE49-F238E27FC236}">
                <a16:creationId xmlns:a16="http://schemas.microsoft.com/office/drawing/2014/main" id="{8811B349-C99E-4278-BBB0-C82DB8FC5E29}"/>
              </a:ext>
            </a:extLst>
          </p:cNvPr>
          <p:cNvSpPr txBox="1"/>
          <p:nvPr/>
        </p:nvSpPr>
        <p:spPr>
          <a:xfrm>
            <a:off x="8757625" y="6299138"/>
            <a:ext cx="2717732" cy="369332"/>
          </a:xfrm>
          <a:prstGeom prst="rect">
            <a:avLst/>
          </a:prstGeom>
          <a:noFill/>
        </p:spPr>
        <p:txBody>
          <a:bodyPr wrap="none" rtlCol="0">
            <a:spAutoFit/>
          </a:bodyPr>
          <a:lstStyle/>
          <a:p>
            <a:r>
              <a:rPr lang="it-IT" dirty="0"/>
              <a:t>Firenze, Liceo Pascoli 3 AES</a:t>
            </a:r>
          </a:p>
        </p:txBody>
      </p:sp>
      <p:pic>
        <p:nvPicPr>
          <p:cNvPr id="5" name="Immagine 4">
            <a:extLst>
              <a:ext uri="{FF2B5EF4-FFF2-40B4-BE49-F238E27FC236}">
                <a16:creationId xmlns:a16="http://schemas.microsoft.com/office/drawing/2014/main" id="{4091AFB5-8462-4DDD-A6A0-E5488A1241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643" y="5817692"/>
            <a:ext cx="962892" cy="962892"/>
          </a:xfrm>
          <a:prstGeom prst="rect">
            <a:avLst/>
          </a:prstGeom>
        </p:spPr>
      </p:pic>
      <p:sp>
        <p:nvSpPr>
          <p:cNvPr id="2" name="Rettangolo 1">
            <a:extLst>
              <a:ext uri="{FF2B5EF4-FFF2-40B4-BE49-F238E27FC236}">
                <a16:creationId xmlns:a16="http://schemas.microsoft.com/office/drawing/2014/main" id="{BF5C4820-7B35-4D60-BEEF-897ABC227C9C}"/>
              </a:ext>
            </a:extLst>
          </p:cNvPr>
          <p:cNvSpPr/>
          <p:nvPr/>
        </p:nvSpPr>
        <p:spPr>
          <a:xfrm>
            <a:off x="716643" y="2015997"/>
            <a:ext cx="10758714" cy="1089529"/>
          </a:xfrm>
          <a:prstGeom prst="rect">
            <a:avLst/>
          </a:prstGeom>
        </p:spPr>
        <p:txBody>
          <a:bodyPr wrap="square">
            <a:spAutoFit/>
          </a:bodyPr>
          <a:lstStyle/>
          <a:p>
            <a:pPr lvl="0" algn="just">
              <a:lnSpc>
                <a:spcPct val="90000"/>
              </a:lnSpc>
              <a:spcBef>
                <a:spcPts val="1000"/>
              </a:spcBef>
            </a:pPr>
            <a:r>
              <a:rPr lang="it-IT" sz="2400" dirty="0">
                <a:solidFill>
                  <a:prstClr val="black"/>
                </a:solidFill>
              </a:rPr>
              <a:t>Just Drink si occupa della vendita di alcolici e lavora sul territorio della Toscana, nelle città più abitate (Firenze, Grosseto, Livorno, Siena, Pisa, Arezzo, Lucca, Massa, Carrara), dove sono situate le sedi dalle quali partono le consegne.</a:t>
            </a:r>
          </a:p>
        </p:txBody>
      </p:sp>
      <p:sp>
        <p:nvSpPr>
          <p:cNvPr id="6" name="Rettangolo 5">
            <a:extLst>
              <a:ext uri="{FF2B5EF4-FFF2-40B4-BE49-F238E27FC236}">
                <a16:creationId xmlns:a16="http://schemas.microsoft.com/office/drawing/2014/main" id="{263F821A-760A-495E-8DED-BF75EDB5B4AA}"/>
              </a:ext>
            </a:extLst>
          </p:cNvPr>
          <p:cNvSpPr/>
          <p:nvPr/>
        </p:nvSpPr>
        <p:spPr>
          <a:xfrm>
            <a:off x="716643" y="3294552"/>
            <a:ext cx="10758714" cy="757130"/>
          </a:xfrm>
          <a:prstGeom prst="rect">
            <a:avLst/>
          </a:prstGeom>
        </p:spPr>
        <p:txBody>
          <a:bodyPr wrap="square">
            <a:spAutoFit/>
          </a:bodyPr>
          <a:lstStyle/>
          <a:p>
            <a:pPr lvl="0" algn="just">
              <a:lnSpc>
                <a:spcPct val="90000"/>
              </a:lnSpc>
              <a:spcBef>
                <a:spcPts val="1000"/>
              </a:spcBef>
            </a:pPr>
            <a:r>
              <a:rPr lang="it-IT" sz="2400" dirty="0">
                <a:solidFill>
                  <a:prstClr val="black"/>
                </a:solidFill>
              </a:rPr>
              <a:t>Il nostro è un settore molto competitivo, nel quale dobbiamo lavorare al meglio per garantire un servizio efficace. </a:t>
            </a:r>
          </a:p>
        </p:txBody>
      </p:sp>
      <p:sp>
        <p:nvSpPr>
          <p:cNvPr id="7" name="Rettangolo 6">
            <a:extLst>
              <a:ext uri="{FF2B5EF4-FFF2-40B4-BE49-F238E27FC236}">
                <a16:creationId xmlns:a16="http://schemas.microsoft.com/office/drawing/2014/main" id="{1B9EA615-5596-4B4B-A5D1-CDB59E1090B7}"/>
              </a:ext>
            </a:extLst>
          </p:cNvPr>
          <p:cNvSpPr/>
          <p:nvPr/>
        </p:nvSpPr>
        <p:spPr>
          <a:xfrm>
            <a:off x="716643" y="4298866"/>
            <a:ext cx="10758713" cy="757130"/>
          </a:xfrm>
          <a:prstGeom prst="rect">
            <a:avLst/>
          </a:prstGeom>
        </p:spPr>
        <p:txBody>
          <a:bodyPr wrap="square">
            <a:spAutoFit/>
          </a:bodyPr>
          <a:lstStyle/>
          <a:p>
            <a:pPr lvl="0" algn="just">
              <a:lnSpc>
                <a:spcPct val="90000"/>
              </a:lnSpc>
              <a:spcBef>
                <a:spcPts val="1000"/>
              </a:spcBef>
            </a:pPr>
            <a:r>
              <a:rPr lang="it-IT" sz="2400" dirty="0">
                <a:solidFill>
                  <a:prstClr val="black"/>
                </a:solidFill>
              </a:rPr>
              <a:t>I rischi sono molti, ed è importante imparare a gestirli al meglio. Proveremo in seguito ad individuarne alcuni.</a:t>
            </a:r>
          </a:p>
        </p:txBody>
      </p:sp>
      <p:pic>
        <p:nvPicPr>
          <p:cNvPr id="8" name="Immagine 7">
            <a:extLst>
              <a:ext uri="{FF2B5EF4-FFF2-40B4-BE49-F238E27FC236}">
                <a16:creationId xmlns:a16="http://schemas.microsoft.com/office/drawing/2014/main" id="{BC050242-4265-4599-82E6-57FA2C1AF5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399" y="5113709"/>
            <a:ext cx="2743200" cy="1666875"/>
          </a:xfrm>
          <a:prstGeom prst="rect">
            <a:avLst/>
          </a:prstGeom>
        </p:spPr>
      </p:pic>
    </p:spTree>
    <p:extLst>
      <p:ext uri="{BB962C8B-B14F-4D97-AF65-F5344CB8AC3E}">
        <p14:creationId xmlns:p14="http://schemas.microsoft.com/office/powerpoint/2010/main" val="158312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B1CA8DA-AFF2-46BA-8F81-74701657D1BE}"/>
              </a:ext>
            </a:extLst>
          </p:cNvPr>
          <p:cNvSpPr>
            <a:spLocks noGrp="1"/>
          </p:cNvSpPr>
          <p:nvPr>
            <p:ph idx="1"/>
          </p:nvPr>
        </p:nvSpPr>
        <p:spPr>
          <a:xfrm>
            <a:off x="474050" y="1281370"/>
            <a:ext cx="6920663" cy="706278"/>
          </a:xfrm>
        </p:spPr>
        <p:txBody>
          <a:bodyPr>
            <a:normAutofit/>
          </a:bodyPr>
          <a:lstStyle/>
          <a:p>
            <a:pPr marL="0" indent="0" algn="just">
              <a:buNone/>
            </a:pPr>
            <a:r>
              <a:rPr lang="it-IT" sz="2400" dirty="0"/>
              <a:t>Just Drink ha sede nelle città principali della Toscana</a:t>
            </a:r>
          </a:p>
        </p:txBody>
      </p:sp>
      <p:sp>
        <p:nvSpPr>
          <p:cNvPr id="4" name="CasellaDiTesto 3">
            <a:extLst>
              <a:ext uri="{FF2B5EF4-FFF2-40B4-BE49-F238E27FC236}">
                <a16:creationId xmlns:a16="http://schemas.microsoft.com/office/drawing/2014/main" id="{218E20E1-C336-4964-B3BC-3D8CAF633D37}"/>
              </a:ext>
            </a:extLst>
          </p:cNvPr>
          <p:cNvSpPr txBox="1"/>
          <p:nvPr/>
        </p:nvSpPr>
        <p:spPr>
          <a:xfrm>
            <a:off x="8757625" y="6299138"/>
            <a:ext cx="2717732" cy="369332"/>
          </a:xfrm>
          <a:prstGeom prst="rect">
            <a:avLst/>
          </a:prstGeom>
          <a:noFill/>
        </p:spPr>
        <p:txBody>
          <a:bodyPr wrap="none" rtlCol="0">
            <a:spAutoFit/>
          </a:bodyPr>
          <a:lstStyle/>
          <a:p>
            <a:r>
              <a:rPr lang="it-IT" dirty="0"/>
              <a:t>Firenze, Liceo Pascoli 3 AES</a:t>
            </a:r>
          </a:p>
        </p:txBody>
      </p:sp>
      <p:pic>
        <p:nvPicPr>
          <p:cNvPr id="5" name="Immagine 4">
            <a:extLst>
              <a:ext uri="{FF2B5EF4-FFF2-40B4-BE49-F238E27FC236}">
                <a16:creationId xmlns:a16="http://schemas.microsoft.com/office/drawing/2014/main" id="{340D2EF4-60B8-4F1E-9795-8DEF9835C1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643" y="5817692"/>
            <a:ext cx="962892" cy="962892"/>
          </a:xfrm>
          <a:prstGeom prst="rect">
            <a:avLst/>
          </a:prstGeom>
        </p:spPr>
      </p:pic>
      <p:pic>
        <p:nvPicPr>
          <p:cNvPr id="6" name="Immagine 5">
            <a:extLst>
              <a:ext uri="{FF2B5EF4-FFF2-40B4-BE49-F238E27FC236}">
                <a16:creationId xmlns:a16="http://schemas.microsoft.com/office/drawing/2014/main" id="{B1839E03-E92D-456F-A3AE-C48C26DF875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752237" y="714017"/>
            <a:ext cx="3581400" cy="1678781"/>
          </a:xfrm>
          <a:prstGeom prst="rect">
            <a:avLst/>
          </a:prstGeom>
        </p:spPr>
      </p:pic>
      <p:sp>
        <p:nvSpPr>
          <p:cNvPr id="2" name="Rettangolo 1">
            <a:extLst>
              <a:ext uri="{FF2B5EF4-FFF2-40B4-BE49-F238E27FC236}">
                <a16:creationId xmlns:a16="http://schemas.microsoft.com/office/drawing/2014/main" id="{423E1915-15DE-4174-A3B9-5D9A59496325}"/>
              </a:ext>
            </a:extLst>
          </p:cNvPr>
          <p:cNvSpPr/>
          <p:nvPr/>
        </p:nvSpPr>
        <p:spPr>
          <a:xfrm>
            <a:off x="474049" y="2500748"/>
            <a:ext cx="11076222" cy="1550168"/>
          </a:xfrm>
          <a:prstGeom prst="rect">
            <a:avLst/>
          </a:prstGeom>
        </p:spPr>
        <p:txBody>
          <a:bodyPr wrap="square">
            <a:spAutoFit/>
          </a:bodyPr>
          <a:lstStyle/>
          <a:p>
            <a:pPr lvl="0" algn="just">
              <a:lnSpc>
                <a:spcPct val="90000"/>
              </a:lnSpc>
              <a:spcBef>
                <a:spcPts val="1000"/>
              </a:spcBef>
            </a:pPr>
            <a:endParaRPr lang="it-IT" sz="2400" dirty="0">
              <a:solidFill>
                <a:prstClr val="black"/>
              </a:solidFill>
            </a:endParaRPr>
          </a:p>
          <a:p>
            <a:pPr lvl="0" algn="just">
              <a:lnSpc>
                <a:spcPct val="90000"/>
              </a:lnSpc>
              <a:spcBef>
                <a:spcPts val="1000"/>
              </a:spcBef>
            </a:pPr>
            <a:r>
              <a:rPr lang="it-IT" sz="2400" dirty="0">
                <a:solidFill>
                  <a:prstClr val="black"/>
                </a:solidFill>
              </a:rPr>
              <a:t>Il nostro servizio risolve i problemi della mobilità per procurarsi bevande alcoliche: ad esempio, se sono le 13, sto aspettando gli ospiti per il pranzo e mi accorgo che mi manca il vino, chiamo Just Drink e ne ordino una bottiglia. </a:t>
            </a:r>
          </a:p>
        </p:txBody>
      </p:sp>
      <p:sp>
        <p:nvSpPr>
          <p:cNvPr id="7" name="Rettangolo 6">
            <a:extLst>
              <a:ext uri="{FF2B5EF4-FFF2-40B4-BE49-F238E27FC236}">
                <a16:creationId xmlns:a16="http://schemas.microsoft.com/office/drawing/2014/main" id="{1295234B-D564-4615-9EE4-FB7B6443730D}"/>
              </a:ext>
            </a:extLst>
          </p:cNvPr>
          <p:cNvSpPr/>
          <p:nvPr/>
        </p:nvSpPr>
        <p:spPr>
          <a:xfrm>
            <a:off x="474049" y="4417897"/>
            <a:ext cx="11076221" cy="757130"/>
          </a:xfrm>
          <a:prstGeom prst="rect">
            <a:avLst/>
          </a:prstGeom>
        </p:spPr>
        <p:txBody>
          <a:bodyPr wrap="square">
            <a:spAutoFit/>
          </a:bodyPr>
          <a:lstStyle/>
          <a:p>
            <a:pPr lvl="0" algn="just">
              <a:lnSpc>
                <a:spcPct val="90000"/>
              </a:lnSpc>
              <a:spcBef>
                <a:spcPts val="1000"/>
              </a:spcBef>
            </a:pPr>
            <a:r>
              <a:rPr lang="it-IT" sz="2400" dirty="0">
                <a:solidFill>
                  <a:prstClr val="black"/>
                </a:solidFill>
              </a:rPr>
              <a:t>Il nostro servizio è offerto alle persone che hanno più di 18 anni, superata quell’età può accedere chiunque.</a:t>
            </a:r>
          </a:p>
        </p:txBody>
      </p:sp>
    </p:spTree>
    <p:extLst>
      <p:ext uri="{BB962C8B-B14F-4D97-AF65-F5344CB8AC3E}">
        <p14:creationId xmlns:p14="http://schemas.microsoft.com/office/powerpoint/2010/main" val="4941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B1CA8DA-AFF2-46BA-8F81-74701657D1BE}"/>
              </a:ext>
            </a:extLst>
          </p:cNvPr>
          <p:cNvSpPr>
            <a:spLocks noGrp="1"/>
          </p:cNvSpPr>
          <p:nvPr>
            <p:ph idx="1"/>
          </p:nvPr>
        </p:nvSpPr>
        <p:spPr>
          <a:xfrm>
            <a:off x="838200" y="752077"/>
            <a:ext cx="10515600" cy="758671"/>
          </a:xfrm>
        </p:spPr>
        <p:txBody>
          <a:bodyPr>
            <a:normAutofit/>
          </a:bodyPr>
          <a:lstStyle/>
          <a:p>
            <a:pPr marL="0" indent="0" algn="just">
              <a:buNone/>
            </a:pPr>
            <a:r>
              <a:rPr lang="it-IT" sz="2400" dirty="0"/>
              <a:t>Il nostro servizio offre prodotti di ottima qualità, di provenienza esclusivamente italiana. </a:t>
            </a:r>
          </a:p>
          <a:p>
            <a:pPr marL="457200" lvl="1" indent="0" algn="just">
              <a:buNone/>
            </a:pPr>
            <a:endParaRPr lang="it-IT" altLang="it-IT" dirty="0"/>
          </a:p>
          <a:p>
            <a:pPr lvl="1" algn="just"/>
            <a:endParaRPr lang="it-IT" dirty="0"/>
          </a:p>
        </p:txBody>
      </p:sp>
      <p:sp>
        <p:nvSpPr>
          <p:cNvPr id="4" name="CasellaDiTesto 3">
            <a:extLst>
              <a:ext uri="{FF2B5EF4-FFF2-40B4-BE49-F238E27FC236}">
                <a16:creationId xmlns:a16="http://schemas.microsoft.com/office/drawing/2014/main" id="{E711FB34-D0C2-4BE7-9E34-9207E6A9F250}"/>
              </a:ext>
            </a:extLst>
          </p:cNvPr>
          <p:cNvSpPr txBox="1"/>
          <p:nvPr/>
        </p:nvSpPr>
        <p:spPr>
          <a:xfrm>
            <a:off x="8757625" y="6299138"/>
            <a:ext cx="2717732" cy="369332"/>
          </a:xfrm>
          <a:prstGeom prst="rect">
            <a:avLst/>
          </a:prstGeom>
          <a:noFill/>
        </p:spPr>
        <p:txBody>
          <a:bodyPr wrap="none" rtlCol="0">
            <a:spAutoFit/>
          </a:bodyPr>
          <a:lstStyle/>
          <a:p>
            <a:r>
              <a:rPr lang="it-IT" dirty="0"/>
              <a:t>Firenze, Liceo Pascoli 3 AES</a:t>
            </a:r>
          </a:p>
        </p:txBody>
      </p:sp>
      <p:pic>
        <p:nvPicPr>
          <p:cNvPr id="5" name="Immagine 4">
            <a:extLst>
              <a:ext uri="{FF2B5EF4-FFF2-40B4-BE49-F238E27FC236}">
                <a16:creationId xmlns:a16="http://schemas.microsoft.com/office/drawing/2014/main" id="{7BB5AF9E-D59A-4523-894E-B8E86CB378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643" y="5817692"/>
            <a:ext cx="962892" cy="962892"/>
          </a:xfrm>
          <a:prstGeom prst="rect">
            <a:avLst/>
          </a:prstGeom>
        </p:spPr>
      </p:pic>
      <p:pic>
        <p:nvPicPr>
          <p:cNvPr id="6" name="Immagine 5">
            <a:extLst>
              <a:ext uri="{FF2B5EF4-FFF2-40B4-BE49-F238E27FC236}">
                <a16:creationId xmlns:a16="http://schemas.microsoft.com/office/drawing/2014/main" id="{16E4983D-A9FD-4D92-8D6E-1138A065307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253049" y="3429000"/>
            <a:ext cx="3685903" cy="2457268"/>
          </a:xfrm>
          <a:prstGeom prst="rect">
            <a:avLst/>
          </a:prstGeom>
        </p:spPr>
      </p:pic>
      <p:sp>
        <p:nvSpPr>
          <p:cNvPr id="2" name="Rettangolo 1">
            <a:extLst>
              <a:ext uri="{FF2B5EF4-FFF2-40B4-BE49-F238E27FC236}">
                <a16:creationId xmlns:a16="http://schemas.microsoft.com/office/drawing/2014/main" id="{E8BB590F-6FF9-43C6-81C8-4F5AD75C6A84}"/>
              </a:ext>
            </a:extLst>
          </p:cNvPr>
          <p:cNvSpPr/>
          <p:nvPr/>
        </p:nvSpPr>
        <p:spPr>
          <a:xfrm>
            <a:off x="838199" y="1824551"/>
            <a:ext cx="10515599" cy="1486048"/>
          </a:xfrm>
          <a:prstGeom prst="rect">
            <a:avLst/>
          </a:prstGeom>
        </p:spPr>
        <p:txBody>
          <a:bodyPr wrap="square">
            <a:spAutoFit/>
          </a:bodyPr>
          <a:lstStyle/>
          <a:p>
            <a:pPr lvl="0" algn="just">
              <a:lnSpc>
                <a:spcPct val="90000"/>
              </a:lnSpc>
              <a:spcBef>
                <a:spcPts val="1000"/>
              </a:spcBef>
            </a:pPr>
            <a:r>
              <a:rPr lang="it-IT" sz="2400" dirty="0">
                <a:solidFill>
                  <a:prstClr val="black"/>
                </a:solidFill>
              </a:rPr>
              <a:t>Just Drink offre delle promozioni ai propri clienti in alcuni periodi dell’anno (Capodanno, Natale, etc...). Ad esempio promozioni 3x2 oppure la consegna di un buono sconto dopo aver acquistato dal sito di Just Drink almeno 10 volte.</a:t>
            </a:r>
          </a:p>
          <a:p>
            <a:pPr lvl="1" algn="just">
              <a:lnSpc>
                <a:spcPct val="90000"/>
              </a:lnSpc>
              <a:spcBef>
                <a:spcPts val="500"/>
              </a:spcBef>
            </a:pPr>
            <a:endParaRPr lang="it-IT" altLang="it-IT" sz="2400" dirty="0">
              <a:solidFill>
                <a:prstClr val="black"/>
              </a:solidFill>
            </a:endParaRPr>
          </a:p>
        </p:txBody>
      </p:sp>
    </p:spTree>
    <p:extLst>
      <p:ext uri="{BB962C8B-B14F-4D97-AF65-F5344CB8AC3E}">
        <p14:creationId xmlns:p14="http://schemas.microsoft.com/office/powerpoint/2010/main" val="271447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B1CA8DA-AFF2-46BA-8F81-74701657D1BE}"/>
              </a:ext>
            </a:extLst>
          </p:cNvPr>
          <p:cNvSpPr>
            <a:spLocks noGrp="1"/>
          </p:cNvSpPr>
          <p:nvPr>
            <p:ph idx="1"/>
          </p:nvPr>
        </p:nvSpPr>
        <p:spPr>
          <a:xfrm>
            <a:off x="551510" y="267318"/>
            <a:ext cx="9056316" cy="2343360"/>
          </a:xfrm>
        </p:spPr>
        <p:txBody>
          <a:bodyPr>
            <a:noAutofit/>
          </a:bodyPr>
          <a:lstStyle/>
          <a:p>
            <a:pPr marL="457200" lvl="1" indent="0" algn="just">
              <a:lnSpc>
                <a:spcPct val="110000"/>
              </a:lnSpc>
              <a:buNone/>
            </a:pPr>
            <a:r>
              <a:rPr lang="it-IT" altLang="it-IT" dirty="0"/>
              <a:t>Per quanto riguarda il clima politico e sociale del territorio nel quale intendiamo operare non prevediamo in futuro cambiamenti di rilievo.</a:t>
            </a:r>
          </a:p>
          <a:p>
            <a:pPr marL="457200" lvl="1" indent="0" algn="just">
              <a:lnSpc>
                <a:spcPct val="110000"/>
              </a:lnSpc>
              <a:buNone/>
            </a:pPr>
            <a:endParaRPr lang="it-IT" altLang="it-IT" sz="1600" dirty="0"/>
          </a:p>
          <a:p>
            <a:pPr marL="457200" lvl="1" indent="0" algn="just">
              <a:lnSpc>
                <a:spcPct val="110000"/>
              </a:lnSpc>
              <a:buNone/>
            </a:pPr>
            <a:r>
              <a:rPr lang="it-IT" altLang="it-IT" dirty="0"/>
              <a:t>Ovviamente, i nostri clienti devono avere superato i 18 anni di età. </a:t>
            </a:r>
          </a:p>
        </p:txBody>
      </p:sp>
      <p:sp>
        <p:nvSpPr>
          <p:cNvPr id="6" name="CasellaDiTesto 5">
            <a:extLst>
              <a:ext uri="{FF2B5EF4-FFF2-40B4-BE49-F238E27FC236}">
                <a16:creationId xmlns:a16="http://schemas.microsoft.com/office/drawing/2014/main" id="{3F3BFCAA-A7E3-4ED4-A4C9-DCD3101817E6}"/>
              </a:ext>
            </a:extLst>
          </p:cNvPr>
          <p:cNvSpPr txBox="1"/>
          <p:nvPr/>
        </p:nvSpPr>
        <p:spPr>
          <a:xfrm>
            <a:off x="8757625" y="6299138"/>
            <a:ext cx="2717732" cy="369332"/>
          </a:xfrm>
          <a:prstGeom prst="rect">
            <a:avLst/>
          </a:prstGeom>
          <a:noFill/>
        </p:spPr>
        <p:txBody>
          <a:bodyPr wrap="none" rtlCol="0">
            <a:spAutoFit/>
          </a:bodyPr>
          <a:lstStyle/>
          <a:p>
            <a:r>
              <a:rPr lang="it-IT" dirty="0"/>
              <a:t>Firenze, Liceo Pascoli 3 AES</a:t>
            </a:r>
          </a:p>
        </p:txBody>
      </p:sp>
      <p:pic>
        <p:nvPicPr>
          <p:cNvPr id="7" name="Immagine 6">
            <a:extLst>
              <a:ext uri="{FF2B5EF4-FFF2-40B4-BE49-F238E27FC236}">
                <a16:creationId xmlns:a16="http://schemas.microsoft.com/office/drawing/2014/main" id="{26D07ED9-6441-4834-84C4-A6677FA083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643" y="5817692"/>
            <a:ext cx="962892" cy="962892"/>
          </a:xfrm>
          <a:prstGeom prst="rect">
            <a:avLst/>
          </a:prstGeom>
        </p:spPr>
      </p:pic>
      <p:pic>
        <p:nvPicPr>
          <p:cNvPr id="5" name="Immagine 4">
            <a:extLst>
              <a:ext uri="{FF2B5EF4-FFF2-40B4-BE49-F238E27FC236}">
                <a16:creationId xmlns:a16="http://schemas.microsoft.com/office/drawing/2014/main" id="{ED097B9D-7C56-481B-939C-82652FE2C8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6491" y="899806"/>
            <a:ext cx="1524000" cy="2990850"/>
          </a:xfrm>
          <a:prstGeom prst="rect">
            <a:avLst/>
          </a:prstGeom>
        </p:spPr>
      </p:pic>
      <p:sp>
        <p:nvSpPr>
          <p:cNvPr id="4" name="Rettangolo 3">
            <a:extLst>
              <a:ext uri="{FF2B5EF4-FFF2-40B4-BE49-F238E27FC236}">
                <a16:creationId xmlns:a16="http://schemas.microsoft.com/office/drawing/2014/main" id="{A0C1AB7F-F7EF-4A7D-8BD4-EC901BD243CF}"/>
              </a:ext>
            </a:extLst>
          </p:cNvPr>
          <p:cNvSpPr/>
          <p:nvPr/>
        </p:nvSpPr>
        <p:spPr>
          <a:xfrm>
            <a:off x="551509" y="3071225"/>
            <a:ext cx="9056317" cy="1290803"/>
          </a:xfrm>
          <a:prstGeom prst="rect">
            <a:avLst/>
          </a:prstGeom>
        </p:spPr>
        <p:txBody>
          <a:bodyPr wrap="square">
            <a:spAutoFit/>
          </a:bodyPr>
          <a:lstStyle/>
          <a:p>
            <a:pPr lvl="1" algn="just">
              <a:lnSpc>
                <a:spcPct val="110000"/>
              </a:lnSpc>
              <a:spcBef>
                <a:spcPts val="500"/>
              </a:spcBef>
            </a:pPr>
            <a:r>
              <a:rPr lang="it-IT" altLang="it-IT" sz="2400" dirty="0">
                <a:solidFill>
                  <a:prstClr val="black"/>
                </a:solidFill>
              </a:rPr>
              <a:t>Oltre che delle aziende dalle quali ci procureremo gli alcolici, intendiamo avvalerci di imprese esterne anche per quanto riguarda i fattorini che effettueranno le consegne.</a:t>
            </a:r>
          </a:p>
        </p:txBody>
      </p:sp>
      <p:sp>
        <p:nvSpPr>
          <p:cNvPr id="8" name="Rettangolo 7">
            <a:extLst>
              <a:ext uri="{FF2B5EF4-FFF2-40B4-BE49-F238E27FC236}">
                <a16:creationId xmlns:a16="http://schemas.microsoft.com/office/drawing/2014/main" id="{41B53AF9-4086-4FA0-87E4-6CB8DC03B447}"/>
              </a:ext>
            </a:extLst>
          </p:cNvPr>
          <p:cNvSpPr/>
          <p:nvPr/>
        </p:nvSpPr>
        <p:spPr>
          <a:xfrm>
            <a:off x="551509" y="4625055"/>
            <a:ext cx="10775785" cy="884538"/>
          </a:xfrm>
          <a:prstGeom prst="rect">
            <a:avLst/>
          </a:prstGeom>
        </p:spPr>
        <p:txBody>
          <a:bodyPr wrap="square">
            <a:spAutoFit/>
          </a:bodyPr>
          <a:lstStyle/>
          <a:p>
            <a:pPr lvl="1" algn="just">
              <a:lnSpc>
                <a:spcPct val="110000"/>
              </a:lnSpc>
              <a:spcBef>
                <a:spcPts val="500"/>
              </a:spcBef>
            </a:pPr>
            <a:r>
              <a:rPr lang="it-IT" altLang="it-IT" sz="2400" dirty="0">
                <a:solidFill>
                  <a:prstClr val="black"/>
                </a:solidFill>
              </a:rPr>
              <a:t>Il mercato a cui facciamo riferimento è inizialmente quello nazionale, ma una possibile evoluzione potrebbe essere l’estensione delle attività a tutta l’Europa.</a:t>
            </a:r>
          </a:p>
        </p:txBody>
      </p:sp>
    </p:spTree>
    <p:extLst>
      <p:ext uri="{BB962C8B-B14F-4D97-AF65-F5344CB8AC3E}">
        <p14:creationId xmlns:p14="http://schemas.microsoft.com/office/powerpoint/2010/main" val="2856079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3D31476F-A5AD-471A-ADE2-8458FAB156FD}"/>
              </a:ext>
            </a:extLst>
          </p:cNvPr>
          <p:cNvGraphicFramePr>
            <a:graphicFrameLocks noGrp="1"/>
          </p:cNvGraphicFramePr>
          <p:nvPr>
            <p:extLst>
              <p:ext uri="{D42A27DB-BD31-4B8C-83A1-F6EECF244321}">
                <p14:modId xmlns:p14="http://schemas.microsoft.com/office/powerpoint/2010/main" val="1281907542"/>
              </p:ext>
            </p:extLst>
          </p:nvPr>
        </p:nvGraphicFramePr>
        <p:xfrm>
          <a:off x="300000" y="915066"/>
          <a:ext cx="11591999" cy="4803238"/>
        </p:xfrm>
        <a:graphic>
          <a:graphicData uri="http://schemas.openxmlformats.org/drawingml/2006/table">
            <a:tbl>
              <a:tblPr>
                <a:tableStyleId>{5C22544A-7EE6-4342-B048-85BDC9FD1C3A}</a:tableStyleId>
              </a:tblPr>
              <a:tblGrid>
                <a:gridCol w="1767338">
                  <a:extLst>
                    <a:ext uri="{9D8B030D-6E8A-4147-A177-3AD203B41FA5}">
                      <a16:colId xmlns:a16="http://schemas.microsoft.com/office/drawing/2014/main" val="1040503106"/>
                    </a:ext>
                  </a:extLst>
                </a:gridCol>
                <a:gridCol w="1875201">
                  <a:extLst>
                    <a:ext uri="{9D8B030D-6E8A-4147-A177-3AD203B41FA5}">
                      <a16:colId xmlns:a16="http://schemas.microsoft.com/office/drawing/2014/main" val="1585628204"/>
                    </a:ext>
                  </a:extLst>
                </a:gridCol>
                <a:gridCol w="1875164">
                  <a:extLst>
                    <a:ext uri="{9D8B030D-6E8A-4147-A177-3AD203B41FA5}">
                      <a16:colId xmlns:a16="http://schemas.microsoft.com/office/drawing/2014/main" val="1299995743"/>
                    </a:ext>
                  </a:extLst>
                </a:gridCol>
                <a:gridCol w="2464905">
                  <a:extLst>
                    <a:ext uri="{9D8B030D-6E8A-4147-A177-3AD203B41FA5}">
                      <a16:colId xmlns:a16="http://schemas.microsoft.com/office/drawing/2014/main" val="2752399166"/>
                    </a:ext>
                  </a:extLst>
                </a:gridCol>
                <a:gridCol w="1622026">
                  <a:extLst>
                    <a:ext uri="{9D8B030D-6E8A-4147-A177-3AD203B41FA5}">
                      <a16:colId xmlns:a16="http://schemas.microsoft.com/office/drawing/2014/main" val="864384878"/>
                    </a:ext>
                  </a:extLst>
                </a:gridCol>
                <a:gridCol w="1987365">
                  <a:extLst>
                    <a:ext uri="{9D8B030D-6E8A-4147-A177-3AD203B41FA5}">
                      <a16:colId xmlns:a16="http://schemas.microsoft.com/office/drawing/2014/main" val="3621549011"/>
                    </a:ext>
                  </a:extLst>
                </a:gridCol>
              </a:tblGrid>
              <a:tr h="871318">
                <a:tc>
                  <a:txBody>
                    <a:bodyPr/>
                    <a:lstStyle/>
                    <a:p>
                      <a:pPr algn="l" fontAlgn="ctr"/>
                      <a:r>
                        <a:rPr lang="it-IT" sz="1500" b="1" u="none" strike="noStrike" dirty="0">
                          <a:effectLst/>
                        </a:rPr>
                        <a:t>RISCHIO</a:t>
                      </a:r>
                      <a:endParaRPr lang="it-IT" sz="15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b="1" u="none" strike="noStrike" dirty="0">
                          <a:effectLst/>
                        </a:rPr>
                        <a:t>LIVELLO DI RISCHIO</a:t>
                      </a:r>
                      <a:endParaRPr lang="it-IT" sz="15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b="1" u="none" strike="noStrike" dirty="0">
                          <a:effectLst/>
                        </a:rPr>
                        <a:t>PUÒ ESSERE EVITATO?</a:t>
                      </a:r>
                      <a:endParaRPr lang="it-IT" sz="15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b="1" u="none" strike="noStrike" dirty="0">
                          <a:effectLst/>
                        </a:rPr>
                        <a:t>SE NE PUÒ RIDURRE LA GRAVITÀ O LA PROBABILITÀ?</a:t>
                      </a:r>
                      <a:endParaRPr lang="it-IT" sz="15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b="1" u="none" strike="noStrike" dirty="0">
                          <a:effectLst/>
                        </a:rPr>
                        <a:t>ASSICURAZIONE</a:t>
                      </a:r>
                      <a:endParaRPr lang="it-IT" sz="15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b="1" u="none" strike="noStrike" dirty="0">
                          <a:effectLst/>
                        </a:rPr>
                        <a:t>NÈ PREVENZIONE NÈ ASSICURAZIONE</a:t>
                      </a:r>
                      <a:endParaRPr lang="it-IT" sz="1500" b="1" i="0" u="none" strike="noStrike" dirty="0">
                        <a:solidFill>
                          <a:srgbClr val="000000"/>
                        </a:solidFill>
                        <a:effectLst/>
                        <a:latin typeface="Calibri" panose="020F0502020204030204" pitchFamily="34" charset="0"/>
                      </a:endParaRPr>
                    </a:p>
                  </a:txBody>
                  <a:tcPr anchor="ctr">
                    <a:solidFill>
                      <a:schemeClr val="bg2"/>
                    </a:solidFill>
                  </a:tcPr>
                </a:tc>
                <a:extLst>
                  <a:ext uri="{0D108BD9-81ED-4DB2-BD59-A6C34878D82A}">
                    <a16:rowId xmlns:a16="http://schemas.microsoft.com/office/drawing/2014/main" val="2880241994"/>
                  </a:ext>
                </a:extLst>
              </a:tr>
              <a:tr h="897850">
                <a:tc>
                  <a:txBody>
                    <a:bodyPr/>
                    <a:lstStyle/>
                    <a:p>
                      <a:pPr algn="l" fontAlgn="ctr"/>
                      <a:r>
                        <a:rPr lang="it-IT" sz="1500" b="1" u="none" strike="noStrike" dirty="0">
                          <a:effectLst/>
                        </a:rPr>
                        <a:t> INCENDIO</a:t>
                      </a:r>
                      <a:endParaRPr lang="it-IT" sz="15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u="none" strike="noStrike" dirty="0">
                          <a:effectLst/>
                        </a:rPr>
                        <a:t>BASSO </a:t>
                      </a: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t-IT" sz="1500" u="none" strike="noStrike" dirty="0">
                          <a:effectLst/>
                        </a:rPr>
                        <a:t>SÌ, CON L’APPLICAZIONE DI            ELEMENTI IGNIFUGHI</a:t>
                      </a:r>
                      <a:r>
                        <a:rPr lang="it-IT" sz="1500" b="0" i="0" u="none" strike="noStrike" dirty="0">
                          <a:solidFill>
                            <a:srgbClr val="000000"/>
                          </a:solidFill>
                          <a:effectLst/>
                          <a:latin typeface="Calibri" panose="020F0502020204030204" pitchFamily="34" charset="0"/>
                        </a:rPr>
                        <a:t> E </a:t>
                      </a:r>
                      <a:r>
                        <a:rPr lang="it-IT" sz="1500" u="none" strike="noStrike" dirty="0">
                          <a:effectLst/>
                        </a:rPr>
                        <a:t>INSERENDO DEGLI ESTINTORI </a:t>
                      </a:r>
                      <a:r>
                        <a:rPr lang="it-IT" sz="1500" u="none" strike="noStrike" baseline="0" dirty="0">
                          <a:effectLst/>
                        </a:rPr>
                        <a:t>ALL’INTERNO DELL’EDIFICIO</a:t>
                      </a: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u="none" strike="noStrike" dirty="0">
                          <a:effectLst/>
                        </a:rPr>
                        <a:t> ASSICURAZIONE CONTRO GLI INCENDI</a:t>
                      </a: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u="none" strike="noStrike">
                          <a:effectLst/>
                        </a:rPr>
                        <a:t> </a:t>
                      </a:r>
                      <a:endParaRPr lang="it-IT" sz="1500" b="0" i="0" u="none" strike="noStrike">
                        <a:solidFill>
                          <a:srgbClr val="000000"/>
                        </a:solidFill>
                        <a:effectLst/>
                        <a:latin typeface="Calibri" panose="020F0502020204030204" pitchFamily="34" charset="0"/>
                      </a:endParaRPr>
                    </a:p>
                  </a:txBody>
                  <a:tcPr anchor="ctr">
                    <a:solidFill>
                      <a:schemeClr val="bg2"/>
                    </a:solidFill>
                  </a:tcPr>
                </a:tc>
                <a:extLst>
                  <a:ext uri="{0D108BD9-81ED-4DB2-BD59-A6C34878D82A}">
                    <a16:rowId xmlns:a16="http://schemas.microsoft.com/office/drawing/2014/main" val="1078624533"/>
                  </a:ext>
                </a:extLst>
              </a:tr>
              <a:tr h="1219846">
                <a:tc>
                  <a:txBody>
                    <a:bodyPr/>
                    <a:lstStyle/>
                    <a:p>
                      <a:pPr algn="l" fontAlgn="ctr"/>
                      <a:r>
                        <a:rPr lang="it-IT" sz="1500" b="1" u="none" strike="noStrike" dirty="0">
                          <a:effectLst/>
                        </a:rPr>
                        <a:t> VANDALISMO (A SEGUITO DI MANIFESTAZIONI)</a:t>
                      </a:r>
                      <a:endParaRPr lang="it-IT" sz="15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u="none" strike="noStrike" dirty="0">
                          <a:effectLst/>
                        </a:rPr>
                        <a:t>MEDIO </a:t>
                      </a: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t-IT" sz="1500" u="none" strike="noStrike" dirty="0">
                          <a:effectLst/>
                        </a:rPr>
                        <a:t>CERCANDO DI NON COLLOCARE LE SEDI IN LUOGHI DOVE AVVENGONO FREQENTEMENTE MANIFESTAZIONI </a:t>
                      </a:r>
                      <a:endParaRPr lang="it-IT" sz="1500" b="0" i="0" u="none" strike="noStrike" dirty="0">
                        <a:solidFill>
                          <a:srgbClr val="000000"/>
                        </a:solidFill>
                        <a:effectLst/>
                        <a:latin typeface="Calibri" panose="020F0502020204030204" pitchFamily="34" charset="0"/>
                      </a:endParaRPr>
                    </a:p>
                    <a:p>
                      <a:pPr algn="ctr" fontAlgn="ct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t-IT" sz="1500" u="none" strike="noStrike" dirty="0">
                          <a:effectLst/>
                        </a:rPr>
                        <a:t> SÌ, CON L’APPLICAZIONE DI ALLARMI E L’INSERIMENTO DI</a:t>
                      </a:r>
                      <a:r>
                        <a:rPr lang="it-IT" sz="1500" u="none" strike="noStrike" baseline="0" dirty="0">
                          <a:effectLst/>
                        </a:rPr>
                        <a:t> TELECAMERE</a:t>
                      </a:r>
                      <a:endParaRPr lang="it-IT" sz="1500" b="0" i="0" u="none" strike="noStrike" dirty="0">
                        <a:solidFill>
                          <a:srgbClr val="000000"/>
                        </a:solidFill>
                        <a:effectLst/>
                        <a:latin typeface="Calibri" panose="020F0502020204030204" pitchFamily="34" charset="0"/>
                      </a:endParaRPr>
                    </a:p>
                    <a:p>
                      <a:pPr algn="ctr" fontAlgn="ctr"/>
                      <a:r>
                        <a:rPr lang="it-IT" sz="1500" u="none" strike="noStrike" dirty="0">
                          <a:effectLst/>
                        </a:rPr>
                        <a:t> </a:t>
                      </a: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u="none" strike="noStrike">
                          <a:effectLst/>
                        </a:rPr>
                        <a:t> </a:t>
                      </a:r>
                      <a:endParaRPr lang="it-IT" sz="1500" b="0" i="0" u="none" strike="noStrike">
                        <a:solidFill>
                          <a:srgbClr val="000000"/>
                        </a:solidFill>
                        <a:effectLst/>
                        <a:latin typeface="Calibri" panose="020F0502020204030204" pitchFamily="34" charset="0"/>
                      </a:endParaRPr>
                    </a:p>
                  </a:txBody>
                  <a:tcPr anchor="ctr">
                    <a:solidFill>
                      <a:schemeClr val="bg2"/>
                    </a:solidFill>
                  </a:tcPr>
                </a:tc>
                <a:extLst>
                  <a:ext uri="{0D108BD9-81ED-4DB2-BD59-A6C34878D82A}">
                    <a16:rowId xmlns:a16="http://schemas.microsoft.com/office/drawing/2014/main" val="1512232294"/>
                  </a:ext>
                </a:extLst>
              </a:tr>
              <a:tr h="871318">
                <a:tc>
                  <a:txBody>
                    <a:bodyPr/>
                    <a:lstStyle/>
                    <a:p>
                      <a:pPr algn="l" fontAlgn="ctr"/>
                      <a:r>
                        <a:rPr lang="it-IT" sz="1500" b="1" u="none" strike="noStrike" dirty="0">
                          <a:effectLst/>
                        </a:rPr>
                        <a:t> FURTO</a:t>
                      </a:r>
                      <a:endParaRPr lang="it-IT" sz="15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u="none" strike="noStrike" dirty="0">
                          <a:effectLst/>
                        </a:rPr>
                        <a:t>MEDIO </a:t>
                      </a: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u="none" strike="noStrike" dirty="0">
                          <a:effectLst/>
                        </a:rPr>
                        <a:t>CERCANDO DI NON</a:t>
                      </a:r>
                      <a:r>
                        <a:rPr lang="it-IT" sz="1500" u="none" strike="noStrike" baseline="0" dirty="0">
                          <a:effectLst/>
                        </a:rPr>
                        <a:t> COLLOCARE LE SEDI IN QUARTIERI MALFAMATI</a:t>
                      </a:r>
                    </a:p>
                    <a:p>
                      <a:pPr algn="ctr" fontAlgn="ct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t-IT" sz="1500" u="none" strike="noStrike" dirty="0">
                          <a:effectLst/>
                        </a:rPr>
                        <a:t>SÌ, CON L’APPLICAZIONE DI ALLARMI E L’INSERIMENTO DI</a:t>
                      </a:r>
                      <a:r>
                        <a:rPr lang="it-IT" sz="1500" u="none" strike="noStrike" baseline="0" dirty="0">
                          <a:effectLst/>
                        </a:rPr>
                        <a:t> TELECAMERE</a:t>
                      </a:r>
                      <a:r>
                        <a:rPr lang="it-IT" sz="1500" u="none" strike="noStrike" dirty="0">
                          <a:effectLst/>
                        </a:rPr>
                        <a:t> </a:t>
                      </a: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u="none" strike="noStrike" baseline="0" dirty="0">
                          <a:effectLst/>
                        </a:rPr>
                        <a:t>ASSICURAZIONE CONTRO IL FURTO</a:t>
                      </a:r>
                      <a:r>
                        <a:rPr lang="it-IT" sz="1500" u="none" strike="noStrike" dirty="0">
                          <a:effectLst/>
                        </a:rPr>
                        <a:t> </a:t>
                      </a:r>
                      <a:endParaRPr lang="it-IT" sz="15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u="none" strike="noStrike" dirty="0">
                          <a:effectLst/>
                        </a:rPr>
                        <a:t> </a:t>
                      </a:r>
                      <a:endParaRPr lang="it-IT" sz="1500" b="0" i="0" u="none" strike="noStrike" dirty="0">
                        <a:solidFill>
                          <a:srgbClr val="000000"/>
                        </a:solidFill>
                        <a:effectLst/>
                        <a:latin typeface="Calibri" panose="020F0502020204030204" pitchFamily="34" charset="0"/>
                      </a:endParaRPr>
                    </a:p>
                  </a:txBody>
                  <a:tcPr anchor="ctr">
                    <a:solidFill>
                      <a:schemeClr val="bg2"/>
                    </a:solidFill>
                  </a:tcPr>
                </a:tc>
                <a:extLst>
                  <a:ext uri="{0D108BD9-81ED-4DB2-BD59-A6C34878D82A}">
                    <a16:rowId xmlns:a16="http://schemas.microsoft.com/office/drawing/2014/main" val="1686094060"/>
                  </a:ext>
                </a:extLst>
              </a:tr>
            </a:tbl>
          </a:graphicData>
        </a:graphic>
      </p:graphicFrame>
      <p:sp>
        <p:nvSpPr>
          <p:cNvPr id="2" name="CasellaDiTesto 1">
            <a:extLst>
              <a:ext uri="{FF2B5EF4-FFF2-40B4-BE49-F238E27FC236}">
                <a16:creationId xmlns:a16="http://schemas.microsoft.com/office/drawing/2014/main" id="{368D3F6D-F749-44AD-A708-E515231225E7}"/>
              </a:ext>
            </a:extLst>
          </p:cNvPr>
          <p:cNvSpPr txBox="1"/>
          <p:nvPr/>
        </p:nvSpPr>
        <p:spPr>
          <a:xfrm>
            <a:off x="300000" y="329205"/>
            <a:ext cx="5072351" cy="369332"/>
          </a:xfrm>
          <a:prstGeom prst="rect">
            <a:avLst/>
          </a:prstGeom>
          <a:noFill/>
        </p:spPr>
        <p:txBody>
          <a:bodyPr wrap="none" rtlCol="0">
            <a:spAutoFit/>
          </a:bodyPr>
          <a:lstStyle/>
          <a:p>
            <a:r>
              <a:rPr lang="it-IT" dirty="0"/>
              <a:t>CHE RISCHI PREVEDIAMO PER LA NOSTRA AZIENDA?</a:t>
            </a:r>
          </a:p>
        </p:txBody>
      </p:sp>
      <p:sp>
        <p:nvSpPr>
          <p:cNvPr id="5" name="CasellaDiTesto 4">
            <a:extLst>
              <a:ext uri="{FF2B5EF4-FFF2-40B4-BE49-F238E27FC236}">
                <a16:creationId xmlns:a16="http://schemas.microsoft.com/office/drawing/2014/main" id="{1E4D27D9-ADA9-4B98-9973-0C626B09F908}"/>
              </a:ext>
            </a:extLst>
          </p:cNvPr>
          <p:cNvSpPr txBox="1"/>
          <p:nvPr/>
        </p:nvSpPr>
        <p:spPr>
          <a:xfrm>
            <a:off x="8757625" y="6299138"/>
            <a:ext cx="2717732" cy="369332"/>
          </a:xfrm>
          <a:prstGeom prst="rect">
            <a:avLst/>
          </a:prstGeom>
          <a:noFill/>
        </p:spPr>
        <p:txBody>
          <a:bodyPr wrap="none" rtlCol="0">
            <a:spAutoFit/>
          </a:bodyPr>
          <a:lstStyle/>
          <a:p>
            <a:r>
              <a:rPr lang="it-IT" dirty="0"/>
              <a:t>Firenze, Liceo Pascoli 3 AES</a:t>
            </a:r>
          </a:p>
        </p:txBody>
      </p:sp>
      <p:pic>
        <p:nvPicPr>
          <p:cNvPr id="6" name="Immagine 5">
            <a:extLst>
              <a:ext uri="{FF2B5EF4-FFF2-40B4-BE49-F238E27FC236}">
                <a16:creationId xmlns:a16="http://schemas.microsoft.com/office/drawing/2014/main" id="{72DDD947-BC45-4C4D-902D-22B1F57FA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643" y="5817692"/>
            <a:ext cx="962892" cy="962892"/>
          </a:xfrm>
          <a:prstGeom prst="rect">
            <a:avLst/>
          </a:prstGeom>
        </p:spPr>
      </p:pic>
    </p:spTree>
    <p:extLst>
      <p:ext uri="{BB962C8B-B14F-4D97-AF65-F5344CB8AC3E}">
        <p14:creationId xmlns:p14="http://schemas.microsoft.com/office/powerpoint/2010/main" val="299014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3D31476F-A5AD-471A-ADE2-8458FAB156FD}"/>
              </a:ext>
            </a:extLst>
          </p:cNvPr>
          <p:cNvGraphicFramePr>
            <a:graphicFrameLocks noGrp="1"/>
          </p:cNvGraphicFramePr>
          <p:nvPr>
            <p:extLst>
              <p:ext uri="{D42A27DB-BD31-4B8C-83A1-F6EECF244321}">
                <p14:modId xmlns:p14="http://schemas.microsoft.com/office/powerpoint/2010/main" val="3050364593"/>
              </p:ext>
            </p:extLst>
          </p:nvPr>
        </p:nvGraphicFramePr>
        <p:xfrm>
          <a:off x="520450" y="556844"/>
          <a:ext cx="11151100" cy="5260848"/>
        </p:xfrm>
        <a:graphic>
          <a:graphicData uri="http://schemas.openxmlformats.org/drawingml/2006/table">
            <a:tbl>
              <a:tblPr>
                <a:tableStyleId>{5C22544A-7EE6-4342-B048-85BDC9FD1C3A}</a:tableStyleId>
              </a:tblPr>
              <a:tblGrid>
                <a:gridCol w="3278388">
                  <a:extLst>
                    <a:ext uri="{9D8B030D-6E8A-4147-A177-3AD203B41FA5}">
                      <a16:colId xmlns:a16="http://schemas.microsoft.com/office/drawing/2014/main" val="1040503106"/>
                    </a:ext>
                  </a:extLst>
                </a:gridCol>
                <a:gridCol w="3936356">
                  <a:extLst>
                    <a:ext uri="{9D8B030D-6E8A-4147-A177-3AD203B41FA5}">
                      <a16:colId xmlns:a16="http://schemas.microsoft.com/office/drawing/2014/main" val="1585628204"/>
                    </a:ext>
                  </a:extLst>
                </a:gridCol>
                <a:gridCol w="3936356">
                  <a:extLst>
                    <a:ext uri="{9D8B030D-6E8A-4147-A177-3AD203B41FA5}">
                      <a16:colId xmlns:a16="http://schemas.microsoft.com/office/drawing/2014/main" val="1299995743"/>
                    </a:ext>
                  </a:extLst>
                </a:gridCol>
              </a:tblGrid>
              <a:tr h="413434">
                <a:tc>
                  <a:txBody>
                    <a:bodyPr/>
                    <a:lstStyle/>
                    <a:p>
                      <a:pPr algn="l" fontAlgn="ctr"/>
                      <a:r>
                        <a:rPr lang="it-IT" sz="1500" b="1" i="0" u="none" strike="noStrike" dirty="0">
                          <a:solidFill>
                            <a:srgbClr val="000000"/>
                          </a:solidFill>
                          <a:effectLst/>
                          <a:latin typeface="Calibri" panose="020F0502020204030204" pitchFamily="34" charset="0"/>
                        </a:rPr>
                        <a:t>SE SI VERIFICA … </a:t>
                      </a:r>
                    </a:p>
                  </a:txBody>
                  <a:tcPr anchor="ctr">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t-IT" sz="1500" b="1" i="0" u="none" strike="noStrike" dirty="0">
                          <a:solidFill>
                            <a:srgbClr val="000000"/>
                          </a:solidFill>
                          <a:effectLst/>
                          <a:latin typeface="Calibri" panose="020F0502020204030204" pitchFamily="34" charset="0"/>
                        </a:rPr>
                        <a:t>COME LO AFFRONTIAMO? </a:t>
                      </a:r>
                    </a:p>
                    <a:p>
                      <a:pPr algn="ctr" fontAlgn="ctr"/>
                      <a:endParaRPr lang="it-IT" sz="15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500" b="1" i="0" u="none" strike="noStrike" dirty="0">
                          <a:solidFill>
                            <a:srgbClr val="000000"/>
                          </a:solidFill>
                          <a:effectLst/>
                          <a:latin typeface="Calibri" panose="020F0502020204030204" pitchFamily="34" charset="0"/>
                        </a:rPr>
                        <a:t>COME RISTABILIAMO LE CONDIZIONI PRECEDENTI L’EVENTO?</a:t>
                      </a:r>
                    </a:p>
                  </a:txBody>
                  <a:tcPr anchor="ctr">
                    <a:solidFill>
                      <a:schemeClr val="bg2"/>
                    </a:solidFill>
                  </a:tcPr>
                </a:tc>
                <a:extLst>
                  <a:ext uri="{0D108BD9-81ED-4DB2-BD59-A6C34878D82A}">
                    <a16:rowId xmlns:a16="http://schemas.microsoft.com/office/drawing/2014/main" val="2880241994"/>
                  </a:ext>
                </a:extLst>
              </a:tr>
              <a:tr h="279191">
                <a:tc>
                  <a:txBody>
                    <a:bodyPr/>
                    <a:lstStyle/>
                    <a:p>
                      <a:pPr algn="l" fontAlgn="ctr"/>
                      <a:r>
                        <a:rPr lang="it-IT" sz="1600" b="1" i="0" u="none" strike="noStrike" dirty="0">
                          <a:solidFill>
                            <a:srgbClr val="000000"/>
                          </a:solidFill>
                          <a:effectLst/>
                          <a:latin typeface="Calibri" panose="020F0502020204030204" pitchFamily="34" charset="0"/>
                        </a:rPr>
                        <a:t>INCENDIO</a:t>
                      </a:r>
                    </a:p>
                  </a:txBody>
                  <a:tcPr anchor="ctr">
                    <a:solidFill>
                      <a:schemeClr val="bg2"/>
                    </a:solidFill>
                  </a:tcPr>
                </a:tc>
                <a:tc>
                  <a:txBody>
                    <a:bodyPr/>
                    <a:lstStyle/>
                    <a:p>
                      <a:pPr marL="390525" marR="0" lvl="0" indent="-390525" algn="ctr" defTabSz="520700" rtl="0" eaLnBrk="0" fontAlgn="base" latinLnBrk="0" hangingPunct="0">
                        <a:lnSpc>
                          <a:spcPct val="100000"/>
                        </a:lnSpc>
                        <a:spcBef>
                          <a:spcPct val="20000"/>
                        </a:spcBef>
                        <a:spcAft>
                          <a:spcPct val="0"/>
                        </a:spcAft>
                        <a:buClrTx/>
                        <a:buSzPct val="150000"/>
                        <a:buBlip>
                          <a:blip r:embed="rId2"/>
                        </a:buBlip>
                        <a:tabLst/>
                        <a:defRPr/>
                      </a:pPr>
                      <a:endParaRPr kumimoji="0" lang="it-IT" sz="1600" b="0" i="0" u="none" strike="noStrike" kern="1200" cap="none" spc="0" normalizeH="0" baseline="0" noProof="0" dirty="0">
                        <a:ln>
                          <a:noFill/>
                        </a:ln>
                        <a:solidFill>
                          <a:srgbClr val="0F3250"/>
                        </a:solidFill>
                        <a:effectLst/>
                        <a:uLnTx/>
                        <a:uFillTx/>
                        <a:latin typeface="+mn-lt"/>
                        <a:ea typeface="+mn-ea"/>
                        <a:cs typeface="+mn-cs"/>
                      </a:endParaRPr>
                    </a:p>
                    <a:p>
                      <a:pPr marL="390525" marR="0" lvl="0" indent="-390525" algn="ctr" defTabSz="520700" rtl="0" eaLnBrk="0" fontAlgn="base" latinLnBrk="0" hangingPunct="0">
                        <a:lnSpc>
                          <a:spcPct val="100000"/>
                        </a:lnSpc>
                        <a:spcBef>
                          <a:spcPct val="20000"/>
                        </a:spcBef>
                        <a:spcAft>
                          <a:spcPct val="0"/>
                        </a:spcAft>
                        <a:buClrTx/>
                        <a:buSzPct val="150000"/>
                        <a:buBlip>
                          <a:blip r:embed="rId2"/>
                        </a:buBlip>
                        <a:tabLst/>
                        <a:defRPr/>
                      </a:pPr>
                      <a:r>
                        <a:rPr kumimoji="0" lang="it-IT" sz="1600" b="0" i="0" u="none" strike="noStrike" kern="1200" cap="none" spc="0" normalizeH="0" baseline="0" noProof="0" dirty="0">
                          <a:ln>
                            <a:noFill/>
                          </a:ln>
                          <a:solidFill>
                            <a:srgbClr val="0F3250"/>
                          </a:solidFill>
                          <a:effectLst/>
                          <a:uLnTx/>
                          <a:uFillTx/>
                          <a:latin typeface="+mn-lt"/>
                          <a:ea typeface="+mn-ea"/>
                          <a:cs typeface="+mn-cs"/>
                        </a:rPr>
                        <a:t>UTILIZZO DELL’ESTINTORE </a:t>
                      </a:r>
                    </a:p>
                    <a:p>
                      <a:pPr marL="390525" marR="0" lvl="0" indent="-390525" algn="ctr" defTabSz="520700" rtl="0" eaLnBrk="0" fontAlgn="base" latinLnBrk="0" hangingPunct="0">
                        <a:lnSpc>
                          <a:spcPct val="100000"/>
                        </a:lnSpc>
                        <a:spcBef>
                          <a:spcPct val="20000"/>
                        </a:spcBef>
                        <a:spcAft>
                          <a:spcPct val="0"/>
                        </a:spcAft>
                        <a:buClrTx/>
                        <a:buSzPct val="150000"/>
                        <a:buBlip>
                          <a:blip r:embed="rId2"/>
                        </a:buBlip>
                        <a:tabLst/>
                        <a:defRPr/>
                      </a:pPr>
                      <a:r>
                        <a:rPr kumimoji="0" lang="it-IT" sz="1600" b="0" i="0" u="none" strike="noStrike" kern="1200" cap="none" spc="0" normalizeH="0" baseline="0" noProof="0" dirty="0">
                          <a:ln>
                            <a:noFill/>
                          </a:ln>
                          <a:solidFill>
                            <a:srgbClr val="0F3250"/>
                          </a:solidFill>
                          <a:effectLst/>
                          <a:uLnTx/>
                          <a:uFillTx/>
                          <a:latin typeface="+mn-lt"/>
                          <a:ea typeface="+mn-ea"/>
                          <a:cs typeface="+mn-cs"/>
                        </a:rPr>
                        <a:t>IMPIANTI ANTINCENDIO </a:t>
                      </a:r>
                    </a:p>
                    <a:p>
                      <a:pPr marL="390525" marR="0" lvl="0" indent="-390525" algn="ctr" defTabSz="520700" rtl="0" eaLnBrk="0" fontAlgn="base" latinLnBrk="0" hangingPunct="0">
                        <a:lnSpc>
                          <a:spcPct val="100000"/>
                        </a:lnSpc>
                        <a:spcBef>
                          <a:spcPct val="20000"/>
                        </a:spcBef>
                        <a:spcAft>
                          <a:spcPct val="0"/>
                        </a:spcAft>
                        <a:buClrTx/>
                        <a:buSzPct val="150000"/>
                        <a:buBlip>
                          <a:blip r:embed="rId2"/>
                        </a:buBlip>
                        <a:tabLst/>
                        <a:defRPr/>
                      </a:pPr>
                      <a:r>
                        <a:rPr kumimoji="0" lang="it-IT" sz="1600" b="0" i="0" u="none" strike="noStrike" kern="1200" cap="none" spc="0" normalizeH="0" baseline="0" noProof="0" dirty="0">
                          <a:ln>
                            <a:noFill/>
                          </a:ln>
                          <a:solidFill>
                            <a:srgbClr val="0F3250"/>
                          </a:solidFill>
                          <a:effectLst/>
                          <a:uLnTx/>
                          <a:uFillTx/>
                          <a:latin typeface="+mn-lt"/>
                          <a:ea typeface="+mn-ea"/>
                          <a:cs typeface="+mn-cs"/>
                        </a:rPr>
                        <a:t>RETE IDRICA AUTOMATICA</a:t>
                      </a:r>
                    </a:p>
                    <a:p>
                      <a:pPr marL="390525" marR="0" lvl="0" indent="-390525" algn="ctr" defTabSz="520700" rtl="0" eaLnBrk="0" fontAlgn="base" latinLnBrk="0" hangingPunct="0">
                        <a:lnSpc>
                          <a:spcPct val="100000"/>
                        </a:lnSpc>
                        <a:spcBef>
                          <a:spcPct val="20000"/>
                        </a:spcBef>
                        <a:spcAft>
                          <a:spcPct val="0"/>
                        </a:spcAft>
                        <a:buClrTx/>
                        <a:buSzPct val="150000"/>
                        <a:buBlip>
                          <a:blip r:embed="rId2"/>
                        </a:buBlip>
                        <a:tabLst/>
                        <a:defRPr/>
                      </a:pPr>
                      <a:r>
                        <a:rPr kumimoji="0" lang="it-IT" sz="1600" b="0" i="0" u="none" strike="noStrike" kern="1200" cap="none" spc="0" normalizeH="0" baseline="0" noProof="0" dirty="0">
                          <a:ln>
                            <a:noFill/>
                          </a:ln>
                          <a:solidFill>
                            <a:srgbClr val="0F3250"/>
                          </a:solidFill>
                          <a:effectLst/>
                          <a:uLnTx/>
                          <a:uFillTx/>
                          <a:latin typeface="+mn-lt"/>
                          <a:ea typeface="+mn-ea"/>
                          <a:cs typeface="+mn-cs"/>
                        </a:rPr>
                        <a:t>USCITE D’EMERGENZA  </a:t>
                      </a:r>
                    </a:p>
                    <a:p>
                      <a:pPr marL="390525" marR="0" lvl="0" indent="-390525" algn="ctr" defTabSz="520700" rtl="0" eaLnBrk="0" fontAlgn="base" latinLnBrk="0" hangingPunct="0">
                        <a:lnSpc>
                          <a:spcPct val="100000"/>
                        </a:lnSpc>
                        <a:spcBef>
                          <a:spcPct val="20000"/>
                        </a:spcBef>
                        <a:spcAft>
                          <a:spcPct val="0"/>
                        </a:spcAft>
                        <a:buClrTx/>
                        <a:buSzPct val="150000"/>
                        <a:buBlip>
                          <a:blip r:embed="rId2"/>
                        </a:buBlip>
                        <a:tabLst/>
                        <a:defRPr/>
                      </a:pPr>
                      <a:r>
                        <a:rPr kumimoji="0" lang="it-IT" sz="1600" b="0" i="0" u="none" strike="noStrike" kern="1200" cap="none" spc="0" normalizeH="0" baseline="0" noProof="0" dirty="0">
                          <a:ln>
                            <a:noFill/>
                          </a:ln>
                          <a:solidFill>
                            <a:srgbClr val="0F3250"/>
                          </a:solidFill>
                          <a:effectLst/>
                          <a:uLnTx/>
                          <a:uFillTx/>
                          <a:latin typeface="+mn-lt"/>
                          <a:ea typeface="+mn-ea"/>
                          <a:cs typeface="+mn-cs"/>
                        </a:rPr>
                        <a:t>ELEMENTI ANTICENDIO</a:t>
                      </a:r>
                    </a:p>
                    <a:p>
                      <a:pPr marL="0" marR="0" lvl="0" indent="0" algn="just" defTabSz="520700" rtl="0" eaLnBrk="0" fontAlgn="base" latinLnBrk="0" hangingPunct="0">
                        <a:lnSpc>
                          <a:spcPct val="100000"/>
                        </a:lnSpc>
                        <a:spcBef>
                          <a:spcPct val="20000"/>
                        </a:spcBef>
                        <a:spcAft>
                          <a:spcPct val="0"/>
                        </a:spcAft>
                        <a:buClrTx/>
                        <a:buSzPct val="150000"/>
                        <a:buNone/>
                        <a:tabLst/>
                        <a:defRPr/>
                      </a:pPr>
                      <a:endParaRPr kumimoji="0" lang="it-IT" sz="1600" b="0" i="0" u="none" strike="noStrike" kern="1200" cap="none" spc="0" normalizeH="0" baseline="0" noProof="0" dirty="0">
                        <a:ln>
                          <a:noFill/>
                        </a:ln>
                        <a:solidFill>
                          <a:srgbClr val="0F3250"/>
                        </a:solidFill>
                        <a:effectLst/>
                        <a:uLnTx/>
                        <a:uFillTx/>
                        <a:latin typeface="+mn-lt"/>
                        <a:ea typeface="+mn-ea"/>
                        <a:cs typeface="+mn-cs"/>
                      </a:endParaRPr>
                    </a:p>
                  </a:txBody>
                  <a:tcPr anchor="ctr">
                    <a:solidFill>
                      <a:schemeClr val="bg2"/>
                    </a:solidFill>
                  </a:tcPr>
                </a:tc>
                <a:tc>
                  <a:txBody>
                    <a:bodyPr/>
                    <a:lstStyle/>
                    <a:p>
                      <a:pPr algn="ctr"/>
                      <a:r>
                        <a:rPr lang="it-IT" sz="1600" b="0" i="0" u="none" strike="noStrike" dirty="0">
                          <a:solidFill>
                            <a:srgbClr val="000000"/>
                          </a:solidFill>
                          <a:effectLst/>
                          <a:latin typeface="Calibri" panose="020F0502020204030204" pitchFamily="34" charset="0"/>
                        </a:rPr>
                        <a:t>RECUPERO</a:t>
                      </a:r>
                      <a:r>
                        <a:rPr lang="it-IT" sz="1600" b="0" i="0" u="none" strike="noStrike" baseline="0" dirty="0">
                          <a:solidFill>
                            <a:srgbClr val="000000"/>
                          </a:solidFill>
                          <a:effectLst/>
                          <a:latin typeface="Calibri" panose="020F0502020204030204" pitchFamily="34" charset="0"/>
                        </a:rPr>
                        <a:t> DOCUMENTI </a:t>
                      </a:r>
                    </a:p>
                    <a:p>
                      <a:pPr algn="ctr"/>
                      <a:r>
                        <a:rPr lang="it-IT" sz="1600" b="0" i="0" u="none" strike="noStrike" baseline="0" dirty="0">
                          <a:solidFill>
                            <a:srgbClr val="000000"/>
                          </a:solidFill>
                          <a:effectLst/>
                          <a:latin typeface="Calibri" panose="020F0502020204030204" pitchFamily="34" charset="0"/>
                        </a:rPr>
                        <a:t>PULIZIA DELL’EDIFICIO DOPO L’EVENTO</a:t>
                      </a:r>
                    </a:p>
                    <a:p>
                      <a:pPr algn="ctr"/>
                      <a:r>
                        <a:rPr lang="it-IT" sz="1600" b="0" i="0" u="none" strike="noStrike" dirty="0">
                          <a:solidFill>
                            <a:srgbClr val="000000"/>
                          </a:solidFill>
                          <a:effectLst/>
                          <a:latin typeface="Calibri" panose="020F0502020204030204" pitchFamily="34" charset="0"/>
                        </a:rPr>
                        <a:t>RICOSTRUZIONE</a:t>
                      </a:r>
                      <a:r>
                        <a:rPr lang="it-IT" sz="1600" b="0" i="0" u="none" strike="noStrike" baseline="0" dirty="0">
                          <a:solidFill>
                            <a:srgbClr val="000000"/>
                          </a:solidFill>
                          <a:effectLst/>
                          <a:latin typeface="Calibri" panose="020F0502020204030204" pitchFamily="34" charset="0"/>
                        </a:rPr>
                        <a:t> DELL’EDIFICIO </a:t>
                      </a:r>
                      <a:endParaRPr lang="it-IT" sz="1600" b="0" i="0" u="none" strike="noStrike" dirty="0">
                        <a:solidFill>
                          <a:srgbClr val="000000"/>
                        </a:solidFill>
                        <a:effectLst/>
                        <a:latin typeface="Calibri" panose="020F0502020204030204" pitchFamily="34" charset="0"/>
                      </a:endParaRPr>
                    </a:p>
                  </a:txBody>
                  <a:tcPr anchor="ctr">
                    <a:solidFill>
                      <a:schemeClr val="bg2"/>
                    </a:solidFill>
                  </a:tcPr>
                </a:tc>
                <a:extLst>
                  <a:ext uri="{0D108BD9-81ED-4DB2-BD59-A6C34878D82A}">
                    <a16:rowId xmlns:a16="http://schemas.microsoft.com/office/drawing/2014/main" val="1078624533"/>
                  </a:ext>
                </a:extLst>
              </a:tr>
              <a:tr h="637113">
                <a:tc>
                  <a:txBody>
                    <a:bodyPr/>
                    <a:lstStyle/>
                    <a:p>
                      <a:pPr algn="l" fontAlgn="ctr"/>
                      <a:r>
                        <a:rPr lang="it-IT" sz="1600" b="1" u="none" strike="noStrike" dirty="0">
                          <a:effectLst/>
                        </a:rPr>
                        <a:t> VANDALISMO</a:t>
                      </a:r>
                      <a:endParaRPr lang="it-IT" sz="16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endParaRPr lang="it-IT" sz="1600" u="none" strike="noStrike" dirty="0">
                        <a:effectLst/>
                      </a:endParaRPr>
                    </a:p>
                    <a:p>
                      <a:pPr algn="ctr" fontAlgn="ctr"/>
                      <a:r>
                        <a:rPr lang="it-IT" sz="1600" u="none" strike="noStrike" dirty="0">
                          <a:effectLst/>
                        </a:rPr>
                        <a:t>TELECAMERE</a:t>
                      </a:r>
                      <a:r>
                        <a:rPr lang="it-IT" sz="1600" u="none" strike="noStrike" baseline="0" dirty="0">
                          <a:effectLst/>
                        </a:rPr>
                        <a:t> </a:t>
                      </a:r>
                    </a:p>
                    <a:p>
                      <a:pPr algn="ctr" fontAlgn="ctr"/>
                      <a:r>
                        <a:rPr lang="it-IT" sz="1600" u="none" strike="noStrike" baseline="0" dirty="0">
                          <a:effectLst/>
                        </a:rPr>
                        <a:t>ALLARME </a:t>
                      </a:r>
                    </a:p>
                    <a:p>
                      <a:pPr algn="ctr" fontAlgn="ctr"/>
                      <a:r>
                        <a:rPr lang="it-IT" sz="1600" u="none" strike="noStrike" baseline="0" dirty="0">
                          <a:effectLst/>
                        </a:rPr>
                        <a:t>BANDONE </a:t>
                      </a:r>
                    </a:p>
                    <a:p>
                      <a:pPr algn="ctr" fontAlgn="ctr"/>
                      <a:r>
                        <a:rPr lang="it-IT" sz="1600" u="none" strike="noStrike" dirty="0">
                          <a:effectLst/>
                        </a:rPr>
                        <a:t> </a:t>
                      </a:r>
                      <a:endParaRPr lang="it-IT" sz="16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600" u="none" strike="noStrike" dirty="0">
                          <a:effectLst/>
                        </a:rPr>
                        <a:t>RISANAMENTO DELL’EDIFICIO  </a:t>
                      </a:r>
                      <a:endParaRPr lang="it-IT" sz="1600" b="0" i="0" u="none" strike="noStrike" dirty="0">
                        <a:solidFill>
                          <a:srgbClr val="000000"/>
                        </a:solidFill>
                        <a:effectLst/>
                        <a:latin typeface="Calibri" panose="020F0502020204030204" pitchFamily="34" charset="0"/>
                      </a:endParaRPr>
                    </a:p>
                  </a:txBody>
                  <a:tcPr anchor="ctr">
                    <a:solidFill>
                      <a:schemeClr val="bg2"/>
                    </a:solidFill>
                  </a:tcPr>
                </a:tc>
                <a:extLst>
                  <a:ext uri="{0D108BD9-81ED-4DB2-BD59-A6C34878D82A}">
                    <a16:rowId xmlns:a16="http://schemas.microsoft.com/office/drawing/2014/main" val="1512232294"/>
                  </a:ext>
                </a:extLst>
              </a:tr>
              <a:tr h="257475">
                <a:tc>
                  <a:txBody>
                    <a:bodyPr/>
                    <a:lstStyle/>
                    <a:p>
                      <a:pPr algn="l" fontAlgn="ctr"/>
                      <a:r>
                        <a:rPr lang="it-IT" sz="1600" b="1" u="none" strike="noStrike" dirty="0">
                          <a:effectLst/>
                        </a:rPr>
                        <a:t> FURTO</a:t>
                      </a:r>
                      <a:r>
                        <a:rPr lang="it-IT" sz="1600" b="1" u="none" strike="noStrike" baseline="0" dirty="0">
                          <a:effectLst/>
                        </a:rPr>
                        <a:t> </a:t>
                      </a:r>
                      <a:endParaRPr lang="it-IT" sz="1600" b="1"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endParaRPr lang="it-IT" sz="1600" u="none" strike="noStrike" dirty="0">
                        <a:effectLst/>
                      </a:endParaRPr>
                    </a:p>
                    <a:p>
                      <a:pPr algn="ctr" fontAlgn="ctr"/>
                      <a:r>
                        <a:rPr lang="it-IT" sz="1600" u="none" strike="noStrike" dirty="0">
                          <a:effectLst/>
                        </a:rPr>
                        <a:t>TELECAMERE</a:t>
                      </a:r>
                      <a:r>
                        <a:rPr lang="it-IT" sz="1600" u="none" strike="noStrike" baseline="0" dirty="0">
                          <a:effectLst/>
                        </a:rPr>
                        <a:t> </a:t>
                      </a:r>
                    </a:p>
                    <a:p>
                      <a:pPr algn="ctr" fontAlgn="ctr"/>
                      <a:r>
                        <a:rPr lang="it-IT" sz="1600" u="none" strike="noStrike" baseline="0" dirty="0">
                          <a:effectLst/>
                        </a:rPr>
                        <a:t>ALLARME </a:t>
                      </a:r>
                    </a:p>
                    <a:p>
                      <a:pPr algn="ctr" fontAlgn="ctr"/>
                      <a:r>
                        <a:rPr lang="it-IT" sz="1600" u="none" strike="noStrike" baseline="0" dirty="0">
                          <a:effectLst/>
                        </a:rPr>
                        <a:t>BANDONE</a:t>
                      </a:r>
                    </a:p>
                    <a:p>
                      <a:pPr algn="ctr" fontAlgn="ctr"/>
                      <a:r>
                        <a:rPr lang="it-IT" sz="1600" u="none" strike="noStrike" dirty="0">
                          <a:effectLst/>
                        </a:rPr>
                        <a:t> </a:t>
                      </a:r>
                      <a:endParaRPr lang="it-IT" sz="1600" b="0" i="0" u="none" strike="noStrike" dirty="0">
                        <a:solidFill>
                          <a:srgbClr val="000000"/>
                        </a:solidFill>
                        <a:effectLst/>
                        <a:latin typeface="Calibri" panose="020F0502020204030204" pitchFamily="34" charset="0"/>
                      </a:endParaRPr>
                    </a:p>
                  </a:txBody>
                  <a:tcPr anchor="ctr">
                    <a:solidFill>
                      <a:schemeClr val="bg2"/>
                    </a:solidFill>
                  </a:tcPr>
                </a:tc>
                <a:tc>
                  <a:txBody>
                    <a:bodyPr/>
                    <a:lstStyle/>
                    <a:p>
                      <a:pPr algn="ctr" fontAlgn="ctr"/>
                      <a:r>
                        <a:rPr lang="it-IT" sz="1600" u="none" strike="noStrike" dirty="0">
                          <a:effectLst/>
                        </a:rPr>
                        <a:t>RECUPERO DEI</a:t>
                      </a:r>
                      <a:r>
                        <a:rPr lang="it-IT" sz="1600" u="none" strike="noStrike" baseline="0" dirty="0">
                          <a:effectLst/>
                        </a:rPr>
                        <a:t> </a:t>
                      </a:r>
                      <a:r>
                        <a:rPr lang="it-IT" sz="1600" u="none" strike="noStrike" baseline="0">
                          <a:effectLst/>
                        </a:rPr>
                        <a:t>DOCUMENTI TRAMITE BACKUP SU CLOUD</a:t>
                      </a:r>
                      <a:r>
                        <a:rPr lang="it-IT" sz="1600" u="none" strike="noStrike" dirty="0">
                          <a:effectLst/>
                        </a:rPr>
                        <a:t> </a:t>
                      </a:r>
                      <a:endParaRPr lang="it-IT" sz="1600" b="0" i="0" u="none" strike="noStrike" dirty="0">
                        <a:solidFill>
                          <a:srgbClr val="000000"/>
                        </a:solidFill>
                        <a:effectLst/>
                        <a:latin typeface="Calibri" panose="020F0502020204030204" pitchFamily="34" charset="0"/>
                      </a:endParaRPr>
                    </a:p>
                  </a:txBody>
                  <a:tcPr anchor="ctr">
                    <a:solidFill>
                      <a:schemeClr val="bg2"/>
                    </a:solidFill>
                  </a:tcPr>
                </a:tc>
                <a:extLst>
                  <a:ext uri="{0D108BD9-81ED-4DB2-BD59-A6C34878D82A}">
                    <a16:rowId xmlns:a16="http://schemas.microsoft.com/office/drawing/2014/main" val="1686094060"/>
                  </a:ext>
                </a:extLst>
              </a:tr>
            </a:tbl>
          </a:graphicData>
        </a:graphic>
      </p:graphicFrame>
      <p:sp>
        <p:nvSpPr>
          <p:cNvPr id="5" name="CasellaDiTesto 4">
            <a:extLst>
              <a:ext uri="{FF2B5EF4-FFF2-40B4-BE49-F238E27FC236}">
                <a16:creationId xmlns:a16="http://schemas.microsoft.com/office/drawing/2014/main" id="{B6617F54-9318-43DC-AF89-1A76A99FC7D7}"/>
              </a:ext>
            </a:extLst>
          </p:cNvPr>
          <p:cNvSpPr txBox="1"/>
          <p:nvPr/>
        </p:nvSpPr>
        <p:spPr>
          <a:xfrm>
            <a:off x="8757625" y="6299138"/>
            <a:ext cx="2717732" cy="369332"/>
          </a:xfrm>
          <a:prstGeom prst="rect">
            <a:avLst/>
          </a:prstGeom>
          <a:noFill/>
        </p:spPr>
        <p:txBody>
          <a:bodyPr wrap="none" rtlCol="0">
            <a:spAutoFit/>
          </a:bodyPr>
          <a:lstStyle/>
          <a:p>
            <a:r>
              <a:rPr lang="it-IT" dirty="0"/>
              <a:t>Firenze, Liceo Pascoli 3 AES</a:t>
            </a:r>
          </a:p>
        </p:txBody>
      </p:sp>
      <p:pic>
        <p:nvPicPr>
          <p:cNvPr id="6" name="Immagine 5">
            <a:extLst>
              <a:ext uri="{FF2B5EF4-FFF2-40B4-BE49-F238E27FC236}">
                <a16:creationId xmlns:a16="http://schemas.microsoft.com/office/drawing/2014/main" id="{92EE99EC-0483-44AA-BC68-D258AA6F61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643" y="5817692"/>
            <a:ext cx="962892" cy="962892"/>
          </a:xfrm>
          <a:prstGeom prst="rect">
            <a:avLst/>
          </a:prstGeom>
        </p:spPr>
      </p:pic>
    </p:spTree>
    <p:extLst>
      <p:ext uri="{BB962C8B-B14F-4D97-AF65-F5344CB8AC3E}">
        <p14:creationId xmlns:p14="http://schemas.microsoft.com/office/powerpoint/2010/main" val="3203199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7386" y="1120675"/>
            <a:ext cx="5606301" cy="2585323"/>
          </a:xfrm>
          <a:prstGeom prst="rect">
            <a:avLst/>
          </a:prstGeom>
          <a:noFill/>
        </p:spPr>
        <p:txBody>
          <a:bodyPr wrap="square" rtlCol="0">
            <a:spAutoFit/>
          </a:bodyPr>
          <a:lstStyle/>
          <a:p>
            <a:endParaRPr lang="it-IT" dirty="0"/>
          </a:p>
          <a:p>
            <a:r>
              <a:rPr lang="it-IT" dirty="0"/>
              <a:t>                             … è un’idea di … </a:t>
            </a:r>
          </a:p>
          <a:p>
            <a:endParaRPr lang="it-IT" dirty="0"/>
          </a:p>
          <a:p>
            <a:r>
              <a:rPr lang="it-IT" dirty="0"/>
              <a:t>			</a:t>
            </a:r>
          </a:p>
          <a:p>
            <a:r>
              <a:rPr lang="it-IT" dirty="0"/>
              <a:t>			SOFIA NUNES </a:t>
            </a:r>
          </a:p>
          <a:p>
            <a:r>
              <a:rPr lang="it-IT"/>
              <a:t>                                                    GABRIELLA </a:t>
            </a:r>
            <a:r>
              <a:rPr lang="it-IT" dirty="0"/>
              <a:t>NENCINI </a:t>
            </a:r>
          </a:p>
          <a:p>
            <a:r>
              <a:rPr lang="it-IT" dirty="0"/>
              <a:t>                                                    EVA STANGANINI </a:t>
            </a:r>
          </a:p>
          <a:p>
            <a:r>
              <a:rPr lang="it-IT" dirty="0"/>
              <a:t>                                                    DANIELE OTTANELLI </a:t>
            </a:r>
          </a:p>
          <a:p>
            <a:r>
              <a:rPr lang="it-IT" dirty="0"/>
              <a:t>                                                    PIETRO BRACCIALINI</a:t>
            </a:r>
          </a:p>
        </p:txBody>
      </p:sp>
      <p:sp>
        <p:nvSpPr>
          <p:cNvPr id="3" name="CasellaDiTesto 2">
            <a:extLst>
              <a:ext uri="{FF2B5EF4-FFF2-40B4-BE49-F238E27FC236}">
                <a16:creationId xmlns:a16="http://schemas.microsoft.com/office/drawing/2014/main" id="{06CDD6E0-2578-4CF0-A26B-ECB2C66D937F}"/>
              </a:ext>
            </a:extLst>
          </p:cNvPr>
          <p:cNvSpPr txBox="1"/>
          <p:nvPr/>
        </p:nvSpPr>
        <p:spPr>
          <a:xfrm>
            <a:off x="6259214" y="4895192"/>
            <a:ext cx="3664080" cy="830997"/>
          </a:xfrm>
          <a:prstGeom prst="rect">
            <a:avLst/>
          </a:prstGeom>
          <a:noFill/>
        </p:spPr>
        <p:txBody>
          <a:bodyPr wrap="none" rtlCol="0">
            <a:spAutoFit/>
          </a:bodyPr>
          <a:lstStyle/>
          <a:p>
            <a:r>
              <a:rPr lang="it-IT" sz="2400" dirty="0"/>
              <a:t>Liceo Pascoli 3 AES (Firenze)</a:t>
            </a:r>
          </a:p>
          <a:p>
            <a:r>
              <a:rPr lang="it-IT" sz="2400" dirty="0"/>
              <a:t> </a:t>
            </a:r>
          </a:p>
        </p:txBody>
      </p:sp>
      <p:pic>
        <p:nvPicPr>
          <p:cNvPr id="5" name="Immagine 4">
            <a:extLst>
              <a:ext uri="{FF2B5EF4-FFF2-40B4-BE49-F238E27FC236}">
                <a16:creationId xmlns:a16="http://schemas.microsoft.com/office/drawing/2014/main" id="{22052A05-363F-4EDC-B78D-3FE279815E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527" y="1639641"/>
            <a:ext cx="3578717" cy="3578717"/>
          </a:xfrm>
          <a:prstGeom prst="rect">
            <a:avLst/>
          </a:prstGeom>
        </p:spPr>
      </p:pic>
    </p:spTree>
    <p:extLst>
      <p:ext uri="{BB962C8B-B14F-4D97-AF65-F5344CB8AC3E}">
        <p14:creationId xmlns:p14="http://schemas.microsoft.com/office/powerpoint/2010/main" val="166769916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535</Words>
  <Application>Microsoft Office PowerPoint</Application>
  <PresentationFormat>Widescreen</PresentationFormat>
  <Paragraphs>85</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JUST DRINK  Toscana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 Nicolè</dc:creator>
  <cp:lastModifiedBy>Simona</cp:lastModifiedBy>
  <cp:revision>43</cp:revision>
  <dcterms:created xsi:type="dcterms:W3CDTF">2018-04-02T16:21:53Z</dcterms:created>
  <dcterms:modified xsi:type="dcterms:W3CDTF">2018-05-15T21:22:12Z</dcterms:modified>
</cp:coreProperties>
</file>