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61" r:id="rId3"/>
    <p:sldId id="258" r:id="rId4"/>
    <p:sldId id="259" r:id="rId5"/>
    <p:sldId id="260" r:id="rId6"/>
    <p:sldId id="256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4AD6DF4-8D3A-47F7-A629-021A1A1BCE40}" type="datetimeFigureOut">
              <a:rPr lang="it-IT" smtClean="0"/>
              <a:t>10/05/2018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B9FAA86-7AD0-4A08-A8DA-DDD2FADF1D56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94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6DF4-8D3A-47F7-A629-021A1A1BCE40}" type="datetimeFigureOut">
              <a:rPr lang="it-IT" smtClean="0"/>
              <a:t>10/05/2018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A86-7AD0-4A08-A8DA-DDD2FADF1D5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223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6DF4-8D3A-47F7-A629-021A1A1BCE40}" type="datetimeFigureOut">
              <a:rPr lang="it-IT" smtClean="0"/>
              <a:t>10/05/2018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A86-7AD0-4A08-A8DA-DDD2FADF1D56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4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6DF4-8D3A-47F7-A629-021A1A1BCE40}" type="datetimeFigureOut">
              <a:rPr lang="it-IT" smtClean="0"/>
              <a:t>10/05/2018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A86-7AD0-4A08-A8DA-DDD2FADF1D56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300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6DF4-8D3A-47F7-A629-021A1A1BCE40}" type="datetimeFigureOut">
              <a:rPr lang="it-IT" smtClean="0"/>
              <a:t>10/05/2018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A86-7AD0-4A08-A8DA-DDD2FADF1D5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7531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6DF4-8D3A-47F7-A629-021A1A1BCE40}" type="datetimeFigureOut">
              <a:rPr lang="it-IT" smtClean="0"/>
              <a:t>10/05/2018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A86-7AD0-4A08-A8DA-DDD2FADF1D56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48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6DF4-8D3A-47F7-A629-021A1A1BCE40}" type="datetimeFigureOut">
              <a:rPr lang="it-IT" smtClean="0"/>
              <a:t>10/05/2018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A86-7AD0-4A08-A8DA-DDD2FADF1D56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530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6DF4-8D3A-47F7-A629-021A1A1BCE40}" type="datetimeFigureOut">
              <a:rPr lang="it-IT" smtClean="0"/>
              <a:t>10/05/2018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A86-7AD0-4A08-A8DA-DDD2FADF1D56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814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6DF4-8D3A-47F7-A629-021A1A1BCE40}" type="datetimeFigureOut">
              <a:rPr lang="it-IT" smtClean="0"/>
              <a:t>10/05/2018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A86-7AD0-4A08-A8DA-DDD2FADF1D56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36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6DF4-8D3A-47F7-A629-021A1A1BCE40}" type="datetimeFigureOut">
              <a:rPr lang="it-IT" smtClean="0"/>
              <a:t>10/05/2018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A86-7AD0-4A08-A8DA-DDD2FADF1D5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406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6DF4-8D3A-47F7-A629-021A1A1BCE40}" type="datetimeFigureOut">
              <a:rPr lang="it-IT" smtClean="0"/>
              <a:t>10/05/2018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A86-7AD0-4A08-A8DA-DDD2FADF1D56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25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6DF4-8D3A-47F7-A629-021A1A1BCE40}" type="datetimeFigureOut">
              <a:rPr lang="it-IT" smtClean="0"/>
              <a:t>10/05/2018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A86-7AD0-4A08-A8DA-DDD2FADF1D5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806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6DF4-8D3A-47F7-A629-021A1A1BCE40}" type="datetimeFigureOut">
              <a:rPr lang="it-IT" smtClean="0"/>
              <a:t>10/05/2018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A86-7AD0-4A08-A8DA-DDD2FADF1D56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78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6DF4-8D3A-47F7-A629-021A1A1BCE40}" type="datetimeFigureOut">
              <a:rPr lang="it-IT" smtClean="0"/>
              <a:t>10/05/2018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A86-7AD0-4A08-A8DA-DDD2FADF1D56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59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6DF4-8D3A-47F7-A629-021A1A1BCE40}" type="datetimeFigureOut">
              <a:rPr lang="it-IT" smtClean="0"/>
              <a:t>10/05/2018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A86-7AD0-4A08-A8DA-DDD2FADF1D5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91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6DF4-8D3A-47F7-A629-021A1A1BCE40}" type="datetimeFigureOut">
              <a:rPr lang="it-IT" smtClean="0"/>
              <a:t>10/05/2018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A86-7AD0-4A08-A8DA-DDD2FADF1D56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92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6DF4-8D3A-47F7-A629-021A1A1BCE40}" type="datetimeFigureOut">
              <a:rPr lang="it-IT" smtClean="0"/>
              <a:t>10/05/2018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A86-7AD0-4A08-A8DA-DDD2FADF1D5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534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AD6DF4-8D3A-47F7-A629-021A1A1BCE40}" type="datetimeFigureOut">
              <a:rPr lang="it-IT" smtClean="0"/>
              <a:t>10/05/2018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9FAA86-7AD0-4A08-A8DA-DDD2FADF1D5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38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171FE26-AE13-4E57-B997-18F49D1D953C}"/>
              </a:ext>
            </a:extLst>
          </p:cNvPr>
          <p:cNvSpPr txBox="1"/>
          <p:nvPr/>
        </p:nvSpPr>
        <p:spPr>
          <a:xfrm>
            <a:off x="7160399" y="3828972"/>
            <a:ext cx="27881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/>
              <a:t>Liceo Pascoli 4Aes</a:t>
            </a:r>
          </a:p>
          <a:p>
            <a:pPr algn="ctr"/>
            <a:r>
              <a:rPr lang="it-IT" sz="2800" dirty="0"/>
              <a:t>(Firenze)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D5D8068-7478-44DE-8A5F-8D7CF29DB48E}"/>
              </a:ext>
            </a:extLst>
          </p:cNvPr>
          <p:cNvSpPr/>
          <p:nvPr/>
        </p:nvSpPr>
        <p:spPr>
          <a:xfrm>
            <a:off x="3949611" y="1127105"/>
            <a:ext cx="4292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GYM TONIC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E9D6233-5972-40B1-9F83-E2618EEDB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38" y="2520825"/>
            <a:ext cx="3647558" cy="364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17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1CA8DA-AFF2-46BA-8F81-74701657D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550" y="765810"/>
            <a:ext cx="9713047" cy="169909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1600" dirty="0"/>
          </a:p>
          <a:p>
            <a:pPr lvl="1"/>
            <a:endParaRPr lang="it-IT" sz="1600" dirty="0"/>
          </a:p>
          <a:p>
            <a:pPr lvl="1"/>
            <a:endParaRPr lang="it-IT" dirty="0"/>
          </a:p>
          <a:p>
            <a:pPr lvl="1"/>
            <a:r>
              <a:rPr lang="it-IT" dirty="0"/>
              <a:t>Settore nel quale intendiamo operare: benessere/forma fisica/sport</a:t>
            </a:r>
          </a:p>
          <a:p>
            <a:pPr lvl="1"/>
            <a:endParaRPr lang="it-IT" sz="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171FE26-AE13-4E57-B997-18F49D1D953C}"/>
              </a:ext>
            </a:extLst>
          </p:cNvPr>
          <p:cNvSpPr txBox="1"/>
          <p:nvPr/>
        </p:nvSpPr>
        <p:spPr>
          <a:xfrm>
            <a:off x="466122" y="6488668"/>
            <a:ext cx="286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Liceo Pascoli 4 AES (Firenze)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A009F71-B8AC-4D08-8F03-B38C15F7B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0907" y="670455"/>
            <a:ext cx="1456075" cy="145607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3D37D3C-FA83-40CD-AB1A-2188D843963B}"/>
              </a:ext>
            </a:extLst>
          </p:cNvPr>
          <p:cNvSpPr/>
          <p:nvPr/>
        </p:nvSpPr>
        <p:spPr>
          <a:xfrm>
            <a:off x="1183550" y="670455"/>
            <a:ext cx="4645750" cy="4680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GYM TONIC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9684CEA-EC17-4A18-97C7-407EAF30BD85}"/>
              </a:ext>
            </a:extLst>
          </p:cNvPr>
          <p:cNvSpPr/>
          <p:nvPr/>
        </p:nvSpPr>
        <p:spPr>
          <a:xfrm>
            <a:off x="1183550" y="2584127"/>
            <a:ext cx="9809919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it-IT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Che cosa intendiamo vendere? Servizi di palestra e benessere, in particolare: </a:t>
            </a:r>
          </a:p>
          <a:p>
            <a:pPr marL="1200150" lvl="2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Tx/>
              <a:buChar char="-"/>
            </a:pPr>
            <a:r>
              <a:rPr lang="it-IT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Sala pesi</a:t>
            </a:r>
          </a:p>
          <a:p>
            <a:pPr marL="1200150" lvl="2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Tx/>
              <a:buChar char="-"/>
            </a:pPr>
            <a:r>
              <a:rPr lang="it-IT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Piscina (corsi  per bambini sotto i 5 anni, sotto i 10 anni e sotto i 17 anni)</a:t>
            </a:r>
          </a:p>
          <a:p>
            <a:pPr marL="1200150" lvl="2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Tx/>
              <a:buChar char="-"/>
            </a:pPr>
            <a:r>
              <a:rPr lang="it-IT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Sauna </a:t>
            </a:r>
          </a:p>
          <a:p>
            <a:pPr marL="1200150" lvl="2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Tx/>
              <a:buChar char="-"/>
            </a:pPr>
            <a:r>
              <a:rPr lang="it-IT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Sala corsi: acquagym, acqua bike, MMA, zumba, GAG, pilates, yoga/meditazione, tessuti acrobatici, danza latino-americana, hip-hop</a:t>
            </a:r>
          </a:p>
          <a:p>
            <a:pPr marL="1200150" lvl="2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Tx/>
              <a:buChar char="-"/>
            </a:pPr>
            <a:r>
              <a:rPr lang="it-IT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Massaggi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C97DCC9-1774-4F63-9223-2CF066464E19}"/>
              </a:ext>
            </a:extLst>
          </p:cNvPr>
          <p:cNvSpPr/>
          <p:nvPr/>
        </p:nvSpPr>
        <p:spPr>
          <a:xfrm>
            <a:off x="1183550" y="5549949"/>
            <a:ext cx="99350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Tx/>
              <a:buChar char="-"/>
            </a:pPr>
            <a:endParaRPr lang="it-IT" sz="6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it-IT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Le dimensioni previste per la nostra palestra sono di circa 170 metri quadrati</a:t>
            </a:r>
          </a:p>
        </p:txBody>
      </p:sp>
    </p:spTree>
    <p:extLst>
      <p:ext uri="{BB962C8B-B14F-4D97-AF65-F5344CB8AC3E}">
        <p14:creationId xmlns:p14="http://schemas.microsoft.com/office/powerpoint/2010/main" val="158312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1CA8DA-AFF2-46BA-8F81-74701657D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6178"/>
            <a:ext cx="10058400" cy="1825821"/>
          </a:xfrm>
        </p:spPr>
        <p:txBody>
          <a:bodyPr>
            <a:normAutofit/>
          </a:bodyPr>
          <a:lstStyle/>
          <a:p>
            <a:pPr lvl="1"/>
            <a:r>
              <a:rPr lang="it-IT" sz="2800" dirty="0"/>
              <a:t>Luogo: la palestra sarà situata nel comune di Scandicci, in una zona facilmente raggiungibile da tutta l’area metropolitana di Firenze, ma nella quale i costi degli immobili sono più accessibili</a:t>
            </a:r>
          </a:p>
          <a:p>
            <a:pPr lvl="1"/>
            <a:endParaRPr lang="it-IT" sz="28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9D139FA-1217-4E17-953F-64C144528F91}"/>
              </a:ext>
            </a:extLst>
          </p:cNvPr>
          <p:cNvSpPr/>
          <p:nvPr/>
        </p:nvSpPr>
        <p:spPr>
          <a:xfrm>
            <a:off x="838200" y="1383030"/>
            <a:ext cx="4202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GYM TONIC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3E1CD7A-B92A-4612-9B87-1970D1EA7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0907" y="670455"/>
            <a:ext cx="1456075" cy="145607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8F0A215-4389-479E-AE01-5CC98C2C7DAB}"/>
              </a:ext>
            </a:extLst>
          </p:cNvPr>
          <p:cNvSpPr txBox="1"/>
          <p:nvPr/>
        </p:nvSpPr>
        <p:spPr>
          <a:xfrm>
            <a:off x="439618" y="6493484"/>
            <a:ext cx="27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Liceo Pascoli 4 AES, Firenze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EA3476C-774D-44AA-8A62-A7DA1BD97208}"/>
              </a:ext>
            </a:extLst>
          </p:cNvPr>
          <p:cNvSpPr/>
          <p:nvPr/>
        </p:nvSpPr>
        <p:spPr>
          <a:xfrm>
            <a:off x="838200" y="4016508"/>
            <a:ext cx="10058400" cy="154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endParaRPr lang="it-IT" altLang="it-IT" sz="2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it-IT" altLang="it-IT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Target: prevediamo di rivolgerci a persone di tutte le età, con un reddito medio-alto</a:t>
            </a:r>
          </a:p>
        </p:txBody>
      </p:sp>
    </p:spTree>
    <p:extLst>
      <p:ext uri="{BB962C8B-B14F-4D97-AF65-F5344CB8AC3E}">
        <p14:creationId xmlns:p14="http://schemas.microsoft.com/office/powerpoint/2010/main" val="4941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1CA8DA-AFF2-46BA-8F81-74701657D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1349"/>
            <a:ext cx="10515600" cy="24137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457200" lvl="1" indent="0">
              <a:buNone/>
            </a:pPr>
            <a:endParaRPr lang="it-IT" altLang="it-IT" dirty="0"/>
          </a:p>
          <a:p>
            <a:pPr marL="457200" lvl="1" indent="0">
              <a:buNone/>
            </a:pPr>
            <a:endParaRPr lang="it-IT" altLang="it-IT" dirty="0"/>
          </a:p>
          <a:p>
            <a:pPr lvl="1"/>
            <a:endParaRPr lang="it-IT" altLang="it-IT" dirty="0"/>
          </a:p>
          <a:p>
            <a:pPr lvl="1"/>
            <a:r>
              <a:rPr lang="it-IT" altLang="it-IT" dirty="0"/>
              <a:t>I nostri servizi di punta: saranno costituiti dalla presenza di massaggiatori e della zona sauna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B8556F0-BC7D-4D43-852D-6698B742274B}"/>
              </a:ext>
            </a:extLst>
          </p:cNvPr>
          <p:cNvSpPr/>
          <p:nvPr/>
        </p:nvSpPr>
        <p:spPr>
          <a:xfrm>
            <a:off x="838200" y="1383030"/>
            <a:ext cx="4202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GYM TONIC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6F3927B-6D1B-4A22-A138-385354D8A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0907" y="670455"/>
            <a:ext cx="1456075" cy="145607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3837312-44CA-435C-A699-F22D4629D092}"/>
              </a:ext>
            </a:extLst>
          </p:cNvPr>
          <p:cNvSpPr txBox="1"/>
          <p:nvPr/>
        </p:nvSpPr>
        <p:spPr>
          <a:xfrm>
            <a:off x="439618" y="6493484"/>
            <a:ext cx="27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Liceo Pascoli 4 AES, Firenze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3313345-C929-4864-B5A6-CD61E776DB3C}"/>
              </a:ext>
            </a:extLst>
          </p:cNvPr>
          <p:cNvSpPr/>
          <p:nvPr/>
        </p:nvSpPr>
        <p:spPr>
          <a:xfrm>
            <a:off x="815018" y="3299827"/>
            <a:ext cx="1029030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endParaRPr lang="it-IT" altLang="it-IT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it-IT" altLang="it-IT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Prevediamo di offrire un servizio di qualità medio-alta, con i seguenti prezzi: 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Tx/>
              <a:buChar char="-"/>
            </a:pPr>
            <a:r>
              <a:rPr lang="it-IT" altLang="it-IT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Per ogni servizio: 25 € (abbonamento mensile) e 275 € (abbonamento annuale)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Tx/>
              <a:buChar char="-"/>
            </a:pPr>
            <a:r>
              <a:rPr lang="it-IT" altLang="it-IT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Per il pacchetto completo: 90 € (abbonamento mensile) e 700 € (abbonamento annuale)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Tx/>
              <a:buChar char="-"/>
            </a:pPr>
            <a:r>
              <a:rPr lang="it-IT" altLang="it-IT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Tassa di iscrizione: 15 €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Tx/>
              <a:buChar char="-"/>
            </a:pPr>
            <a:r>
              <a:rPr lang="it-IT" altLang="it-IT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Promozione di Natale: lotteria </a:t>
            </a:r>
            <a:endParaRPr lang="it-IT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7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1CA8DA-AFF2-46BA-8F81-74701657D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7114"/>
            <a:ext cx="10515600" cy="552984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it-IT" altLang="it-IT" dirty="0"/>
          </a:p>
          <a:p>
            <a:pPr marL="457200" lvl="1" indent="0">
              <a:buNone/>
            </a:pPr>
            <a:endParaRPr lang="it-IT" altLang="it-IT" dirty="0"/>
          </a:p>
          <a:p>
            <a:pPr>
              <a:buFontTx/>
              <a:buChar char="-"/>
            </a:pPr>
            <a:endParaRPr lang="it-IT" altLang="it-IT" dirty="0">
              <a:solidFill>
                <a:srgbClr val="002060"/>
              </a:solidFill>
              <a:latin typeface="Bahnschrift Light" panose="020B0502040204020203" pitchFamily="34" charset="0"/>
            </a:endParaRPr>
          </a:p>
          <a:p>
            <a:pPr marL="457200" lvl="1" indent="0">
              <a:lnSpc>
                <a:spcPct val="110000"/>
              </a:lnSpc>
              <a:buNone/>
            </a:pPr>
            <a:endParaRPr lang="it-IT" altLang="it-IT" sz="3400" dirty="0"/>
          </a:p>
          <a:p>
            <a:pPr lvl="2">
              <a:lnSpc>
                <a:spcPct val="110000"/>
              </a:lnSpc>
            </a:pPr>
            <a:r>
              <a:rPr lang="it-IT" altLang="it-IT" sz="2400" dirty="0"/>
              <a:t>Per le attrezzature della palestra abbiamo deciso di rifornirci da aziende di fascia medio-alta</a:t>
            </a:r>
          </a:p>
          <a:p>
            <a:pPr lvl="2">
              <a:lnSpc>
                <a:spcPct val="110000"/>
              </a:lnSpc>
            </a:pPr>
            <a:endParaRPr lang="it-IT" altLang="it-IT" sz="1600" dirty="0"/>
          </a:p>
          <a:p>
            <a:pPr lvl="2">
              <a:lnSpc>
                <a:spcPct val="110000"/>
              </a:lnSpc>
            </a:pPr>
            <a:r>
              <a:rPr lang="it-IT" altLang="it-IT" sz="2400" dirty="0"/>
              <a:t>Il nostro mercato di riferimento è quello locale, la scelta di Scandicci è dettata anche dal fatto che nella zona non esistono altre palestre con le nostre caratteristiche.</a:t>
            </a:r>
            <a:endParaRPr lang="it-IT" sz="24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C282AC8-55F4-4F5E-92F9-285EC24BF5E0}"/>
              </a:ext>
            </a:extLst>
          </p:cNvPr>
          <p:cNvSpPr/>
          <p:nvPr/>
        </p:nvSpPr>
        <p:spPr>
          <a:xfrm>
            <a:off x="838200" y="1383030"/>
            <a:ext cx="4202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GYM TONIC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0862940-F888-4489-9BD9-53B7A988C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0907" y="670455"/>
            <a:ext cx="1456075" cy="14560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676BA16-4ABD-47F2-BEA8-FBDA917449DF}"/>
              </a:ext>
            </a:extLst>
          </p:cNvPr>
          <p:cNvSpPr txBox="1"/>
          <p:nvPr/>
        </p:nvSpPr>
        <p:spPr>
          <a:xfrm>
            <a:off x="439618" y="6493484"/>
            <a:ext cx="27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Liceo Pascoli 4 AES, Firenze</a:t>
            </a:r>
          </a:p>
        </p:txBody>
      </p:sp>
    </p:spTree>
    <p:extLst>
      <p:ext uri="{BB962C8B-B14F-4D97-AF65-F5344CB8AC3E}">
        <p14:creationId xmlns:p14="http://schemas.microsoft.com/office/powerpoint/2010/main" val="285607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3D31476F-A5AD-471A-ADE2-8458FAB15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972684"/>
              </p:ext>
            </p:extLst>
          </p:nvPr>
        </p:nvGraphicFramePr>
        <p:xfrm>
          <a:off x="740900" y="1565965"/>
          <a:ext cx="10710200" cy="4008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9265">
                  <a:extLst>
                    <a:ext uri="{9D8B030D-6E8A-4147-A177-3AD203B41FA5}">
                      <a16:colId xmlns:a16="http://schemas.microsoft.com/office/drawing/2014/main" val="1040503106"/>
                    </a:ext>
                  </a:extLst>
                </a:gridCol>
                <a:gridCol w="1836187">
                  <a:extLst>
                    <a:ext uri="{9D8B030D-6E8A-4147-A177-3AD203B41FA5}">
                      <a16:colId xmlns:a16="http://schemas.microsoft.com/office/drawing/2014/main" val="1585628204"/>
                    </a:ext>
                  </a:extLst>
                </a:gridCol>
                <a:gridCol w="1836187">
                  <a:extLst>
                    <a:ext uri="{9D8B030D-6E8A-4147-A177-3AD203B41FA5}">
                      <a16:colId xmlns:a16="http://schemas.microsoft.com/office/drawing/2014/main" val="1299995743"/>
                    </a:ext>
                  </a:extLst>
                </a:gridCol>
                <a:gridCol w="1836187">
                  <a:extLst>
                    <a:ext uri="{9D8B030D-6E8A-4147-A177-3AD203B41FA5}">
                      <a16:colId xmlns:a16="http://schemas.microsoft.com/office/drawing/2014/main" val="2752399166"/>
                    </a:ext>
                  </a:extLst>
                </a:gridCol>
                <a:gridCol w="1836187">
                  <a:extLst>
                    <a:ext uri="{9D8B030D-6E8A-4147-A177-3AD203B41FA5}">
                      <a16:colId xmlns:a16="http://schemas.microsoft.com/office/drawing/2014/main" val="864384878"/>
                    </a:ext>
                  </a:extLst>
                </a:gridCol>
                <a:gridCol w="1836187">
                  <a:extLst>
                    <a:ext uri="{9D8B030D-6E8A-4147-A177-3AD203B41FA5}">
                      <a16:colId xmlns:a16="http://schemas.microsoft.com/office/drawing/2014/main" val="3621549011"/>
                    </a:ext>
                  </a:extLst>
                </a:gridCol>
              </a:tblGrid>
              <a:tr h="28007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u="none" strike="noStrike" dirty="0">
                          <a:effectLst/>
                        </a:rPr>
                        <a:t>RISCHIO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u="none" strike="noStrike" dirty="0">
                          <a:effectLst/>
                        </a:rPr>
                        <a:t>LIVELLO DI RISCHIO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u="none" strike="noStrike" dirty="0">
                          <a:effectLst/>
                        </a:rPr>
                        <a:t>PREVENZIONE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u="none" strike="noStrike" dirty="0">
                          <a:effectLst/>
                        </a:rPr>
                        <a:t>PREVENZIONE 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u="none" strike="noStrike" dirty="0">
                          <a:effectLst/>
                        </a:rPr>
                        <a:t>ASSICURAZIONE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u="none" strike="noStrike" dirty="0">
                          <a:effectLst/>
                        </a:rPr>
                        <a:t>NÈ PREVENZIONE NÈ ASSICURAZIONE</a:t>
                      </a:r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241994"/>
                  </a:ext>
                </a:extLst>
              </a:tr>
              <a:tr h="50414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u="none" strike="noStrike" dirty="0">
                          <a:effectLst/>
                          <a:latin typeface="+mj-lt"/>
                        </a:rPr>
                        <a:t>INCENDIO 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Medio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u="none" strike="noStrike" dirty="0">
                          <a:effectLst/>
                          <a:latin typeface="+mn-lt"/>
                        </a:rPr>
                        <a:t>Installare il sistema anti-incendio,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u="none" strike="noStrike" dirty="0">
                          <a:effectLst/>
                          <a:latin typeface="+mn-lt"/>
                        </a:rPr>
                        <a:t>installazione dell’estintore.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u="none" strike="noStrike" dirty="0">
                          <a:effectLst/>
                          <a:latin typeface="+mn-lt"/>
                        </a:rPr>
                        <a:t>Assicurazione incendio7calamità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624533"/>
                  </a:ext>
                </a:extLst>
              </a:tr>
              <a:tr h="28007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u="none" strike="noStrike" dirty="0">
                          <a:effectLst/>
                          <a:latin typeface="+mj-lt"/>
                        </a:rPr>
                        <a:t>FURTO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u="none" strike="noStrike" dirty="0">
                          <a:effectLst/>
                          <a:latin typeface="+mn-lt"/>
                        </a:rPr>
                        <a:t>Medio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Sì, installando un sistema di allarme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u="none" strike="noStrike" dirty="0">
                          <a:effectLst/>
                          <a:latin typeface="+mn-lt"/>
                        </a:rPr>
                        <a:t>Assicurazione sul furto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232294"/>
                  </a:ext>
                </a:extLst>
              </a:tr>
              <a:tr h="28007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RUMORE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u="none" strike="noStrike" dirty="0">
                          <a:effectLst/>
                          <a:latin typeface="+mn-lt"/>
                        </a:rPr>
                        <a:t>Medio-basso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u="none" strike="noStrike" dirty="0">
                          <a:effectLst/>
                          <a:latin typeface="+mn-lt"/>
                        </a:rPr>
                        <a:t>Installare pareti fono assorbenti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094060"/>
                  </a:ext>
                </a:extLst>
              </a:tr>
              <a:tr h="16804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u="none" strike="noStrike" dirty="0">
                          <a:effectLst/>
                          <a:latin typeface="+mj-lt"/>
                        </a:rPr>
                        <a:t>ANNEGAMENTO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u="none" strike="noStrike" dirty="0">
                          <a:effectLst/>
                          <a:latin typeface="+mn-lt"/>
                        </a:rPr>
                        <a:t>Medio-alto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u="none" strike="noStrike" dirty="0">
                          <a:effectLst/>
                          <a:latin typeface="+mn-lt"/>
                        </a:rPr>
                        <a:t>No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u="none" strike="noStrike" dirty="0">
                          <a:effectLst/>
                          <a:latin typeface="+mn-lt"/>
                        </a:rPr>
                        <a:t>Assumere un bagnino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u="none" strike="noStrike" dirty="0">
                          <a:effectLst/>
                          <a:latin typeface="+mn-lt"/>
                        </a:rPr>
                        <a:t>No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555552"/>
                  </a:ext>
                </a:extLst>
              </a:tr>
              <a:tr h="392110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u="none" strike="noStrike" dirty="0">
                          <a:effectLst/>
                          <a:latin typeface="+mj-lt"/>
                        </a:rPr>
                        <a:t>TERREMOTO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effectLst/>
                          <a:latin typeface="+mn-lt"/>
                        </a:rPr>
                        <a:t>Basso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effectLst/>
                          <a:latin typeface="+mn-lt"/>
                        </a:rPr>
                        <a:t>Costruire in un luogo in cui non si verificano terremoti da secoli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effectLst/>
                          <a:latin typeface="+mn-lt"/>
                        </a:rPr>
                        <a:t>Costruire una struttura anti-sismica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436454"/>
                  </a:ext>
                </a:extLst>
              </a:tr>
              <a:tr h="392110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u="none" strike="noStrike" dirty="0">
                          <a:effectLst/>
                          <a:latin typeface="+mj-lt"/>
                        </a:rPr>
                        <a:t>CADUTA DI METEORITI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Bassissimo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effectLst/>
                          <a:latin typeface="+mn-lt"/>
                        </a:rPr>
                        <a:t>No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effectLst/>
                          <a:latin typeface="+mn-lt"/>
                        </a:rPr>
                        <a:t>Costruire una struttura ad almeno un chilometro sotto terra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u="none" strike="noStrike" dirty="0">
                          <a:effectLst/>
                          <a:latin typeface="+mn-lt"/>
                        </a:rPr>
                        <a:t>Perché consideriamo il rischio troppo basso e il costo troppo alto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72346"/>
                  </a:ext>
                </a:extLst>
              </a:tr>
            </a:tbl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DD8AAE03-C4DE-4AD7-A812-242E57FB4249}"/>
              </a:ext>
            </a:extLst>
          </p:cNvPr>
          <p:cNvSpPr/>
          <p:nvPr/>
        </p:nvSpPr>
        <p:spPr>
          <a:xfrm>
            <a:off x="740900" y="799541"/>
            <a:ext cx="4202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GYM TONIC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832B4D4-E9C2-48BB-A3CA-6DC3F8C45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2730" y="704585"/>
            <a:ext cx="861380" cy="86138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33F9162-00D7-49F9-8B8C-B9093B5FA2DC}"/>
              </a:ext>
            </a:extLst>
          </p:cNvPr>
          <p:cNvSpPr txBox="1"/>
          <p:nvPr/>
        </p:nvSpPr>
        <p:spPr>
          <a:xfrm>
            <a:off x="439618" y="6493484"/>
            <a:ext cx="27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Liceo Pascoli 4 AES, Firenze</a:t>
            </a:r>
          </a:p>
        </p:txBody>
      </p:sp>
    </p:spTree>
    <p:extLst>
      <p:ext uri="{BB962C8B-B14F-4D97-AF65-F5344CB8AC3E}">
        <p14:creationId xmlns:p14="http://schemas.microsoft.com/office/powerpoint/2010/main" val="2990145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3D31476F-A5AD-471A-ADE2-8458FAB15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652448"/>
              </p:ext>
            </p:extLst>
          </p:nvPr>
        </p:nvGraphicFramePr>
        <p:xfrm>
          <a:off x="872489" y="1920240"/>
          <a:ext cx="10447022" cy="3749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1687">
                  <a:extLst>
                    <a:ext uri="{9D8B030D-6E8A-4147-A177-3AD203B41FA5}">
                      <a16:colId xmlns:a16="http://schemas.microsoft.com/office/drawing/2014/main" val="1040503106"/>
                    </a:ext>
                  </a:extLst>
                </a:gridCol>
                <a:gridCol w="1791067">
                  <a:extLst>
                    <a:ext uri="{9D8B030D-6E8A-4147-A177-3AD203B41FA5}">
                      <a16:colId xmlns:a16="http://schemas.microsoft.com/office/drawing/2014/main" val="1585628204"/>
                    </a:ext>
                  </a:extLst>
                </a:gridCol>
                <a:gridCol w="1791067">
                  <a:extLst>
                    <a:ext uri="{9D8B030D-6E8A-4147-A177-3AD203B41FA5}">
                      <a16:colId xmlns:a16="http://schemas.microsoft.com/office/drawing/2014/main" val="1299995743"/>
                    </a:ext>
                  </a:extLst>
                </a:gridCol>
                <a:gridCol w="1791067">
                  <a:extLst>
                    <a:ext uri="{9D8B030D-6E8A-4147-A177-3AD203B41FA5}">
                      <a16:colId xmlns:a16="http://schemas.microsoft.com/office/drawing/2014/main" val="2752399166"/>
                    </a:ext>
                  </a:extLst>
                </a:gridCol>
                <a:gridCol w="1791067">
                  <a:extLst>
                    <a:ext uri="{9D8B030D-6E8A-4147-A177-3AD203B41FA5}">
                      <a16:colId xmlns:a16="http://schemas.microsoft.com/office/drawing/2014/main" val="864384878"/>
                    </a:ext>
                  </a:extLst>
                </a:gridCol>
                <a:gridCol w="1791067">
                  <a:extLst>
                    <a:ext uri="{9D8B030D-6E8A-4147-A177-3AD203B41FA5}">
                      <a16:colId xmlns:a16="http://schemas.microsoft.com/office/drawing/2014/main" val="3621549011"/>
                    </a:ext>
                  </a:extLst>
                </a:gridCol>
              </a:tblGrid>
              <a:tr h="28007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/>
                        </a:rPr>
                        <a:t>RISCHIO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LIVELLO DI RISCHIO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PREVENZIONE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PREVENZIONE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ASSICURAZIONE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NÈ PREVENZIONE NÈ ASSICURAZIONE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241994"/>
                  </a:ext>
                </a:extLst>
              </a:tr>
              <a:tr h="84023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INFORTUNIO DIPENDENTI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Medio-alto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No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u="none" strike="noStrike" dirty="0">
                        <a:effectLst/>
                        <a:latin typeface="+mj-lt"/>
                      </a:endParaRPr>
                    </a:p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Seguire le norme di sicurezza e mantenere la manutenzione degli attrezzi e mettere la pavimentazione di gomma attorno alla piscina</a:t>
                      </a:r>
                    </a:p>
                    <a:p>
                      <a:pPr algn="ctr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Assicurazione infortuni obbligatoria </a:t>
                      </a:r>
                    </a:p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Comprare attrezzature di primo soccorso come il Dae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906653"/>
                  </a:ext>
                </a:extLst>
              </a:tr>
              <a:tr h="84023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INFORTUNIO CLIENTI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Medio-alto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No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Prevenire cadute sul pavimento bagnato nei dintorni della piscina e all’interno degli spogliatoi o docce con un cartello/segnale di attenzione</a:t>
                      </a:r>
                    </a:p>
                    <a:p>
                      <a:pPr algn="ctr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Assicurazione per infortuni</a:t>
                      </a:r>
                    </a:p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Comprare attrezzature di primo soccorso come il Dae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603118"/>
                  </a:ext>
                </a:extLst>
              </a:tr>
            </a:tbl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DD8AAE03-C4DE-4AD7-A812-242E57FB4249}"/>
              </a:ext>
            </a:extLst>
          </p:cNvPr>
          <p:cNvSpPr/>
          <p:nvPr/>
        </p:nvSpPr>
        <p:spPr>
          <a:xfrm>
            <a:off x="573551" y="902462"/>
            <a:ext cx="4202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GYM TONIC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832B4D4-E9C2-48BB-A3CA-6DC3F8C45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6122" y="662220"/>
            <a:ext cx="955098" cy="95509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B4FFADA-6E9A-41DF-9FFA-0E09895ECB8F}"/>
              </a:ext>
            </a:extLst>
          </p:cNvPr>
          <p:cNvSpPr txBox="1"/>
          <p:nvPr/>
        </p:nvSpPr>
        <p:spPr>
          <a:xfrm>
            <a:off x="439618" y="6493484"/>
            <a:ext cx="27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Liceo Pascoli 4 AES, Firenze</a:t>
            </a:r>
          </a:p>
        </p:txBody>
      </p:sp>
    </p:spTree>
    <p:extLst>
      <p:ext uri="{BB962C8B-B14F-4D97-AF65-F5344CB8AC3E}">
        <p14:creationId xmlns:p14="http://schemas.microsoft.com/office/powerpoint/2010/main" val="353593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3D31476F-A5AD-471A-ADE2-8458FAB15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378208"/>
              </p:ext>
            </p:extLst>
          </p:nvPr>
        </p:nvGraphicFramePr>
        <p:xfrm>
          <a:off x="936235" y="2290357"/>
          <a:ext cx="10319529" cy="3265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4130">
                  <a:extLst>
                    <a:ext uri="{9D8B030D-6E8A-4147-A177-3AD203B41FA5}">
                      <a16:colId xmlns:a16="http://schemas.microsoft.com/office/drawing/2014/main" val="1040503106"/>
                    </a:ext>
                  </a:extLst>
                </a:gridCol>
                <a:gridCol w="3862589">
                  <a:extLst>
                    <a:ext uri="{9D8B030D-6E8A-4147-A177-3AD203B41FA5}">
                      <a16:colId xmlns:a16="http://schemas.microsoft.com/office/drawing/2014/main" val="1585628204"/>
                    </a:ext>
                  </a:extLst>
                </a:gridCol>
                <a:gridCol w="3642810">
                  <a:extLst>
                    <a:ext uri="{9D8B030D-6E8A-4147-A177-3AD203B41FA5}">
                      <a16:colId xmlns:a16="http://schemas.microsoft.com/office/drawing/2014/main" val="1299995743"/>
                    </a:ext>
                  </a:extLst>
                </a:gridCol>
              </a:tblGrid>
              <a:tr h="56452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SI VERIFICA …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COME LO AFFRONTIAMO? </a:t>
                      </a:r>
                    </a:p>
                    <a:p>
                      <a:pPr algn="ctr" fontAlgn="ctr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COME RISTABILIAMO LE CONDIZIONI PRECEDENTI L’EVENTO?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241994"/>
                  </a:ext>
                </a:extLst>
              </a:tr>
              <a:tr h="8354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ANNEGAMENTO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None/>
                        <a:tabLst/>
                        <a:defRPr/>
                      </a:pPr>
                      <a:endParaRPr kumimoji="0" lang="it-IT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F325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390525" marR="0" lvl="0" indent="-390525" algn="ctr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325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Mettere la gomma intorno al bordo della piscina</a:t>
                      </a:r>
                    </a:p>
                    <a:p>
                      <a:pPr marL="390525" marR="0" lvl="0" indent="-390525" algn="ctr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325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Assicurarsi che non ci siano attività in acqua senza la presenza del bagnino</a:t>
                      </a:r>
                    </a:p>
                    <a:p>
                      <a:pPr marL="0" marR="0" lvl="0" indent="0" algn="ctr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None/>
                        <a:tabLst/>
                        <a:defRPr/>
                      </a:pPr>
                      <a:endParaRPr kumimoji="0" lang="it-IT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F325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Pronto intervento e messa in sicurezza</a:t>
                      </a:r>
                    </a:p>
                    <a:p>
                      <a:pPr 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Mettere degli avvisi</a:t>
                      </a:r>
                    </a:p>
                    <a:p>
                      <a:pPr 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Stipula di un’assicurazione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624533"/>
                  </a:ext>
                </a:extLst>
              </a:tr>
              <a:tr h="51096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 dirty="0">
                          <a:effectLst/>
                        </a:rPr>
                        <a:t> INFORTUNIO DIPENDENTI/CLIENTI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None/>
                        <a:tabLst/>
                        <a:defRPr/>
                      </a:pP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390525" marR="0" lvl="0" indent="-390525" algn="ctr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Effettuare controlli regolari sullo stato delle macchine e degli attrezzi</a:t>
                      </a:r>
                    </a:p>
                    <a:p>
                      <a:pPr marL="0" marR="0" lvl="0" indent="0" algn="ctr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None/>
                        <a:tabLst/>
                        <a:defRPr/>
                      </a:pP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u="none" strike="noStrike" dirty="0">
                          <a:effectLst/>
                          <a:latin typeface="+mj-lt"/>
                        </a:rPr>
                        <a:t>Stipula di un’assicurazione  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232294"/>
                  </a:ext>
                </a:extLst>
              </a:tr>
              <a:tr h="33871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 dirty="0">
                          <a:effectLst/>
                        </a:rPr>
                        <a:t> INCENDIO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None/>
                        <a:tabLst/>
                        <a:defRPr/>
                      </a:pPr>
                      <a:endParaRPr lang="it-IT" sz="600" u="none" strike="noStrike" dirty="0">
                        <a:effectLst/>
                        <a:latin typeface="+mj-lt"/>
                      </a:endParaRPr>
                    </a:p>
                    <a:p>
                      <a:pPr marL="390525" marR="0" lvl="0" indent="-390525" algn="ctr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it-IT" sz="1300" u="none" strike="noStrike" dirty="0">
                          <a:effectLst/>
                          <a:latin typeface="+mj-lt"/>
                        </a:rPr>
                        <a:t>Installazione dell’estintore </a:t>
                      </a:r>
                    </a:p>
                    <a:p>
                      <a:pPr marL="390525" marR="0" lvl="0" indent="-390525" algn="ctr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it-IT" sz="1300" u="none" strike="noStrike" dirty="0">
                          <a:effectLst/>
                          <a:latin typeface="+mj-lt"/>
                        </a:rPr>
                        <a:t>Sistema di allarme anti-incendio</a:t>
                      </a:r>
                    </a:p>
                    <a:p>
                      <a:pPr marL="390525" marR="0" lvl="0" indent="-390525" algn="ctr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it-IT" sz="1300" u="none" strike="noStrike" dirty="0">
                          <a:effectLst/>
                          <a:latin typeface="+mj-lt"/>
                        </a:rPr>
                        <a:t>Uscite di sicurezza</a:t>
                      </a:r>
                    </a:p>
                    <a:p>
                      <a:pPr marL="0" marR="0" lvl="0" indent="0" algn="ctr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None/>
                        <a:tabLst/>
                        <a:defRPr/>
                      </a:pP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u="none" strike="noStrike" dirty="0">
                          <a:effectLst/>
                          <a:latin typeface="+mj-lt"/>
                        </a:rPr>
                        <a:t>Stipula di un’assicurazione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094060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AE7603-3BE5-4A16-9D41-95AE04798F4D}"/>
              </a:ext>
            </a:extLst>
          </p:cNvPr>
          <p:cNvSpPr txBox="1"/>
          <p:nvPr/>
        </p:nvSpPr>
        <p:spPr>
          <a:xfrm>
            <a:off x="838200" y="6176963"/>
            <a:ext cx="806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                                                                                                                                   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C0BB794-BED0-4910-B6F7-829E0285838D}"/>
              </a:ext>
            </a:extLst>
          </p:cNvPr>
          <p:cNvSpPr/>
          <p:nvPr/>
        </p:nvSpPr>
        <p:spPr>
          <a:xfrm>
            <a:off x="740901" y="538894"/>
            <a:ext cx="4202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GYM TONIC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67BE57-1CB4-4A79-81C4-F36E5E1E6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0907" y="670455"/>
            <a:ext cx="1456075" cy="145607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BDB9072-DB7C-43CF-B3B5-81BD1D1870EF}"/>
              </a:ext>
            </a:extLst>
          </p:cNvPr>
          <p:cNvSpPr txBox="1"/>
          <p:nvPr/>
        </p:nvSpPr>
        <p:spPr>
          <a:xfrm>
            <a:off x="439618" y="6493484"/>
            <a:ext cx="277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Liceo Pascoli 4 AES, Firenze</a:t>
            </a:r>
          </a:p>
        </p:txBody>
      </p:sp>
    </p:spTree>
    <p:extLst>
      <p:ext uri="{BB962C8B-B14F-4D97-AF65-F5344CB8AC3E}">
        <p14:creationId xmlns:p14="http://schemas.microsoft.com/office/powerpoint/2010/main" val="3203199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89699" y="2855987"/>
            <a:ext cx="560630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                             … è un’idea di … </a:t>
            </a:r>
          </a:p>
          <a:p>
            <a:pPr>
              <a:spcBef>
                <a:spcPts val="600"/>
              </a:spcBef>
            </a:pPr>
            <a:endParaRPr lang="it-IT" dirty="0"/>
          </a:p>
          <a:p>
            <a:pPr>
              <a:spcBef>
                <a:spcPts val="600"/>
              </a:spcBef>
            </a:pPr>
            <a:r>
              <a:rPr lang="it-IT" dirty="0"/>
              <a:t>			Giulia Gennaro </a:t>
            </a:r>
          </a:p>
          <a:p>
            <a:pPr>
              <a:spcBef>
                <a:spcPts val="600"/>
              </a:spcBef>
            </a:pPr>
            <a:r>
              <a:rPr lang="it-IT" dirty="0"/>
              <a:t>			 Arianna </a:t>
            </a:r>
            <a:r>
              <a:rPr lang="it-IT" dirty="0" err="1"/>
              <a:t>Chelotti</a:t>
            </a:r>
            <a:endParaRPr lang="it-IT" dirty="0"/>
          </a:p>
          <a:p>
            <a:pPr>
              <a:spcBef>
                <a:spcPts val="600"/>
              </a:spcBef>
            </a:pPr>
            <a:r>
              <a:rPr lang="it-IT" dirty="0"/>
              <a:t>			Lorenzo </a:t>
            </a:r>
            <a:r>
              <a:rPr lang="it-IT" dirty="0" err="1"/>
              <a:t>Mealli</a:t>
            </a:r>
            <a:r>
              <a:rPr lang="it-IT" dirty="0"/>
              <a:t> 			</a:t>
            </a:r>
          </a:p>
          <a:p>
            <a:pPr>
              <a:spcBef>
                <a:spcPts val="600"/>
              </a:spcBef>
            </a:pPr>
            <a:r>
              <a:rPr lang="it-IT" dirty="0"/>
              <a:t>			Gabriele Sabatini</a:t>
            </a:r>
          </a:p>
          <a:p>
            <a:pPr>
              <a:spcBef>
                <a:spcPts val="600"/>
              </a:spcBef>
            </a:pPr>
            <a:r>
              <a:rPr lang="it-IT" dirty="0"/>
              <a:t>			Claudio </a:t>
            </a:r>
            <a:r>
              <a:rPr lang="it-IT" dirty="0" err="1"/>
              <a:t>Montagni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6CDD6E0-2578-4CF0-A26B-ECB2C66D937F}"/>
              </a:ext>
            </a:extLst>
          </p:cNvPr>
          <p:cNvSpPr txBox="1"/>
          <p:nvPr/>
        </p:nvSpPr>
        <p:spPr>
          <a:xfrm>
            <a:off x="7283812" y="3818950"/>
            <a:ext cx="3869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Liceo Pascoli 4 AES (Firenze)</a:t>
            </a:r>
          </a:p>
          <a:p>
            <a:pPr algn="ctr"/>
            <a:r>
              <a:rPr lang="it-IT" sz="3200" dirty="0"/>
              <a:t>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F408348-F61B-4122-814E-E56B7E16DF14}"/>
              </a:ext>
            </a:extLst>
          </p:cNvPr>
          <p:cNvSpPr/>
          <p:nvPr/>
        </p:nvSpPr>
        <p:spPr>
          <a:xfrm>
            <a:off x="1967948" y="1126435"/>
            <a:ext cx="825610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GYM TONIC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7762201-DEE7-4965-B1E2-98C9C8259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61" y="3304532"/>
            <a:ext cx="2084078" cy="208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99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211</TotalTime>
  <Words>594</Words>
  <Application>Microsoft Office PowerPoint</Application>
  <PresentationFormat>Widescreen</PresentationFormat>
  <Paragraphs>147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Bahnschrift Light</vt:lpstr>
      <vt:lpstr>Calibri</vt:lpstr>
      <vt:lpstr>Garamond</vt:lpstr>
      <vt:lpstr>Organico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Simone Nicolè</dc:creator>
  <cp:lastModifiedBy>Simona</cp:lastModifiedBy>
  <cp:revision>39</cp:revision>
  <dcterms:created xsi:type="dcterms:W3CDTF">2018-04-02T16:21:53Z</dcterms:created>
  <dcterms:modified xsi:type="dcterms:W3CDTF">2018-05-10T21:24:12Z</dcterms:modified>
</cp:coreProperties>
</file>