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metadata/core-properties" Target="docProps/core0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48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5-06T12:04:21" idx="1">
    <p:pos x="3488" y="1008"/>
    <p:text>[il testo è convertito in immagine, per cui non si può correggere (oltre ad essere pressochè illegibile, per la combinazione perversa di font e formattazione testo). Suggerisco però: “Apprenderai  le tecniche di base: dal montaggio  della tua attrezzatura etc etc”. “istruttori” al posto di “insegnanti”. E una virgola tra ‘emergenza’ e ‘come’]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09480" y="3682440"/>
            <a:ext cx="1097244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231960" y="3682440"/>
            <a:ext cx="535428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440"/>
            <a:ext cx="535428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pic>
        <p:nvPicPr>
          <p:cNvPr id="39" name="Immagine 38"/>
          <p:cNvPicPr/>
          <p:nvPr/>
        </p:nvPicPr>
        <p:blipFill>
          <a:blip r:embed="rId2"/>
          <a:stretch/>
        </p:blipFill>
        <p:spPr>
          <a:xfrm>
            <a:off x="3602520" y="1604160"/>
            <a:ext cx="4986000" cy="3977640"/>
          </a:xfrm>
          <a:prstGeom prst="rect">
            <a:avLst/>
          </a:prstGeom>
          <a:ln>
            <a:noFill/>
          </a:ln>
        </p:spPr>
      </p:pic>
      <p:pic>
        <p:nvPicPr>
          <p:cNvPr id="40" name="Immagine 39"/>
          <p:cNvPicPr/>
          <p:nvPr/>
        </p:nvPicPr>
        <p:blipFill>
          <a:blip r:embed="rId2"/>
          <a:stretch/>
        </p:blipFill>
        <p:spPr>
          <a:xfrm>
            <a:off x="3602520" y="1604160"/>
            <a:ext cx="4986000" cy="3977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6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6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1751040" y="1300680"/>
            <a:ext cx="8689680" cy="11630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09480" y="3682440"/>
            <a:ext cx="535428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6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6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31960" y="3682440"/>
            <a:ext cx="535428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609480" y="3682440"/>
            <a:ext cx="1097244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09480" y="3682440"/>
            <a:ext cx="1097244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231960" y="3682440"/>
            <a:ext cx="535428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609480" y="3682440"/>
            <a:ext cx="535428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pic>
        <p:nvPicPr>
          <p:cNvPr id="81" name="Immagine 80"/>
          <p:cNvPicPr/>
          <p:nvPr/>
        </p:nvPicPr>
        <p:blipFill>
          <a:blip r:embed="rId2"/>
          <a:stretch/>
        </p:blipFill>
        <p:spPr>
          <a:xfrm>
            <a:off x="3602520" y="1604160"/>
            <a:ext cx="4986000" cy="3977640"/>
          </a:xfrm>
          <a:prstGeom prst="rect">
            <a:avLst/>
          </a:prstGeom>
          <a:ln>
            <a:noFill/>
          </a:ln>
        </p:spPr>
      </p:pic>
      <p:pic>
        <p:nvPicPr>
          <p:cNvPr id="82" name="Immagine 81"/>
          <p:cNvPicPr/>
          <p:nvPr/>
        </p:nvPicPr>
        <p:blipFill>
          <a:blip r:embed="rId2"/>
          <a:stretch/>
        </p:blipFill>
        <p:spPr>
          <a:xfrm>
            <a:off x="3602520" y="1604160"/>
            <a:ext cx="4986000" cy="3977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6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6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1751040" y="1300680"/>
            <a:ext cx="8689680" cy="11630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09480" y="3682440"/>
            <a:ext cx="535428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6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6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231960" y="3682440"/>
            <a:ext cx="535428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09480" y="3682440"/>
            <a:ext cx="1097244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/>
          <p:nvPr/>
        </p:nvPicPr>
        <p:blipFill>
          <a:blip r:embed="rId14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>
            <a:noFill/>
          </a:ln>
        </p:spPr>
      </p:pic>
      <p:pic>
        <p:nvPicPr>
          <p:cNvPr id="8" name="Picture 6"/>
          <p:cNvPicPr/>
          <p:nvPr/>
        </p:nvPicPr>
        <p:blipFill>
          <a:blip r:embed="rId15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751040" y="1300680"/>
            <a:ext cx="8689680" cy="250884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algn="ctr">
              <a:lnSpc>
                <a:spcPct val="90000"/>
              </a:lnSpc>
            </a:pPr>
            <a:r>
              <a:rPr lang="en-US" sz="4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Fate clic per modificare il formato del testo del titoloFare clic per modificare lo stile del titolo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dt"/>
          </p:nvPr>
        </p:nvSpPr>
        <p:spPr>
          <a:xfrm>
            <a:off x="7678800" y="5883120"/>
            <a:ext cx="2742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07/05/18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/>
          </p:nvPr>
        </p:nvSpPr>
        <p:spPr>
          <a:xfrm>
            <a:off x="913680" y="5883120"/>
            <a:ext cx="667260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/>
          </p:nvPr>
        </p:nvSpPr>
        <p:spPr>
          <a:xfrm>
            <a:off x="10514160" y="5883120"/>
            <a:ext cx="76392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fld id="{A66825D6-9CD4-4D2A-A939-B326B473F7EA}" type="slidenum"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‹N›</a:t>
            </a:fld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/>
          <p:cNvPicPr/>
          <p:nvPr/>
        </p:nvPicPr>
        <p:blipFill>
          <a:blip r:embed="rId14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>
            <a:noFill/>
          </a:ln>
        </p:spPr>
      </p:pic>
      <p:pic>
        <p:nvPicPr>
          <p:cNvPr id="42" name="Picture 9"/>
          <p:cNvPicPr/>
          <p:nvPr/>
        </p:nvPicPr>
        <p:blipFill>
          <a:blip r:embed="rId15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>
            <a:noFill/>
          </a:ln>
        </p:spPr>
      </p:pic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913680" y="609480"/>
            <a:ext cx="5934600" cy="202284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algn="ctr">
              <a:lnSpc>
                <a:spcPct val="90000"/>
              </a:lnSpc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Fate clic per modificare il formato del testo del titoloFare clic per modificare lo stile del titolo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44" name="CustomShape 2"/>
          <p:cNvSpPr/>
          <p:nvPr/>
        </p:nvSpPr>
        <p:spPr>
          <a:xfrm>
            <a:off x="7424640" y="609480"/>
            <a:ext cx="3255120" cy="5181120"/>
          </a:xfrm>
          <a:custGeom>
            <a:avLst/>
            <a:gdLst/>
            <a:ahLst/>
            <a:cxnLst/>
            <a:rect l="0" t="0" r="r" b="b"/>
            <a:pathLst>
              <a:path w="9044" h="14393">
                <a:moveTo>
                  <a:pt x="1507" y="0"/>
                </a:moveTo>
                <a:cubicBezTo>
                  <a:pt x="753" y="0"/>
                  <a:pt x="0" y="753"/>
                  <a:pt x="0" y="1507"/>
                </a:cubicBezTo>
                <a:lnTo>
                  <a:pt x="0" y="12885"/>
                </a:lnTo>
                <a:cubicBezTo>
                  <a:pt x="0" y="13638"/>
                  <a:pt x="753" y="14392"/>
                  <a:pt x="1507" y="14392"/>
                </a:cubicBezTo>
                <a:lnTo>
                  <a:pt x="7535" y="14392"/>
                </a:lnTo>
                <a:cubicBezTo>
                  <a:pt x="8289" y="14392"/>
                  <a:pt x="9043" y="13638"/>
                  <a:pt x="9043" y="12885"/>
                </a:cubicBezTo>
                <a:lnTo>
                  <a:pt x="9043" y="1507"/>
                </a:lnTo>
                <a:cubicBezTo>
                  <a:pt x="9043" y="753"/>
                  <a:pt x="8289" y="0"/>
                  <a:pt x="7535" y="0"/>
                </a:cubicBezTo>
                <a:lnTo>
                  <a:pt x="1507" y="0"/>
                </a:lnTo>
              </a:path>
            </a:pathLst>
          </a:custGeom>
          <a:noFill/>
          <a:ln w="82440">
            <a:solidFill>
              <a:srgbClr val="CCD8E7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it-IT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Fare clic sull'icona per inserire un'immagine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913680" y="2632680"/>
            <a:ext cx="5934600" cy="315792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Fate clic per modificare il formato del testo della struttura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Secondo livello struttura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Terzo livello struttura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Quarto livello struttura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Quinto livello struttura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Sesto livello struttura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Settimo livello struttura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  <a:p>
            <a:pPr marL="3456000" lvl="7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Ottavo livello struttura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  <a:p>
            <a:pPr marL="3888000" lvl="8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Nono livello strutturaModifica gli stili del testo dello schema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dt"/>
          </p:nvPr>
        </p:nvSpPr>
        <p:spPr>
          <a:xfrm>
            <a:off x="7678800" y="5883120"/>
            <a:ext cx="27428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07/05/18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ftr"/>
          </p:nvPr>
        </p:nvSpPr>
        <p:spPr>
          <a:xfrm>
            <a:off x="913680" y="5883120"/>
            <a:ext cx="667260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sldNum"/>
          </p:nvPr>
        </p:nvSpPr>
        <p:spPr>
          <a:xfrm>
            <a:off x="10514160" y="5883120"/>
            <a:ext cx="76392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fld id="{71517E3D-9AA7-4DAB-B833-AA6E6F9621FD}" type="slidenum"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‹N›</a:t>
            </a:fld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Relationship Id="rId5" Type="http://schemas.openxmlformats.org/officeDocument/2006/relationships/comments" Target="../comments/comment1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Immagine 6"/>
          <p:cNvPicPr/>
          <p:nvPr/>
        </p:nvPicPr>
        <p:blipFill>
          <a:blip r:embed="rId2"/>
          <a:stretch/>
        </p:blipFill>
        <p:spPr>
          <a:xfrm>
            <a:off x="2851920" y="1728000"/>
            <a:ext cx="5716080" cy="4776480"/>
          </a:xfrm>
          <a:prstGeom prst="rect">
            <a:avLst/>
          </a:prstGeom>
          <a:ln>
            <a:noFill/>
          </a:ln>
        </p:spPr>
      </p:pic>
      <p:sp>
        <p:nvSpPr>
          <p:cNvPr id="84" name="CustomShape 1"/>
          <p:cNvSpPr/>
          <p:nvPr/>
        </p:nvSpPr>
        <p:spPr>
          <a:xfrm>
            <a:off x="3528000" y="1461240"/>
            <a:ext cx="4141080" cy="141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/>
          <a:lstStyle/>
          <a:p>
            <a:pPr algn="ctr">
              <a:lnSpc>
                <a:spcPct val="90000"/>
              </a:lnSpc>
            </a:pP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0000"/>
              </a:lnSpc>
            </a:pPr>
            <a:r>
              <a:rPr lang="it-IT" sz="72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Monotype Corsiva"/>
              </a:rPr>
              <a:t>Scuba doo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0000"/>
              </a:lnSpc>
            </a:pPr>
            <a:r>
              <a:rPr lang="it-IT" sz="44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Monotype Corsiva"/>
              </a:rPr>
              <a:t>3G (IIS Montale)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0000"/>
              </a:lnSpc>
            </a:pP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Immagine 84"/>
          <p:cNvPicPr/>
          <p:nvPr/>
        </p:nvPicPr>
        <p:blipFill>
          <a:blip r:embed="rId2"/>
          <a:stretch/>
        </p:blipFill>
        <p:spPr>
          <a:xfrm rot="21571200">
            <a:off x="240480" y="360720"/>
            <a:ext cx="5904360" cy="6030360"/>
          </a:xfrm>
          <a:prstGeom prst="rect">
            <a:avLst/>
          </a:prstGeom>
          <a:ln>
            <a:noFill/>
          </a:ln>
        </p:spPr>
      </p:pic>
      <p:pic>
        <p:nvPicPr>
          <p:cNvPr id="86" name="Immagine 85"/>
          <p:cNvPicPr/>
          <p:nvPr/>
        </p:nvPicPr>
        <p:blipFill>
          <a:blip r:embed="rId3"/>
          <a:stretch/>
        </p:blipFill>
        <p:spPr>
          <a:xfrm>
            <a:off x="7344000" y="432000"/>
            <a:ext cx="4176000" cy="2952000"/>
          </a:xfrm>
          <a:prstGeom prst="rect">
            <a:avLst/>
          </a:prstGeom>
          <a:ln>
            <a:noFill/>
          </a:ln>
        </p:spPr>
      </p:pic>
      <p:pic>
        <p:nvPicPr>
          <p:cNvPr id="87" name="Immagine 86"/>
          <p:cNvPicPr/>
          <p:nvPr/>
        </p:nvPicPr>
        <p:blipFill>
          <a:blip r:embed="rId4"/>
          <a:stretch/>
        </p:blipFill>
        <p:spPr>
          <a:xfrm>
            <a:off x="7344000" y="3493080"/>
            <a:ext cx="4176000" cy="2914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fill="freeze">
                      <p:stCondLst>
                        <p:cond delay="indefinite"/>
                      </p:stCondLst>
                      <p:childTnLst>
                        <p:par>
                          <p:cTn id="4" fill="freeze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7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1894320" y="1143360"/>
            <a:ext cx="8689680" cy="3536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US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SEDE AMMINISTRATIVA:</a:t>
            </a:r>
            <a:r>
              <a:rPr lang="en-U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Via Manzoni,34, Palermo</a:t>
            </a:r>
            <a:r>
              <a:rPr lang="en-U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
</a:t>
            </a:r>
            <a:r>
              <a:rPr lang="en-US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
</a:t>
            </a:r>
            <a:r>
              <a:rPr lang="en-US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NUMERO LAVORATORI: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 </a:t>
            </a:r>
            <a:r>
              <a:rPr lang="en-US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10 </a:t>
            </a:r>
            <a:r>
              <a:rPr lang="en-US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istruttori</a:t>
            </a:r>
            <a:r>
              <a:rPr lang="en-US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2 </a:t>
            </a:r>
            <a:r>
              <a:rPr lang="en-US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impiegati</a:t>
            </a:r>
            <a:r>
              <a:rPr lang="en-US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amministrativi</a:t>
            </a:r>
            <a:r>
              <a:rPr lang="en-US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2 promoter</a:t>
            </a:r>
            <a:r>
              <a:rPr lang="en-U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r>
              <a:rPr lang="en-U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
</a:t>
            </a:r>
            <a:r>
              <a:rPr lang="en-US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ATTIVITA' PRINCIPALE:</a:t>
            </a:r>
            <a:r>
              <a:rPr lang="en-US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corsi</a:t>
            </a:r>
            <a:r>
              <a:rPr lang="en-US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di </a:t>
            </a:r>
            <a:r>
              <a:rPr lang="en-US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immersioni</a:t>
            </a:r>
            <a:r>
              <a:rPr lang="en-US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subaquee</a:t>
            </a:r>
            <a:r>
              <a:rPr lang="en-US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di </a:t>
            </a:r>
            <a:r>
              <a:rPr lang="en-US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vari</a:t>
            </a:r>
            <a:r>
              <a:rPr lang="en-US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livelli</a:t>
            </a:r>
            <a:r>
              <a:rPr lang="en-US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(</a:t>
            </a:r>
            <a:r>
              <a:rPr lang="en-US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base,principiante,avanzato</a:t>
            </a:r>
            <a:r>
              <a:rPr lang="en-US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)</a:t>
            </a:r>
            <a:r>
              <a:rPr lang="en-U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
</a:t>
            </a:r>
            <a:r>
              <a: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
</a:t>
            </a:r>
            <a:r>
              <a:rPr lang="en-US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ATTIVITA' SECONDARIA:</a:t>
            </a: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eventi</a:t>
            </a:r>
            <a:r>
              <a:rPr lang="en-US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speciali</a:t>
            </a:r>
            <a:r>
              <a:rPr lang="en-US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(caccia al </a:t>
            </a:r>
            <a:r>
              <a:rPr lang="en-US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tesoro,servizi</a:t>
            </a:r>
            <a:r>
              <a:rPr lang="en-US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fotografici</a:t>
            </a:r>
            <a:r>
              <a:rPr lang="en-US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, snork</a:t>
            </a:r>
            <a:r>
              <a:rPr lang="en-US" sz="2200" b="0" strike="noStrike" spc="-1" dirty="0">
                <a:solidFill>
                  <a:srgbClr val="0099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e</a:t>
            </a:r>
            <a:r>
              <a:rPr lang="en-US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ling)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" name="Table 1"/>
          <p:cNvGraphicFramePr/>
          <p:nvPr/>
        </p:nvGraphicFramePr>
        <p:xfrm>
          <a:off x="595080" y="417600"/>
          <a:ext cx="10996560" cy="6134040"/>
        </p:xfrm>
        <a:graphic>
          <a:graphicData uri="http://schemas.openxmlformats.org/drawingml/2006/table">
            <a:tbl>
              <a:tblPr/>
              <a:tblGrid>
                <a:gridCol w="2612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2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2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57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5120">
                <a:tc>
                  <a:txBody>
                    <a:bodyPr/>
                    <a:lstStyle/>
                    <a:p>
                      <a:pPr algn="ctr"/>
                      <a:r>
                        <a:rPr lang="it-IT" sz="23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EVENTO RISCHIOSO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3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AZIONI DI PREVENZIONE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3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EVENTUALI ASSICURAZIONI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3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ACCANTONAMENTO FONDI O ALTRO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5640">
                <a:tc>
                  <a:txBody>
                    <a:bodyPr/>
                    <a:lstStyle/>
                    <a:p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Rischio allagamento della struttura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Creare delle barriere di protezione 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Calamita'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6360">
                <a:tc>
                  <a:txBody>
                    <a:bodyPr/>
                    <a:lstStyle/>
                    <a:p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Danni fisici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Attrezzature idonee per proteggere le parti del corpo più esposte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Rischi di persone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4200">
                <a:tc>
                  <a:txBody>
                    <a:bodyPr/>
                    <a:lstStyle/>
                    <a:p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Concorrenza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Selezionare dei promoter validi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6360">
                <a:tc>
                  <a:txBody>
                    <a:bodyPr/>
                    <a:lstStyle/>
                    <a:p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Malfunzionamento delle bombole d'ossigeno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Revisione delle attrezzature 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X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6360">
                <a:tc>
                  <a:txBody>
                    <a:bodyPr/>
                    <a:lstStyle/>
                    <a:p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Danneggiamente delle attrezzature durante il loro utilizzo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Acquistare attrezzature più resistenti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X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609480" y="1604520"/>
            <a:ext cx="1097244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EVENTO DANNOSO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: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incidente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subacqueo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vicino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alle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rocce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a una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profondità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di 15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metri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,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nessun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rilevante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danno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a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persone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,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perdita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di gran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parte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dell'attrezzatura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.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SOLUZIONE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: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grazie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ai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corsi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di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emergenza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,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specializzati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in apnea,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si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è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potuto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risalire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        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dall'acqua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senza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rilevanti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danni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; 
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utilizzo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dei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fondi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per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riacquistare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le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attrezzature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perse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.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EVENTUALI CAMBIAMENTI STRATEGICI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: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tejnersi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sempre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rigorosamente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sottom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la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curva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di non decompression (definite dal computer apposite)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ed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acquistare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attrezzature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più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resistenti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.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Segnalare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la zona di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pericolo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per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coloro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che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eseguiranno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le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immersioni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autonomamente</a:t>
            </a: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.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            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691560" y="1450080"/>
            <a:ext cx="1097244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 algn="ctr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COMMENTO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Siamo una delle strutture di immersioni subacquee che presenta il minor numero di incidenti dannosi alle persone, e si spera che questa percentuale non vari nel tempo.
In ogni caso ci impegnamo per far sì che questi eventi non si verifichino</a:t>
            </a: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.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Words>156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6</vt:i4>
      </vt:variant>
    </vt:vector>
  </HeadingPairs>
  <TitlesOfParts>
    <vt:vector size="16" baseType="lpstr">
      <vt:lpstr>Arial</vt:lpstr>
      <vt:lpstr>Arial Black</vt:lpstr>
      <vt:lpstr>DejaVu Sans</vt:lpstr>
      <vt:lpstr>Monotype Corsiva</vt:lpstr>
      <vt:lpstr>Symbol</vt:lpstr>
      <vt:lpstr>Times New Roman</vt:lpstr>
      <vt:lpstr>Tw Cen MT</vt:lpstr>
      <vt:lpstr>Wingdings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Simona</cp:lastModifiedBy>
  <cp:revision>1</cp:revision>
  <dcterms:modified xsi:type="dcterms:W3CDTF">2018-05-07T22:04:31Z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dcterms:modified xsi:type="dcterms:W3CDTF">2018-05-06T12:10:25Z</dcterms:modified>
  <cp:revision>9</cp:revision>
  <dc:subject/>
  <dc:title/>
</cp:coreProperties>
</file>