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1" r:id="rId6"/>
    <p:sldId id="259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9C08BA-335D-45D6-9145-561DBE459C9F}" v="43" dt="2018-04-13T11:32:58.715"/>
    <p1510:client id="{181827ED-1B1E-4B38-8CD2-3E5D93E86DFA}" v="1" dt="2018-04-13T11:33:08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th.i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 descr="Immagine che contiene esterni&#10;&#10;Descrizione generata con affidabilità elevata">
            <a:extLst>
              <a:ext uri="{FF2B5EF4-FFF2-40B4-BE49-F238E27FC236}">
                <a16:creationId xmlns:a16="http://schemas.microsoft.com/office/drawing/2014/main" id="{88C26068-8E12-485C-A89B-DDDFA2622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766"/>
          <a:stretch/>
        </p:blipFill>
        <p:spPr>
          <a:xfrm>
            <a:off x="2667359" y="515470"/>
            <a:ext cx="6408984" cy="596151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EF5D19-57F4-4E8E-95BB-3F4DD9ED8D17}"/>
              </a:ext>
            </a:extLst>
          </p:cNvPr>
          <p:cNvSpPr txBox="1"/>
          <p:nvPr/>
        </p:nvSpPr>
        <p:spPr>
          <a:xfrm>
            <a:off x="2819759" y="4910517"/>
            <a:ext cx="7135906" cy="106182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6300" b="1" dirty="0">
                <a:solidFill>
                  <a:srgbClr val="9CC3E5"/>
                </a:solidFill>
                <a:latin typeface="Courier New"/>
                <a:cs typeface="Courier New"/>
              </a:rPr>
              <a:t>CALTH s.r.l.</a:t>
            </a:r>
          </a:p>
        </p:txBody>
      </p:sp>
    </p:spTree>
    <p:extLst>
      <p:ext uri="{BB962C8B-B14F-4D97-AF65-F5344CB8AC3E}">
        <p14:creationId xmlns:p14="http://schemas.microsoft.com/office/powerpoint/2010/main" val="3002201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872883-720B-459A-A852-52908FBBA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505" y="147256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None/>
            </a:pPr>
            <a:r>
              <a:rPr lang="it-IT"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it-IT" sz="1800" dirty="0">
                <a:solidFill>
                  <a:srgbClr val="FFFFFF"/>
                </a:solidFill>
                <a:latin typeface="Cambria"/>
                <a:cs typeface="Arial"/>
              </a:rPr>
              <a:t>ALTH </a:t>
            </a:r>
            <a:r>
              <a:rPr lang="it-IT" sz="1800" dirty="0" err="1">
                <a:solidFill>
                  <a:srgbClr val="FFFFFF"/>
                </a:solidFill>
                <a:latin typeface="Cambria"/>
                <a:cs typeface="Arial"/>
              </a:rPr>
              <a:t>s.r.l</a:t>
            </a:r>
            <a:r>
              <a:rPr lang="it-IT" sz="1800" dirty="0">
                <a:solidFill>
                  <a:srgbClr val="FFFFFF"/>
                </a:solidFill>
                <a:latin typeface="Cambria"/>
                <a:cs typeface="Arial"/>
              </a:rPr>
              <a:t> è una realtà giovane e dinamica, nata per proporsi alle imprese quale partner strategico per la soluzione di tutte le problematiche del settore IT. </a:t>
            </a:r>
            <a:endParaRPr lang="it-IT" sz="1800" dirty="0">
              <a:latin typeface="Cambria"/>
              <a:cs typeface="Arial"/>
            </a:endParaRPr>
          </a:p>
          <a:p>
            <a:pPr algn="just">
              <a:buNone/>
            </a:pPr>
            <a:r>
              <a:rPr lang="it-IT" sz="1800" dirty="0">
                <a:solidFill>
                  <a:srgbClr val="FFFFFF"/>
                </a:solidFill>
                <a:latin typeface="Cambria"/>
                <a:cs typeface="Arial"/>
              </a:rPr>
              <a:t>L’esperienza ed il continuo aggiornamento professionale ci permettono di offrire le migliori soluzioni per migliorare la produttività aziendale attraverso l’introduzione delle adeguate tecnologie presenti sul mercato, sia hardware che software, e ottimizzare le potenzialità del personale attraverso la formazione. </a:t>
            </a:r>
          </a:p>
          <a:p>
            <a:pPr algn="just">
              <a:buNone/>
            </a:pPr>
            <a:r>
              <a:rPr lang="it-IT" sz="1800" dirty="0">
                <a:solidFill>
                  <a:srgbClr val="FFFFFF"/>
                </a:solidFill>
                <a:latin typeface="Cambria"/>
                <a:cs typeface="Arial"/>
              </a:rPr>
              <a:t>CALTH </a:t>
            </a:r>
            <a:r>
              <a:rPr lang="it-IT" sz="1800" dirty="0" err="1">
                <a:solidFill>
                  <a:srgbClr val="FFFFFF"/>
                </a:solidFill>
                <a:latin typeface="Cambria"/>
                <a:cs typeface="Arial"/>
              </a:rPr>
              <a:t>s.r.l</a:t>
            </a:r>
            <a:r>
              <a:rPr lang="it-IT" sz="1800" dirty="0">
                <a:solidFill>
                  <a:srgbClr val="FFFFFF"/>
                </a:solidFill>
                <a:latin typeface="Cambria"/>
                <a:cs typeface="Arial"/>
              </a:rPr>
              <a:t> si avvale di professionisti di lunga e provata esperienza nel settore IT, che mettono a disposizione del cliente le proprie conoscenze, le proprie capacità di interazione e il proprio know </a:t>
            </a:r>
            <a:r>
              <a:rPr lang="it-IT" sz="1800" dirty="0" err="1">
                <a:solidFill>
                  <a:srgbClr val="FFFFFF"/>
                </a:solidFill>
                <a:latin typeface="Cambria"/>
                <a:cs typeface="Arial"/>
              </a:rPr>
              <a:t>how</a:t>
            </a:r>
            <a:r>
              <a:rPr lang="it-IT" sz="1800" dirty="0">
                <a:solidFill>
                  <a:srgbClr val="FFFFFF"/>
                </a:solidFill>
                <a:latin typeface="Cambria"/>
                <a:cs typeface="Arial"/>
              </a:rPr>
              <a:t>.</a:t>
            </a:r>
            <a:r>
              <a:rPr lang="it-IT" dirty="0">
                <a:solidFill>
                  <a:srgbClr val="FFFFFF"/>
                </a:solidFill>
                <a:latin typeface="Cambria"/>
                <a:cs typeface="Calibri"/>
              </a:rPr>
              <a:t> </a:t>
            </a:r>
          </a:p>
          <a:p>
            <a:pPr algn="just">
              <a:buNone/>
            </a:pPr>
            <a:endParaRPr lang="it-IT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endParaRPr lang="it-IT" dirty="0">
              <a:cs typeface="Calibri"/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C6814700-A604-4E21-950F-18A694981F04}"/>
              </a:ext>
            </a:extLst>
          </p:cNvPr>
          <p:cNvCxnSpPr/>
          <p:nvPr/>
        </p:nvCxnSpPr>
        <p:spPr>
          <a:xfrm flipV="1">
            <a:off x="772160" y="1198880"/>
            <a:ext cx="10342880" cy="4064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FB3E6D0-5571-4D69-8DF7-AB365F38619B}"/>
              </a:ext>
            </a:extLst>
          </p:cNvPr>
          <p:cNvCxnSpPr/>
          <p:nvPr/>
        </p:nvCxnSpPr>
        <p:spPr>
          <a:xfrm flipV="1">
            <a:off x="770889" y="4070347"/>
            <a:ext cx="10448925" cy="28575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9">
            <a:extLst>
              <a:ext uri="{FF2B5EF4-FFF2-40B4-BE49-F238E27FC236}">
                <a16:creationId xmlns:a16="http://schemas.microsoft.com/office/drawing/2014/main" id="{11EA5C32-60BB-464A-8F02-CABD13ACF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99" y="4140598"/>
            <a:ext cx="5588000" cy="25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4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 descr="Immagine che contiene cielo, edificio, esterni, orologio&#10;&#10;Descrizione generata con affidabilità molto elevata">
            <a:extLst>
              <a:ext uri="{FF2B5EF4-FFF2-40B4-BE49-F238E27FC236}">
                <a16:creationId xmlns:a16="http://schemas.microsoft.com/office/drawing/2014/main" id="{D52DB6E8-33BA-4394-BD1A-212B4D557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49">
            <a:extLst>
              <a:ext uri="{FF2B5EF4-FFF2-40B4-BE49-F238E27FC236}">
                <a16:creationId xmlns:a16="http://schemas.microsoft.com/office/drawing/2014/main" id="{D227D8FB-85E6-4F0E-9F9E-A85A9E7DC2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539536" y="-333338"/>
            <a:ext cx="4340165" cy="500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45991BFE-2E28-42F0-ABB2-4AA495629B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25522" y="0"/>
            <a:ext cx="4786798" cy="4109963"/>
          </a:xfrm>
          <a:custGeom>
            <a:avLst/>
            <a:gdLst>
              <a:gd name="connsiteX0" fmla="*/ 744562 w 6097438"/>
              <a:gd name="connsiteY0" fmla="*/ 0 h 5298683"/>
              <a:gd name="connsiteX1" fmla="*/ 5209260 w 6097438"/>
              <a:gd name="connsiteY1" fmla="*/ 0 h 5298683"/>
              <a:gd name="connsiteX2" fmla="*/ 5384861 w 6097438"/>
              <a:gd name="connsiteY2" fmla="*/ 193210 h 5298683"/>
              <a:gd name="connsiteX3" fmla="*/ 6097438 w 6097438"/>
              <a:gd name="connsiteY3" fmla="*/ 2178155 h 5298683"/>
              <a:gd name="connsiteX4" fmla="*/ 2976911 w 6097438"/>
              <a:gd name="connsiteY4" fmla="*/ 5298683 h 5298683"/>
              <a:gd name="connsiteX5" fmla="*/ 101610 w 6097438"/>
              <a:gd name="connsiteY5" fmla="*/ 3392805 h 5298683"/>
              <a:gd name="connsiteX6" fmla="*/ 0 w 6097438"/>
              <a:gd name="connsiteY6" fmla="*/ 3115184 h 5298683"/>
              <a:gd name="connsiteX7" fmla="*/ 0 w 6097438"/>
              <a:gd name="connsiteY7" fmla="*/ 1241127 h 5298683"/>
              <a:gd name="connsiteX8" fmla="*/ 101610 w 6097438"/>
              <a:gd name="connsiteY8" fmla="*/ 963506 h 5298683"/>
              <a:gd name="connsiteX9" fmla="*/ 568961 w 6097438"/>
              <a:gd name="connsiteY9" fmla="*/ 193210 h 529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7438" h="5298683">
                <a:moveTo>
                  <a:pt x="744562" y="0"/>
                </a:moveTo>
                <a:lnTo>
                  <a:pt x="5209260" y="0"/>
                </a:lnTo>
                <a:lnTo>
                  <a:pt x="5384861" y="193210"/>
                </a:lnTo>
                <a:cubicBezTo>
                  <a:pt x="5830023" y="732621"/>
                  <a:pt x="6097438" y="1424159"/>
                  <a:pt x="6097438" y="2178155"/>
                </a:cubicBezTo>
                <a:cubicBezTo>
                  <a:pt x="6097438" y="3901575"/>
                  <a:pt x="4700330" y="5298683"/>
                  <a:pt x="2976911" y="5298683"/>
                </a:cubicBezTo>
                <a:cubicBezTo>
                  <a:pt x="1684346" y="5298683"/>
                  <a:pt x="575332" y="4512810"/>
                  <a:pt x="101610" y="3392805"/>
                </a:cubicBezTo>
                <a:lnTo>
                  <a:pt x="0" y="3115184"/>
                </a:lnTo>
                <a:lnTo>
                  <a:pt x="0" y="1241127"/>
                </a:lnTo>
                <a:lnTo>
                  <a:pt x="101610" y="963506"/>
                </a:lnTo>
                <a:cubicBezTo>
                  <a:pt x="220041" y="683504"/>
                  <a:pt x="378177" y="424387"/>
                  <a:pt x="568961" y="19321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21DC25-FBD2-4D28-9D79-B554E6E4D227}"/>
              </a:ext>
            </a:extLst>
          </p:cNvPr>
          <p:cNvSpPr txBox="1"/>
          <p:nvPr/>
        </p:nvSpPr>
        <p:spPr>
          <a:xfrm>
            <a:off x="7537121" y="1014869"/>
            <a:ext cx="4435712" cy="24613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u="sng" dirty="0"/>
              <a:t>DESCRIZIONE DELL'AZIENDA CALTH SRL</a:t>
            </a:r>
            <a:endParaRPr lang="en-US" sz="1500" u="sng" dirty="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Società a </a:t>
            </a:r>
            <a:r>
              <a:rPr lang="en-US" sz="1500" b="1" dirty="0" err="1"/>
              <a:t>responsabilità</a:t>
            </a:r>
            <a:r>
              <a:rPr lang="en-US" sz="1500" b="1" dirty="0"/>
              <a:t> </a:t>
            </a:r>
            <a:r>
              <a:rPr lang="en-US" sz="1500" b="1" dirty="0" err="1"/>
              <a:t>limitata</a:t>
            </a:r>
            <a:endParaRPr lang="en-US" sz="1500" b="1" dirty="0" err="1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Capitale </a:t>
            </a:r>
            <a:r>
              <a:rPr lang="en-US" sz="1500" b="1" dirty="0" err="1"/>
              <a:t>sociale</a:t>
            </a:r>
            <a:r>
              <a:rPr lang="en-US" sz="1500" b="1" dirty="0"/>
              <a:t>: 20.000,00€</a:t>
            </a:r>
            <a:endParaRPr lang="en-US" sz="1500" b="1" dirty="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Tel. : +39 038596754</a:t>
            </a:r>
            <a:endParaRPr lang="en-US" sz="1500" b="1" dirty="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Fax : +39 038843954</a:t>
            </a:r>
            <a:endParaRPr lang="en-US" sz="1500" b="1" dirty="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Partita IVA : 00345896182</a:t>
            </a:r>
            <a:endParaRPr lang="en-US" sz="1500" b="1" dirty="0"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u="sng" dirty="0">
                <a:hlinkClick r:id="rId3"/>
              </a:rPr>
              <a:t>www.calth.it</a:t>
            </a:r>
            <a:endParaRPr lang="en-US" sz="1500" b="1" u="sng" dirty="0">
              <a:cs typeface="Calibri"/>
              <a:hlinkClick r:id="rId3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315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8">
            <a:extLst>
              <a:ext uri="{FF2B5EF4-FFF2-40B4-BE49-F238E27FC236}">
                <a16:creationId xmlns:a16="http://schemas.microsoft.com/office/drawing/2014/main" id="{5155CABB-A994-4977-B353-833B0B963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10" t="190" r="210" b="54710"/>
          <a:stretch/>
        </p:blipFill>
        <p:spPr>
          <a:xfrm>
            <a:off x="1080135" y="1004522"/>
            <a:ext cx="10072388" cy="502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977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D26F00FA-E452-4A00-AA1F-482E6ACC8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88" b="882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2369775"/>
            <a:ext cx="4626522" cy="44882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EA0C97-8F8D-44E7-98B1-BF18FDB9B00E}"/>
              </a:ext>
            </a:extLst>
          </p:cNvPr>
          <p:cNvSpPr txBox="1"/>
          <p:nvPr/>
        </p:nvSpPr>
        <p:spPr>
          <a:xfrm>
            <a:off x="173091" y="3427098"/>
            <a:ext cx="4593021" cy="261983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>
                <a:cs typeface="Calibri"/>
              </a:rPr>
              <a:t>SEDE LEGALE</a:t>
            </a:r>
            <a:r>
              <a:rPr lang="en-US" sz="2000" b="1" dirty="0">
                <a:cs typeface="Calibri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i="1" dirty="0"/>
              <a:t>Via Carlo Crivelli,26 (MI)​</a:t>
            </a:r>
            <a:endParaRPr lang="en-US" sz="1600" b="1" i="1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Come </a:t>
            </a:r>
            <a:r>
              <a:rPr lang="en-US" sz="1600" b="1" dirty="0" err="1"/>
              <a:t>raggiungerci</a:t>
            </a:r>
            <a:r>
              <a:rPr lang="en-US" sz="1600" b="1" dirty="0"/>
              <a:t>:</a:t>
            </a:r>
            <a:r>
              <a:rPr lang="en-US" sz="1600" dirty="0"/>
              <a:t>​</a:t>
            </a:r>
            <a:endParaRPr lang="en-US" sz="1600" dirty="0">
              <a:cs typeface="Calibri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b="1" dirty="0"/>
              <a:t>M3  </a:t>
            </a:r>
            <a:r>
              <a:rPr lang="en-US" sz="1600" b="1" dirty="0" err="1"/>
              <a:t>Crocetta</a:t>
            </a:r>
            <a:r>
              <a:rPr lang="en-US" sz="1600" dirty="0"/>
              <a:t>​</a:t>
            </a:r>
            <a:endParaRPr lang="en-US" sz="1600" dirty="0">
              <a:cs typeface="Calibri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b="1" dirty="0" err="1"/>
              <a:t>Proseguire</a:t>
            </a:r>
            <a:r>
              <a:rPr lang="en-US" sz="1600" b="1" dirty="0"/>
              <a:t> per  1 km  e </a:t>
            </a:r>
            <a:r>
              <a:rPr lang="en-US" sz="1600" b="1" dirty="0" err="1"/>
              <a:t>girare</a:t>
            </a:r>
            <a:r>
              <a:rPr lang="en-US" sz="1600" b="1" dirty="0"/>
              <a:t> a </a:t>
            </a:r>
            <a:r>
              <a:rPr lang="en-US" sz="1600" b="1" dirty="0" err="1"/>
              <a:t>destra</a:t>
            </a:r>
            <a:r>
              <a:rPr lang="en-US" sz="1600" b="1" dirty="0"/>
              <a:t> in Via Carlo Crivelli</a:t>
            </a:r>
            <a:endParaRPr lang="en-US" sz="1600" b="1" dirty="0">
              <a:cs typeface="Calibri"/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814040D9-93EC-412A-AC78-C0CFE9B72788}"/>
              </a:ext>
            </a:extLst>
          </p:cNvPr>
          <p:cNvSpPr/>
          <p:nvPr/>
        </p:nvSpPr>
        <p:spPr>
          <a:xfrm>
            <a:off x="6004150" y="4295988"/>
            <a:ext cx="922782" cy="115938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i="1"/>
          </a:p>
        </p:txBody>
      </p:sp>
    </p:spTree>
    <p:extLst>
      <p:ext uri="{BB962C8B-B14F-4D97-AF65-F5344CB8AC3E}">
        <p14:creationId xmlns:p14="http://schemas.microsoft.com/office/powerpoint/2010/main" val="376600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3D92ED-E191-4AF6-848F-231C09664D04}"/>
              </a:ext>
            </a:extLst>
          </p:cNvPr>
          <p:cNvSpPr txBox="1"/>
          <p:nvPr/>
        </p:nvSpPr>
        <p:spPr>
          <a:xfrm>
            <a:off x="847163" y="2583864"/>
            <a:ext cx="2743200" cy="44627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300" b="1">
                <a:solidFill>
                  <a:srgbClr val="FFFFFF"/>
                </a:solidFill>
                <a:latin typeface="Courier New"/>
                <a:cs typeface="Courier New"/>
              </a:rPr>
              <a:t> CONSULENZA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73DA76-B73E-4AA0-9249-B69BCC0D201C}"/>
              </a:ext>
            </a:extLst>
          </p:cNvPr>
          <p:cNvSpPr txBox="1"/>
          <p:nvPr/>
        </p:nvSpPr>
        <p:spPr>
          <a:xfrm>
            <a:off x="8305206" y="2238808"/>
            <a:ext cx="3370728" cy="8002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300" b="1">
                <a:solidFill>
                  <a:srgbClr val="FFFFFF"/>
                </a:solidFill>
                <a:latin typeface="Courier New"/>
                <a:cs typeface="Courier New"/>
              </a:rPr>
              <a:t> ASSISTENZA </a:t>
            </a:r>
            <a:endParaRPr lang="it-IT" b="1">
              <a:cs typeface="Calibri"/>
            </a:endParaRPr>
          </a:p>
          <a:p>
            <a:pPr algn="ctr"/>
            <a:r>
              <a:rPr lang="it-IT" sz="2300" b="1">
                <a:solidFill>
                  <a:srgbClr val="FFFFFF"/>
                </a:solidFill>
                <a:latin typeface="Courier New"/>
                <a:cs typeface="Courier New"/>
              </a:rPr>
              <a:t>POST-VENDITA</a:t>
            </a:r>
            <a:endParaRPr lang="it-IT" b="1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05F5F3-95B9-43E7-A93A-F39F55258066}"/>
              </a:ext>
            </a:extLst>
          </p:cNvPr>
          <p:cNvSpPr txBox="1"/>
          <p:nvPr/>
        </p:nvSpPr>
        <p:spPr>
          <a:xfrm>
            <a:off x="4661392" y="2382158"/>
            <a:ext cx="3169023" cy="8002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300" b="1">
                <a:solidFill>
                  <a:srgbClr val="FFFFFF"/>
                </a:solidFill>
                <a:latin typeface="Courier New"/>
                <a:cs typeface="Courier New"/>
              </a:rPr>
              <a:t>VENDITA DELLE NUOVE TECNOLOGIE</a:t>
            </a: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472C65A8-952D-48AF-9DA2-18531E587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722" y="3346710"/>
            <a:ext cx="1913965" cy="1675262"/>
          </a:xfrm>
          <a:prstGeom prst="rect">
            <a:avLst/>
          </a:prstGeom>
        </p:spPr>
      </p:pic>
      <p:pic>
        <p:nvPicPr>
          <p:cNvPr id="9" name="Immagine 9">
            <a:extLst>
              <a:ext uri="{FF2B5EF4-FFF2-40B4-BE49-F238E27FC236}">
                <a16:creationId xmlns:a16="http://schemas.microsoft.com/office/drawing/2014/main" id="{79C9BC2D-EA85-4A36-933A-01C39C999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19" y="3458769"/>
            <a:ext cx="3391782" cy="1176617"/>
          </a:xfrm>
          <a:prstGeom prst="rect">
            <a:avLst/>
          </a:prstGeom>
        </p:spPr>
      </p:pic>
      <p:pic>
        <p:nvPicPr>
          <p:cNvPr id="11" name="Immagine 11" descr="Immagine che contiene interni, tavolo&#10;&#10;Descrizione generata con affidabilità elevata">
            <a:extLst>
              <a:ext uri="{FF2B5EF4-FFF2-40B4-BE49-F238E27FC236}">
                <a16:creationId xmlns:a16="http://schemas.microsoft.com/office/drawing/2014/main" id="{96C8F810-3544-4A22-BBB2-668DCF66D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694" y="3281166"/>
            <a:ext cx="2093259" cy="1940545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7000CFC4-8302-4039-B904-70B2664283A7}"/>
              </a:ext>
            </a:extLst>
          </p:cNvPr>
          <p:cNvCxnSpPr/>
          <p:nvPr/>
        </p:nvCxnSpPr>
        <p:spPr>
          <a:xfrm>
            <a:off x="4373580" y="1965100"/>
            <a:ext cx="17929" cy="3334870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818EE1AE-0482-4C96-8472-65602DC7CF20}"/>
              </a:ext>
            </a:extLst>
          </p:cNvPr>
          <p:cNvCxnSpPr/>
          <p:nvPr/>
        </p:nvCxnSpPr>
        <p:spPr>
          <a:xfrm flipH="1">
            <a:off x="8293537" y="2015636"/>
            <a:ext cx="4481" cy="3212688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1AD3973-C437-4DD9-AEA9-2B998098F35A}"/>
              </a:ext>
            </a:extLst>
          </p:cNvPr>
          <p:cNvSpPr txBox="1"/>
          <p:nvPr/>
        </p:nvSpPr>
        <p:spPr>
          <a:xfrm>
            <a:off x="3827505" y="615858"/>
            <a:ext cx="4828712" cy="6001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300" b="1" u="sng">
                <a:solidFill>
                  <a:srgbClr val="FFFFFF"/>
                </a:solidFill>
                <a:latin typeface="Calibri"/>
                <a:cs typeface="Calibri"/>
              </a:rPr>
              <a:t>Di cosa ci  occupiamo</a:t>
            </a:r>
            <a:r>
              <a:rPr lang="it-IT" sz="3300" b="1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endParaRPr lang="it-IT" sz="3300" b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04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93B19149-9830-45C1-9760-F54AB5085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301182"/>
              </p:ext>
            </p:extLst>
          </p:nvPr>
        </p:nvGraphicFramePr>
        <p:xfrm>
          <a:off x="581025" y="752475"/>
          <a:ext cx="11182368" cy="53013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97905">
                  <a:extLst>
                    <a:ext uri="{9D8B030D-6E8A-4147-A177-3AD203B41FA5}">
                      <a16:colId xmlns:a16="http://schemas.microsoft.com/office/drawing/2014/main" val="324415313"/>
                    </a:ext>
                  </a:extLst>
                </a:gridCol>
                <a:gridCol w="2284467">
                  <a:extLst>
                    <a:ext uri="{9D8B030D-6E8A-4147-A177-3AD203B41FA5}">
                      <a16:colId xmlns:a16="http://schemas.microsoft.com/office/drawing/2014/main" val="702501450"/>
                    </a:ext>
                  </a:extLst>
                </a:gridCol>
                <a:gridCol w="3013960">
                  <a:extLst>
                    <a:ext uri="{9D8B030D-6E8A-4147-A177-3AD203B41FA5}">
                      <a16:colId xmlns:a16="http://schemas.microsoft.com/office/drawing/2014/main" val="3073520814"/>
                    </a:ext>
                  </a:extLst>
                </a:gridCol>
                <a:gridCol w="2486036">
                  <a:extLst>
                    <a:ext uri="{9D8B030D-6E8A-4147-A177-3AD203B41FA5}">
                      <a16:colId xmlns:a16="http://schemas.microsoft.com/office/drawing/2014/main" val="108415888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dirty="0"/>
                        <a:t>RISCHI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dirty="0"/>
                        <a:t>PREVENZIONE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dirty="0"/>
                        <a:t>ASSICURAZIONE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dirty="0"/>
                        <a:t>NÉ PREVENZIONE NÉ ASSICURAZONE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792288"/>
                  </a:ext>
                </a:extLst>
              </a:tr>
              <a:tr h="56197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dirty="0"/>
                        <a:t>Danno ai sistemi informatici, malfunzionamento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u="none" strike="noStrike" noProof="0" dirty="0"/>
                        <a:t>Protocolli di manutenzione e sicurezza informatica.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u="none" strike="noStrike" noProof="0" dirty="0"/>
                        <a:t>Rischi di responsabilità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315972"/>
                  </a:ext>
                </a:extLst>
              </a:tr>
              <a:tr h="37384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u="none" strike="noStrike" noProof="0" dirty="0"/>
                        <a:t>Furto in ufficio e in magazzino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u="none" strike="noStrike" noProof="0" dirty="0"/>
                        <a:t>Impianti antifurto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u="none" strike="noStrike" noProof="0" dirty="0"/>
                        <a:t>Pacchetto furto con sensori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514844"/>
                  </a:ext>
                </a:extLst>
              </a:tr>
              <a:tr h="63554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u="none" strike="noStrike" noProof="0" dirty="0"/>
                        <a:t>Calamità (incendio, allagamento..)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Pacchetto Calamità con sensori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472413"/>
                  </a:ext>
                </a:extLst>
              </a:tr>
              <a:tr h="53273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Danneggiamento ai macchinari (PC, schermi...)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 dirty="0"/>
                        <a:t>Manutenzione programmata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Assicurazione sui beni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587575"/>
                  </a:ext>
                </a:extLst>
              </a:tr>
              <a:tr h="53273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Problemi di salute collegati al lavoro (in particolare per i collaboratori)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Assicurazione  rischi di persone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8937"/>
                  </a:ext>
                </a:extLst>
              </a:tr>
              <a:tr h="212158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Concorrenza e calo delle vendite </a:t>
                      </a:r>
                      <a:endParaRPr lang="it-IT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it-IT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STRATEGIE DI MARKETING</a:t>
                      </a:r>
                      <a:endParaRPr lang="it-IT" dirty="0"/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Il cross-</a:t>
                      </a:r>
                      <a:r>
                        <a:rPr lang="it-IT" sz="12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selling</a:t>
                      </a:r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indica la pratica di trovare (e vendere) </a:t>
                      </a:r>
                      <a:r>
                        <a:rPr lang="it-IT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un prodotto diverso, spesso complementare</a:t>
                      </a:r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ai prodotti già venduti al nostro cliente.</a:t>
                      </a:r>
                      <a:endParaRPr lang="it-IT" dirty="0"/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l’up-</a:t>
                      </a:r>
                      <a:r>
                        <a:rPr lang="it-IT" sz="12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selling</a:t>
                      </a:r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punta invece a piazzare </a:t>
                      </a:r>
                      <a:r>
                        <a:rPr lang="it-IT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un prodotto con finalità simile</a:t>
                      </a:r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ma con un margine più alto per il venditore o comunque più costoso. 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10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21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36DDA5-5692-4C04-869D-90181FE12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908" y="164465"/>
            <a:ext cx="6807200" cy="878523"/>
          </a:xfrm>
        </p:spPr>
        <p:txBody>
          <a:bodyPr>
            <a:normAutofit/>
          </a:bodyPr>
          <a:lstStyle/>
          <a:p>
            <a:pPr algn="ctr"/>
            <a:r>
              <a:rPr lang="it-IT" sz="2900" b="1" u="sng" dirty="0">
                <a:solidFill>
                  <a:srgbClr val="C00000"/>
                </a:solidFill>
                <a:latin typeface="Book Antiqua"/>
                <a:cs typeface="Calibri Light"/>
              </a:rPr>
              <a:t>Esempi di eventi dannosi</a:t>
            </a:r>
            <a:r>
              <a:rPr lang="it-IT" sz="2900" b="1" dirty="0">
                <a:solidFill>
                  <a:srgbClr val="C00000"/>
                </a:solidFill>
                <a:latin typeface="Book Antiqua"/>
                <a:cs typeface="Calibri Light"/>
              </a:rPr>
              <a:t> </a:t>
            </a:r>
            <a:endParaRPr lang="it-IT">
              <a:cs typeface="Calibri Light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023CAF-DFFC-4170-AEB0-A83BED835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" y="1008063"/>
            <a:ext cx="5462587" cy="8239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it-IT" sz="1900" dirty="0">
                <a:solidFill>
                  <a:srgbClr val="C00000"/>
                </a:solidFill>
                <a:latin typeface="Calibri"/>
              </a:rPr>
              <a:t>Minaccia accidentale di</a:t>
            </a:r>
            <a:endParaRPr lang="it-IT" sz="1900" dirty="0">
              <a:solidFill>
                <a:srgbClr val="C00000"/>
              </a:solidFill>
              <a:latin typeface="Calibri"/>
              <a:cs typeface="Calibri"/>
            </a:endParaRPr>
          </a:p>
          <a:p>
            <a:pPr algn="ctr"/>
            <a:r>
              <a:rPr lang="it-IT" sz="1900" dirty="0">
                <a:solidFill>
                  <a:srgbClr val="C00000"/>
                </a:solidFill>
                <a:latin typeface="Calibri"/>
              </a:rPr>
              <a:t> origine naturale</a:t>
            </a:r>
            <a:endParaRPr lang="it-IT" sz="190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720A1B-49E0-4E68-AB0E-E1FE9C2B8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3068" y="1938020"/>
            <a:ext cx="2434907" cy="238410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it-IT" sz="2300" dirty="0">
                <a:solidFill>
                  <a:srgbClr val="FFFFFF"/>
                </a:solidFill>
                <a:latin typeface="Cambria"/>
                <a:cs typeface="Calibri"/>
              </a:rPr>
              <a:t>Un allagamento dovuto a forti piogge  o un incendio influisce notevolmente sull'attività d'impresa interrompe l'utilizzo dei servizi e dei macchinari informatici.</a:t>
            </a:r>
            <a:endParaRPr lang="it-IT" dirty="0">
              <a:cs typeface="Calibri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409EC92-8463-4EC4-B18D-D354B7BA9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9082" y="1051243"/>
            <a:ext cx="4024948" cy="823912"/>
          </a:xfrm>
        </p:spPr>
        <p:txBody>
          <a:bodyPr>
            <a:normAutofit/>
          </a:bodyPr>
          <a:lstStyle/>
          <a:p>
            <a:pPr algn="ctr"/>
            <a:r>
              <a:rPr lang="it-IT" sz="2100" dirty="0">
                <a:solidFill>
                  <a:srgbClr val="C00000"/>
                </a:solidFill>
                <a:cs typeface="Calibri"/>
              </a:rPr>
              <a:t>Minaccia accidentale di </a:t>
            </a:r>
            <a:endParaRPr lang="it-IT" sz="2100" dirty="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it-IT" sz="2100" dirty="0">
                <a:solidFill>
                  <a:srgbClr val="C00000"/>
                </a:solidFill>
                <a:cs typeface="Calibri"/>
              </a:rPr>
              <a:t>origine umana </a:t>
            </a:r>
            <a:r>
              <a:rPr lang="it-IT" sz="2100" dirty="0">
                <a:cs typeface="Calibri"/>
              </a:rPr>
              <a:t> 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1745DD18-06DE-4D1B-A46D-551520A8D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23404" y="1931670"/>
            <a:ext cx="2318068" cy="247554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it-IT" sz="2300" dirty="0">
                <a:solidFill>
                  <a:srgbClr val="FFFFFF"/>
                </a:solidFill>
                <a:latin typeface="Cambria"/>
                <a:cs typeface="Calibri"/>
              </a:rPr>
              <a:t>Un cavallo di Troia (virus) installato all'apertura di un allegato di </a:t>
            </a:r>
            <a:r>
              <a:rPr lang="it-IT" sz="2300">
                <a:solidFill>
                  <a:srgbClr val="FFFFFF"/>
                </a:solidFill>
                <a:latin typeface="Cambria"/>
                <a:cs typeface="Calibri"/>
              </a:rPr>
              <a:t>posta elettronica, </a:t>
            </a:r>
            <a:r>
              <a:rPr lang="it-IT" sz="2300" dirty="0">
                <a:solidFill>
                  <a:srgbClr val="FFFFFF"/>
                </a:solidFill>
                <a:latin typeface="Cambria"/>
                <a:cs typeface="Calibri"/>
              </a:rPr>
              <a:t>coinvolge tutti gli obiettivi di sicurezza.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30D6667-24C7-45F1-AA23-91B0C3832485}"/>
              </a:ext>
            </a:extLst>
          </p:cNvPr>
          <p:cNvSpPr txBox="1"/>
          <p:nvPr/>
        </p:nvSpPr>
        <p:spPr>
          <a:xfrm>
            <a:off x="3332480" y="5466078"/>
            <a:ext cx="6096000" cy="12464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100" b="1" u="sng" dirty="0">
                <a:solidFill>
                  <a:srgbClr val="C00000"/>
                </a:solidFill>
                <a:cs typeface="Segoe UI"/>
              </a:rPr>
              <a:t>Reazione</a:t>
            </a:r>
            <a:r>
              <a:rPr lang="it-IT" dirty="0">
                <a:solidFill>
                  <a:srgbClr val="FFFFFF"/>
                </a:solidFill>
                <a:cs typeface="Segoe UI"/>
              </a:rPr>
              <a:t>: </a:t>
            </a:r>
            <a:r>
              <a:rPr lang="it-IT" dirty="0">
                <a:solidFill>
                  <a:srgbClr val="70AD47"/>
                </a:solidFill>
                <a:cs typeface="Segoe UI"/>
              </a:rPr>
              <a:t>L'azienda è coperta dalle specifiche assicurazioni. </a:t>
            </a:r>
            <a:r>
              <a:rPr lang="en-US" dirty="0">
                <a:solidFill>
                  <a:srgbClr val="70AD47"/>
                </a:solidFill>
                <a:cs typeface="Segoe UI"/>
              </a:rPr>
              <a:t>​</a:t>
            </a:r>
            <a:endParaRPr lang="en-US" dirty="0">
              <a:solidFill>
                <a:srgbClr val="70AD47"/>
              </a:solidFill>
              <a:latin typeface="Segoe UI"/>
              <a:cs typeface="Segoe UI"/>
            </a:endParaRPr>
          </a:p>
          <a:p>
            <a:r>
              <a:rPr lang="it-IT" dirty="0">
                <a:solidFill>
                  <a:srgbClr val="70AD47"/>
                </a:solidFill>
                <a:cs typeface="Segoe UI"/>
              </a:rPr>
              <a:t>Per l'anno successivo provvederemo a migliorare il pacchetto assicurativo con l’agente a noi assegnato, personalizzandolo sempre più. </a:t>
            </a:r>
            <a:r>
              <a:rPr lang="it-IT">
                <a:solidFill>
                  <a:srgbClr val="70AD47"/>
                </a:solidFill>
                <a:cs typeface="Segoe UI"/>
              </a:rPr>
              <a:t> </a:t>
            </a:r>
            <a:endParaRPr lang="it-IT" dirty="0">
              <a:solidFill>
                <a:srgbClr val="70AD47"/>
              </a:solidFill>
              <a:cs typeface="Calibri"/>
            </a:endParaRPr>
          </a:p>
        </p:txBody>
      </p:sp>
      <p:pic>
        <p:nvPicPr>
          <p:cNvPr id="12" name="Immagine 12">
            <a:extLst>
              <a:ext uri="{FF2B5EF4-FFF2-40B4-BE49-F238E27FC236}">
                <a16:creationId xmlns:a16="http://schemas.microsoft.com/office/drawing/2014/main" id="{3D351690-6D44-4A70-A2EC-8A99F4286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241" y="1936115"/>
            <a:ext cx="2509520" cy="1410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4" descr="Immagine che contiene interni, parete, pavimento, vivendo&#10;&#10;Descrizione generata con affidabilità molto elevata">
            <a:extLst>
              <a:ext uri="{FF2B5EF4-FFF2-40B4-BE49-F238E27FC236}">
                <a16:creationId xmlns:a16="http://schemas.microsoft.com/office/drawing/2014/main" id="{57680FE8-1048-4CF4-B394-791517936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3506469"/>
            <a:ext cx="2468880" cy="155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magine 16" descr="Immagine che contiene testo&#10;&#10;Descrizione generata con affidabilità elevata">
            <a:extLst>
              <a:ext uri="{FF2B5EF4-FFF2-40B4-BE49-F238E27FC236}">
                <a16:creationId xmlns:a16="http://schemas.microsoft.com/office/drawing/2014/main" id="{2C011FDF-7F99-40EE-9F19-702584642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157" y="3427095"/>
            <a:ext cx="2133600" cy="1365250"/>
          </a:xfrm>
          <a:prstGeom prst="rect">
            <a:avLst/>
          </a:prstGeom>
        </p:spPr>
      </p:pic>
      <p:pic>
        <p:nvPicPr>
          <p:cNvPr id="18" name="Immagine 18" descr="Immagine che contiene natura&#10;&#10;Descrizione generata con affidabilità elevata">
            <a:extLst>
              <a:ext uri="{FF2B5EF4-FFF2-40B4-BE49-F238E27FC236}">
                <a16:creationId xmlns:a16="http://schemas.microsoft.com/office/drawing/2014/main" id="{4985A3DE-A3C0-4C56-8A36-7DB412667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17" y="1934069"/>
            <a:ext cx="2468880" cy="154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magine 22">
            <a:extLst>
              <a:ext uri="{FF2B5EF4-FFF2-40B4-BE49-F238E27FC236}">
                <a16:creationId xmlns:a16="http://schemas.microsoft.com/office/drawing/2014/main" id="{A5DEAB1B-A592-44AF-A2D0-A8E43B260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001" y="5346558"/>
            <a:ext cx="985520" cy="120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6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F73FCEB7-CD02-4399-BA74-12D9191D6F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 descr="Immagine che contiene testo&#10;&#10;Descrizione generata con affidabilità elevata">
            <a:extLst>
              <a:ext uri="{FF2B5EF4-FFF2-40B4-BE49-F238E27FC236}">
                <a16:creationId xmlns:a16="http://schemas.microsoft.com/office/drawing/2014/main" id="{7B487EF8-3AC5-4AAD-8543-23970FAD7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212" y="1396813"/>
            <a:ext cx="3908047" cy="3919916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alpha val="89804"/>
            </a:schemeClr>
          </a:solidFill>
          <a:ln w="127000" cap="sq" cmpd="thinThick"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ttotitolo 2">
            <a:extLst>
              <a:ext uri="{FF2B5EF4-FFF2-40B4-BE49-F238E27FC236}">
                <a16:creationId xmlns:a16="http://schemas.microsoft.com/office/drawing/2014/main" id="{1BDECFA9-04E9-416E-BF3E-C36C8C004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1059092"/>
            <a:ext cx="3657600" cy="30089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it-IT" sz="2100" dirty="0">
              <a:solidFill>
                <a:srgbClr val="2E75B5"/>
              </a:solidFill>
              <a:latin typeface="Arial"/>
              <a:cs typeface="Arial"/>
            </a:endParaRPr>
          </a:p>
          <a:p>
            <a:r>
              <a:rPr lang="it-IT" sz="1600" dirty="0">
                <a:solidFill>
                  <a:srgbClr val="2E75B5"/>
                </a:solidFill>
                <a:latin typeface="Times New Roman"/>
                <a:cs typeface="Times New Roman"/>
              </a:rPr>
              <a:t>Sara Aguglia</a:t>
            </a:r>
          </a:p>
          <a:p>
            <a:r>
              <a:rPr lang="it-IT" sz="1600" dirty="0">
                <a:solidFill>
                  <a:srgbClr val="2E75B5"/>
                </a:solidFill>
                <a:latin typeface="Times New Roman"/>
                <a:cs typeface="Times New Roman"/>
              </a:rPr>
              <a:t>Elisa ambiano</a:t>
            </a:r>
          </a:p>
          <a:p>
            <a:r>
              <a:rPr lang="it-IT" sz="1600" dirty="0">
                <a:solidFill>
                  <a:srgbClr val="2E75B5"/>
                </a:solidFill>
                <a:latin typeface="Times New Roman"/>
                <a:cs typeface="Times New Roman"/>
              </a:rPr>
              <a:t>Kristine </a:t>
            </a:r>
            <a:r>
              <a:rPr lang="it-IT" sz="1600" dirty="0" err="1">
                <a:solidFill>
                  <a:srgbClr val="2E75B5"/>
                </a:solidFill>
                <a:latin typeface="Times New Roman"/>
                <a:cs typeface="Times New Roman"/>
              </a:rPr>
              <a:t>Hilario</a:t>
            </a:r>
            <a:endParaRPr lang="it-IT" sz="1600" dirty="0">
              <a:solidFill>
                <a:srgbClr val="2E75B5"/>
              </a:solidFill>
              <a:latin typeface="Times New Roman"/>
              <a:cs typeface="Times New Roman"/>
            </a:endParaRPr>
          </a:p>
          <a:p>
            <a:r>
              <a:rPr lang="it-IT" sz="1600" dirty="0">
                <a:solidFill>
                  <a:srgbClr val="2E75B5"/>
                </a:solidFill>
                <a:latin typeface="Times New Roman"/>
                <a:cs typeface="Times New Roman"/>
              </a:rPr>
              <a:t>Gaia </a:t>
            </a:r>
            <a:r>
              <a:rPr lang="it-IT" sz="1600" dirty="0" err="1">
                <a:solidFill>
                  <a:srgbClr val="2E75B5"/>
                </a:solidFill>
                <a:latin typeface="Times New Roman"/>
                <a:cs typeface="Times New Roman"/>
              </a:rPr>
              <a:t>Lanzino</a:t>
            </a:r>
            <a:r>
              <a:rPr lang="it-IT" sz="1600" dirty="0">
                <a:solidFill>
                  <a:srgbClr val="2E75B5"/>
                </a:solidFill>
                <a:latin typeface="Times New Roman"/>
                <a:cs typeface="Times New Roman"/>
              </a:rPr>
              <a:t> </a:t>
            </a:r>
          </a:p>
          <a:p>
            <a:r>
              <a:rPr lang="it-IT" sz="1600" dirty="0">
                <a:solidFill>
                  <a:srgbClr val="2E75B5"/>
                </a:solidFill>
                <a:latin typeface="Times New Roman"/>
                <a:cs typeface="Times New Roman"/>
              </a:rPr>
              <a:t>Matteo </a:t>
            </a:r>
            <a:r>
              <a:rPr lang="it-IT" sz="1600" dirty="0" err="1">
                <a:solidFill>
                  <a:srgbClr val="2E75B5"/>
                </a:solidFill>
                <a:latin typeface="Times New Roman"/>
                <a:cs typeface="Times New Roman"/>
              </a:rPr>
              <a:t>Tamborrino</a:t>
            </a:r>
            <a:endParaRPr lang="it-IT" sz="1600" dirty="0">
              <a:solidFill>
                <a:srgbClr val="2E75B5"/>
              </a:solidFill>
              <a:latin typeface="Times New Roman"/>
              <a:cs typeface="Times New Roman"/>
            </a:endParaRPr>
          </a:p>
          <a:p>
            <a:r>
              <a:rPr lang="it-IT" sz="1600" dirty="0">
                <a:solidFill>
                  <a:srgbClr val="2E75B5"/>
                </a:solidFill>
                <a:latin typeface="Times New Roman"/>
                <a:cs typeface="Times New Roman"/>
              </a:rPr>
              <a:t>Anna </a:t>
            </a:r>
            <a:r>
              <a:rPr lang="it-IT" sz="1600" dirty="0" err="1">
                <a:solidFill>
                  <a:srgbClr val="2E75B5"/>
                </a:solidFill>
                <a:latin typeface="Times New Roman"/>
                <a:cs typeface="Times New Roman"/>
              </a:rPr>
              <a:t>Parrinello</a:t>
            </a:r>
            <a:r>
              <a:rPr lang="it-IT" sz="1600" dirty="0">
                <a:solidFill>
                  <a:srgbClr val="2E75B5"/>
                </a:solidFill>
                <a:latin typeface="Times New Roman"/>
                <a:cs typeface="Times New Roman"/>
              </a:rPr>
              <a:t> </a:t>
            </a:r>
          </a:p>
          <a:p>
            <a:endParaRPr lang="it-IT" sz="1600" dirty="0">
              <a:solidFill>
                <a:srgbClr val="2E75B5"/>
              </a:solidFill>
              <a:latin typeface="Times New Roman"/>
              <a:cs typeface="Times New Roman"/>
            </a:endParaRPr>
          </a:p>
          <a:p>
            <a:r>
              <a:rPr lang="it-IT" sz="1600" b="1" u="sng" dirty="0">
                <a:solidFill>
                  <a:srgbClr val="2E75B5"/>
                </a:solidFill>
                <a:latin typeface="Times New Roman"/>
                <a:cs typeface="Times New Roman"/>
              </a:rPr>
              <a:t>4^F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364433" y="4068049"/>
            <a:ext cx="227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Lavoro svolto per Progetto Unipol  </a:t>
            </a:r>
          </a:p>
        </p:txBody>
      </p:sp>
    </p:spTree>
    <p:extLst>
      <p:ext uri="{BB962C8B-B14F-4D97-AF65-F5344CB8AC3E}">
        <p14:creationId xmlns:p14="http://schemas.microsoft.com/office/powerpoint/2010/main" val="2177130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219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Cambria</vt:lpstr>
      <vt:lpstr>Courier New</vt:lpstr>
      <vt:lpstr>Segoe UI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 di eventi dannosi 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Simona</cp:lastModifiedBy>
  <cp:revision>134</cp:revision>
  <dcterms:modified xsi:type="dcterms:W3CDTF">2018-04-19T20:48:14Z</dcterms:modified>
</cp:coreProperties>
</file>