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8" r:id="rId3"/>
    <p:sldId id="259" r:id="rId4"/>
    <p:sldId id="262" r:id="rId5"/>
    <p:sldId id="263" r:id="rId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A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27F97BB-C833-4FB7-BDE5-3F7075034690}" styleName="Stile con tema 2 - Colore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6D9F66E-5EB9-4882-86FB-DCBF35E3C3E4}" styleName="Stile medio 4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75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7F49D355-16BD-4E45-BD9A-5EA878CF7CBD}" type="datetimeFigureOut">
              <a:rPr lang="it-IT" smtClean="0"/>
              <a:t>02/07/2017</a:t>
            </a:fld>
            <a:endParaRPr lang="it-IT"/>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it-IT"/>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E7A41E1B-4F70-4964-A407-84C68BE8251C}" type="slidenum">
              <a:rPr lang="it-IT" smtClean="0"/>
              <a:t>‹N›</a:t>
            </a:fld>
            <a:endParaRPr lang="it-IT"/>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nchor="ct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t>02/07/2017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t>02/07/2017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t>02/07/2017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
        <p:nvSpPr>
          <p:cNvPr id="11" name="Title 10"/>
          <p:cNvSpPr>
            <a:spLocks noGrp="1"/>
          </p:cNvSpPr>
          <p:nvPr>
            <p:ph type="title"/>
          </p:nvPr>
        </p:nvSpPr>
        <p:spPr/>
        <p:txBody>
          <a:bodyPr/>
          <a:lstStyle/>
          <a:p>
            <a:r>
              <a:rPr lang="it-IT" smtClean="0"/>
              <a:t>Fare clic per modificare lo stile del titolo</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7F49D355-16BD-4E45-BD9A-5EA878CF7CBD}" type="datetimeFigureOut">
              <a:rPr lang="it-IT" smtClean="0"/>
              <a:t>02/07/2017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F49D355-16BD-4E45-BD9A-5EA878CF7CBD}" type="datetimeFigureOut">
              <a:rPr lang="it-IT" smtClean="0"/>
              <a:t>02/07/2017</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
        <p:nvSpPr>
          <p:cNvPr id="12" name="Title 11"/>
          <p:cNvSpPr>
            <a:spLocks noGrp="1"/>
          </p:cNvSpPr>
          <p:nvPr>
            <p:ph type="title"/>
          </p:nvPr>
        </p:nvSpPr>
        <p:spPr/>
        <p:txBody>
          <a:bodyPr/>
          <a:lstStyle>
            <a:lvl1pPr>
              <a:defRPr>
                <a:solidFill>
                  <a:schemeClr val="tx2"/>
                </a:solidFill>
              </a:defRPr>
            </a:lvl1pPr>
          </a:lstStyle>
          <a:p>
            <a:r>
              <a:rPr lang="it-IT" smtClean="0"/>
              <a:t>Fare clic per modificare lo stile del titolo</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7F49D355-16BD-4E45-BD9A-5EA878CF7CBD}" type="datetimeFigureOut">
              <a:rPr lang="it-IT" smtClean="0"/>
              <a:t>02/07/2017</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E7A41E1B-4F70-4964-A407-84C68BE8251C}" type="slidenum">
              <a:rPr lang="it-IT" smtClean="0"/>
              <a:t>‹N›</a:t>
            </a:fld>
            <a:endParaRPr lang="it-IT"/>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7F49D355-16BD-4E45-BD9A-5EA878CF7CBD}" type="datetimeFigureOut">
              <a:rPr lang="it-IT" smtClean="0"/>
              <a:t>02/07/2017</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7A41E1B-4F70-4964-A407-84C68BE8251C}" type="slidenum">
              <a:rPr lang="it-IT" smtClean="0"/>
              <a:t>‹N›</a:t>
            </a:fld>
            <a:endParaRPr lang="it-IT"/>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49D355-16BD-4E45-BD9A-5EA878CF7CBD}" type="datetimeFigureOut">
              <a:rPr lang="it-IT" smtClean="0"/>
              <a:t>02/07/2017</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it-IT" smtClean="0"/>
              <a:t>Fare clic per modificare lo stile del titolo</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7F49D355-16BD-4E45-BD9A-5EA878CF7CBD}" type="datetimeFigureOut">
              <a:rPr lang="it-IT" smtClean="0"/>
              <a:t>02/07/2017</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it-IT" smtClean="0"/>
              <a:t>Fare clic per modificare lo stile del titolo</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7F49D355-16BD-4E45-BD9A-5EA878CF7CBD}" type="datetimeFigureOut">
              <a:rPr lang="it-IT" smtClean="0"/>
              <a:t>02/07/2017</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7F49D355-16BD-4E45-BD9A-5EA878CF7CBD}" type="datetimeFigureOut">
              <a:rPr lang="it-IT" smtClean="0"/>
              <a:t>02/07/2017</a:t>
            </a:fld>
            <a:endParaRPr lang="it-IT"/>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it-IT"/>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E7A41E1B-4F70-4964-A407-84C68BE8251C}" type="slidenum">
              <a:rPr lang="it-IT" smtClean="0"/>
              <a:t>‹N›</a:t>
            </a:fld>
            <a:endParaRPr lang="it-IT"/>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83341" y="1387737"/>
            <a:ext cx="6777318" cy="1177167"/>
          </a:xfrm>
        </p:spPr>
        <p:txBody>
          <a:bodyPr/>
          <a:lstStyle/>
          <a:p>
            <a:r>
              <a:rPr lang="it-IT" b="1" dirty="0" err="1" smtClean="0">
                <a:latin typeface="Algerian" panose="04020705040A02060702" pitchFamily="82" charset="0"/>
              </a:rPr>
              <a:t>Abcx</a:t>
            </a:r>
            <a:r>
              <a:rPr lang="it-IT" b="1" dirty="0" smtClean="0">
                <a:latin typeface="Algerian" panose="04020705040A02060702" pitchFamily="82" charset="0"/>
              </a:rPr>
              <a:t> s.r.l.</a:t>
            </a:r>
            <a:endParaRPr lang="it-IT" b="1" dirty="0">
              <a:latin typeface="Algerian" panose="04020705040A02060702" pitchFamily="82" charset="0"/>
            </a:endParaRPr>
          </a:p>
        </p:txBody>
      </p:sp>
      <p:sp>
        <p:nvSpPr>
          <p:cNvPr id="3" name="Sottotitolo 2"/>
          <p:cNvSpPr>
            <a:spLocks noGrp="1"/>
          </p:cNvSpPr>
          <p:nvPr>
            <p:ph type="subTitle" idx="1"/>
          </p:nvPr>
        </p:nvSpPr>
        <p:spPr>
          <a:xfrm>
            <a:off x="1371600" y="4293096"/>
            <a:ext cx="6400800" cy="1227366"/>
          </a:xfrm>
        </p:spPr>
        <p:txBody>
          <a:bodyPr>
            <a:normAutofit/>
          </a:bodyPr>
          <a:lstStyle/>
          <a:p>
            <a:r>
              <a:rPr lang="it-IT" b="1" dirty="0" smtClean="0"/>
              <a:t>Classe 5C ITC Montale</a:t>
            </a:r>
          </a:p>
          <a:p>
            <a:r>
              <a:rPr lang="it-IT" b="1" dirty="0" smtClean="0"/>
              <a:t>Genova </a:t>
            </a:r>
            <a:endParaRPr lang="it-IT" b="1" dirty="0" smtClean="0"/>
          </a:p>
          <a:p>
            <a:endParaRPr lang="it-IT" dirty="0"/>
          </a:p>
          <a:p>
            <a:endParaRPr lang="it-IT" dirty="0"/>
          </a:p>
        </p:txBody>
      </p:sp>
    </p:spTree>
    <p:extLst>
      <p:ext uri="{BB962C8B-B14F-4D97-AF65-F5344CB8AC3E}">
        <p14:creationId xmlns:p14="http://schemas.microsoft.com/office/powerpoint/2010/main" val="1050519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lnSpcReduction="10000"/>
          </a:bodyPr>
          <a:lstStyle/>
          <a:p>
            <a:pPr marL="0" indent="0" algn="ctr">
              <a:buNone/>
            </a:pPr>
            <a:r>
              <a:rPr lang="it-IT" b="1" u="sng" dirty="0" smtClean="0"/>
              <a:t>DESCRIZIONE</a:t>
            </a:r>
          </a:p>
          <a:p>
            <a:pPr marL="0" indent="0" algn="just">
              <a:buNone/>
            </a:pPr>
            <a:r>
              <a:rPr lang="it-IT" sz="2000" b="1" dirty="0" smtClean="0">
                <a:solidFill>
                  <a:srgbClr val="7030A0"/>
                </a:solidFill>
              </a:rPr>
              <a:t>ABCX Moda s.r.l. SI OCCUPA DI ABBIGLIAMENTO CREATO DA GIOVANI STILISTI ITALIANI, PER LO PIU’ CON FILIERA DI PRODUZIONE ALL’ESTERO. SI TRATTA QUINDI DI INTERAGIRE CON IL MERCATO INTERNAZIONALE DELLA MODA, CON REGOLE DEL LAVORO E DOGANALI DI TIPO DIVERSO, CON PARTNER DI DIMENSIONE E TIPOLOGIA DIFFERENTE.</a:t>
            </a:r>
          </a:p>
          <a:p>
            <a:pPr marL="0" indent="0" algn="just">
              <a:buNone/>
            </a:pPr>
            <a:r>
              <a:rPr lang="it-IT" sz="2000" b="1" dirty="0" smtClean="0">
                <a:solidFill>
                  <a:srgbClr val="7030A0"/>
                </a:solidFill>
              </a:rPr>
              <a:t>LA CONCORRENZA PARE ESSERE IL PRIMO RISCHIO, MA OCCORRE PREPARARE UN PROSPETTO DEL RISCHIO D’IMPRESA PER NON TROVARSI POI A DOVER FARE I CONTI CON SPIACEVOLI CONSEGUENZE, ECONOMICHE E FUNZIONALI AL SUCCESSO DELL’IMPRESA.</a:t>
            </a:r>
            <a:endParaRPr lang="it-IT" sz="2000" b="1" dirty="0" smtClean="0">
              <a:solidFill>
                <a:srgbClr val="7030A0"/>
              </a:solidFill>
            </a:endParaRPr>
          </a:p>
          <a:p>
            <a:endParaRPr lang="it-IT" dirty="0" smtClean="0"/>
          </a:p>
        </p:txBody>
      </p:sp>
      <p:sp>
        <p:nvSpPr>
          <p:cNvPr id="3" name="Titolo 2"/>
          <p:cNvSpPr>
            <a:spLocks noGrp="1"/>
          </p:cNvSpPr>
          <p:nvPr>
            <p:ph type="title"/>
          </p:nvPr>
        </p:nvSpPr>
        <p:spPr/>
        <p:txBody>
          <a:bodyPr/>
          <a:lstStyle/>
          <a:p>
            <a:endParaRPr lang="it-IT" dirty="0"/>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5856" y="447067"/>
            <a:ext cx="2782069" cy="1037717"/>
          </a:xfrm>
          <a:prstGeom prst="rect">
            <a:avLst/>
          </a:prstGeom>
        </p:spPr>
      </p:pic>
    </p:spTree>
    <p:extLst>
      <p:ext uri="{BB962C8B-B14F-4D97-AF65-F5344CB8AC3E}">
        <p14:creationId xmlns:p14="http://schemas.microsoft.com/office/powerpoint/2010/main" val="2114237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699247" y="2204865"/>
            <a:ext cx="7745505" cy="3921298"/>
          </a:xfrm>
        </p:spPr>
        <p:txBody>
          <a:bodyPr/>
          <a:lstStyle/>
          <a:p>
            <a:pPr marL="0" indent="0" algn="ctr">
              <a:buNone/>
            </a:pPr>
            <a:r>
              <a:rPr lang="it-IT" b="1" u="sng" dirty="0" smtClean="0">
                <a:solidFill>
                  <a:srgbClr val="00B050"/>
                </a:solidFill>
              </a:rPr>
              <a:t>DISASTER RECOVERY PLAN</a:t>
            </a:r>
          </a:p>
          <a:p>
            <a:pPr marL="0" indent="0" algn="ctr">
              <a:buNone/>
            </a:pPr>
            <a:endParaRPr lang="it-IT" b="1" u="sng" dirty="0" smtClean="0">
              <a:solidFill>
                <a:srgbClr val="00B050"/>
              </a:solidFill>
            </a:endParaRPr>
          </a:p>
        </p:txBody>
      </p:sp>
      <p:sp>
        <p:nvSpPr>
          <p:cNvPr id="3" name="Titolo 2"/>
          <p:cNvSpPr>
            <a:spLocks noGrp="1"/>
          </p:cNvSpPr>
          <p:nvPr>
            <p:ph type="title"/>
          </p:nvPr>
        </p:nvSpPr>
        <p:spPr/>
        <p:txBody>
          <a:bodyPr/>
          <a:lstStyle/>
          <a:p>
            <a:r>
              <a:rPr lang="it-IT" dirty="0" smtClean="0"/>
              <a:t>Idea imprenditoriale</a:t>
            </a:r>
            <a:endParaRPr lang="it-IT" dirty="0"/>
          </a:p>
        </p:txBody>
      </p:sp>
      <p:pic>
        <p:nvPicPr>
          <p:cNvPr id="4" name="Immagine 3"/>
          <p:cNvPicPr>
            <a:picLocks noChangeAspect="1"/>
          </p:cNvPicPr>
          <p:nvPr/>
        </p:nvPicPr>
        <p:blipFill>
          <a:blip r:embed="rId2"/>
          <a:stretch>
            <a:fillRect/>
          </a:stretch>
        </p:blipFill>
        <p:spPr>
          <a:xfrm>
            <a:off x="3173564" y="570156"/>
            <a:ext cx="2786113" cy="1042506"/>
          </a:xfrm>
          <a:prstGeom prst="rect">
            <a:avLst/>
          </a:prstGeom>
        </p:spPr>
      </p:pic>
      <p:graphicFrame>
        <p:nvGraphicFramePr>
          <p:cNvPr id="5" name="Tabella 4"/>
          <p:cNvGraphicFramePr>
            <a:graphicFrameLocks noGrp="1"/>
          </p:cNvGraphicFramePr>
          <p:nvPr>
            <p:extLst>
              <p:ext uri="{D42A27DB-BD31-4B8C-83A1-F6EECF244321}">
                <p14:modId xmlns:p14="http://schemas.microsoft.com/office/powerpoint/2010/main" val="3743453104"/>
              </p:ext>
            </p:extLst>
          </p:nvPr>
        </p:nvGraphicFramePr>
        <p:xfrm>
          <a:off x="611559" y="2780927"/>
          <a:ext cx="7992888" cy="3840547"/>
        </p:xfrm>
        <a:graphic>
          <a:graphicData uri="http://schemas.openxmlformats.org/drawingml/2006/table">
            <a:tbl>
              <a:tblPr firstRow="1" bandRow="1">
                <a:tableStyleId>{327F97BB-C833-4FB7-BDE5-3F7075034690}</a:tableStyleId>
              </a:tblPr>
              <a:tblGrid>
                <a:gridCol w="2808313"/>
                <a:gridCol w="2520279"/>
                <a:gridCol w="2664296"/>
              </a:tblGrid>
              <a:tr h="504093">
                <a:tc>
                  <a:txBody>
                    <a:bodyPr/>
                    <a:lstStyle/>
                    <a:p>
                      <a:pPr algn="ctr"/>
                      <a:r>
                        <a:rPr lang="it-IT" sz="1600" b="1" dirty="0" smtClean="0">
                          <a:solidFill>
                            <a:srgbClr val="92D050"/>
                          </a:solidFill>
                        </a:rPr>
                        <a:t>RISCHIO</a:t>
                      </a:r>
                      <a:endParaRPr lang="it-IT" sz="1600" b="1" dirty="0">
                        <a:solidFill>
                          <a:srgbClr val="92D050"/>
                        </a:solidFill>
                      </a:endParaRPr>
                    </a:p>
                  </a:txBody>
                  <a:tcPr/>
                </a:tc>
                <a:tc>
                  <a:txBody>
                    <a:bodyPr/>
                    <a:lstStyle/>
                    <a:p>
                      <a:pPr algn="ctr"/>
                      <a:r>
                        <a:rPr lang="it-IT" sz="1600" b="1" dirty="0" smtClean="0">
                          <a:solidFill>
                            <a:srgbClr val="92D050"/>
                          </a:solidFill>
                        </a:rPr>
                        <a:t>PREVENZIONE</a:t>
                      </a:r>
                      <a:endParaRPr lang="it-IT" sz="1600" b="1" dirty="0">
                        <a:solidFill>
                          <a:srgbClr val="92D050"/>
                        </a:solidFill>
                      </a:endParaRPr>
                    </a:p>
                  </a:txBody>
                  <a:tcPr/>
                </a:tc>
                <a:tc>
                  <a:txBody>
                    <a:bodyPr/>
                    <a:lstStyle/>
                    <a:p>
                      <a:pPr algn="ctr"/>
                      <a:r>
                        <a:rPr lang="it-IT" sz="1600" b="1" dirty="0" smtClean="0">
                          <a:solidFill>
                            <a:srgbClr val="92D050"/>
                          </a:solidFill>
                        </a:rPr>
                        <a:t>ASSICURAZIONE</a:t>
                      </a:r>
                      <a:endParaRPr lang="it-IT" sz="1600" b="1" dirty="0">
                        <a:solidFill>
                          <a:srgbClr val="92D050"/>
                        </a:solidFill>
                      </a:endParaRPr>
                    </a:p>
                  </a:txBody>
                  <a:tcPr/>
                </a:tc>
              </a:tr>
              <a:tr h="1095001">
                <a:tc>
                  <a:txBody>
                    <a:bodyPr/>
                    <a:lstStyle/>
                    <a:p>
                      <a:pPr algn="ctr"/>
                      <a:r>
                        <a:rPr lang="it-IT" sz="1600" b="1" dirty="0" smtClean="0">
                          <a:solidFill>
                            <a:srgbClr val="92D050"/>
                          </a:solidFill>
                        </a:rPr>
                        <a:t>Perdita quote mercato, concorrenza</a:t>
                      </a:r>
                      <a:endParaRPr lang="it-IT" sz="1600" b="1" dirty="0">
                        <a:solidFill>
                          <a:srgbClr val="92D050"/>
                        </a:solidFill>
                      </a:endParaRPr>
                    </a:p>
                  </a:txBody>
                  <a:tcPr/>
                </a:tc>
                <a:tc>
                  <a:txBody>
                    <a:bodyPr/>
                    <a:lstStyle/>
                    <a:p>
                      <a:pPr algn="ctr"/>
                      <a:r>
                        <a:rPr lang="it-IT" sz="1600" b="1" dirty="0" smtClean="0">
                          <a:solidFill>
                            <a:srgbClr val="92D050"/>
                          </a:solidFill>
                        </a:rPr>
                        <a:t>Business </a:t>
                      </a:r>
                      <a:r>
                        <a:rPr lang="it-IT" sz="1600" b="1" dirty="0" err="1" smtClean="0">
                          <a:solidFill>
                            <a:srgbClr val="92D050"/>
                          </a:solidFill>
                        </a:rPr>
                        <a:t>plan</a:t>
                      </a:r>
                      <a:r>
                        <a:rPr lang="it-IT" sz="1600" b="1" dirty="0" smtClean="0">
                          <a:solidFill>
                            <a:srgbClr val="92D050"/>
                          </a:solidFill>
                        </a:rPr>
                        <a:t> di breve e medio periodo, innovazione,</a:t>
                      </a:r>
                      <a:r>
                        <a:rPr lang="it-IT" sz="1600" b="1" baseline="0" dirty="0" smtClean="0">
                          <a:solidFill>
                            <a:srgbClr val="92D050"/>
                          </a:solidFill>
                        </a:rPr>
                        <a:t> affiancare stilisti giovani ed esperti</a:t>
                      </a:r>
                      <a:endParaRPr lang="it-IT" sz="1600" b="1" dirty="0">
                        <a:solidFill>
                          <a:srgbClr val="92D050"/>
                        </a:solidFill>
                      </a:endParaRPr>
                    </a:p>
                  </a:txBody>
                  <a:tcPr/>
                </a:tc>
                <a:tc>
                  <a:txBody>
                    <a:bodyPr/>
                    <a:lstStyle/>
                    <a:p>
                      <a:pPr algn="ctr"/>
                      <a:endParaRPr lang="it-IT" sz="1600" b="1">
                        <a:solidFill>
                          <a:srgbClr val="92D050"/>
                        </a:solidFill>
                      </a:endParaRPr>
                    </a:p>
                  </a:txBody>
                  <a:tcPr/>
                </a:tc>
              </a:tr>
              <a:tr h="504093">
                <a:tc>
                  <a:txBody>
                    <a:bodyPr/>
                    <a:lstStyle/>
                    <a:p>
                      <a:pPr algn="ctr"/>
                      <a:r>
                        <a:rPr lang="it-IT" sz="1600" b="1" dirty="0" smtClean="0">
                          <a:solidFill>
                            <a:srgbClr val="92D050"/>
                          </a:solidFill>
                        </a:rPr>
                        <a:t>Incendio magazzini </a:t>
                      </a:r>
                      <a:endParaRPr lang="it-IT" sz="1600" b="1" dirty="0">
                        <a:solidFill>
                          <a:srgbClr val="92D050"/>
                        </a:solidFill>
                      </a:endParaRPr>
                    </a:p>
                  </a:txBody>
                  <a:tcPr/>
                </a:tc>
                <a:tc>
                  <a:txBody>
                    <a:bodyPr/>
                    <a:lstStyle/>
                    <a:p>
                      <a:pPr algn="ctr"/>
                      <a:r>
                        <a:rPr lang="it-IT" sz="1600" b="1" dirty="0" smtClean="0">
                          <a:solidFill>
                            <a:srgbClr val="92D050"/>
                          </a:solidFill>
                        </a:rPr>
                        <a:t>Materiali ignifughi</a:t>
                      </a:r>
                      <a:endParaRPr lang="it-IT" sz="1600" b="1" dirty="0">
                        <a:solidFill>
                          <a:srgbClr val="92D050"/>
                        </a:solidFill>
                      </a:endParaRPr>
                    </a:p>
                  </a:txBody>
                  <a:tcPr/>
                </a:tc>
                <a:tc>
                  <a:txBody>
                    <a:bodyPr/>
                    <a:lstStyle/>
                    <a:p>
                      <a:pPr algn="ctr"/>
                      <a:r>
                        <a:rPr lang="it-IT" sz="1600" b="1" dirty="0" smtClean="0">
                          <a:solidFill>
                            <a:srgbClr val="92D050"/>
                          </a:solidFill>
                        </a:rPr>
                        <a:t>Incendio/calamità</a:t>
                      </a:r>
                      <a:endParaRPr lang="it-IT" sz="1600" b="1" dirty="0">
                        <a:solidFill>
                          <a:srgbClr val="92D050"/>
                        </a:solidFill>
                      </a:endParaRPr>
                    </a:p>
                  </a:txBody>
                  <a:tcPr/>
                </a:tc>
              </a:tr>
              <a:tr h="571080">
                <a:tc>
                  <a:txBody>
                    <a:bodyPr/>
                    <a:lstStyle/>
                    <a:p>
                      <a:pPr algn="ctr"/>
                      <a:r>
                        <a:rPr lang="it-IT" sz="1600" b="1" dirty="0" smtClean="0">
                          <a:solidFill>
                            <a:srgbClr val="92D050"/>
                          </a:solidFill>
                        </a:rPr>
                        <a:t>Problemi doganali</a:t>
                      </a:r>
                      <a:endParaRPr lang="it-IT" sz="1600" b="1" dirty="0">
                        <a:solidFill>
                          <a:srgbClr val="92D050"/>
                        </a:solidFill>
                      </a:endParaRPr>
                    </a:p>
                  </a:txBody>
                  <a:tcPr/>
                </a:tc>
                <a:tc>
                  <a:txBody>
                    <a:bodyPr/>
                    <a:lstStyle/>
                    <a:p>
                      <a:pPr algn="ctr"/>
                      <a:r>
                        <a:rPr lang="it-IT" sz="1600" b="1" dirty="0" smtClean="0">
                          <a:solidFill>
                            <a:srgbClr val="92D050"/>
                          </a:solidFill>
                        </a:rPr>
                        <a:t>Diversificare paesi di lavorazione</a:t>
                      </a:r>
                      <a:endParaRPr lang="it-IT" sz="1600" b="1" dirty="0">
                        <a:solidFill>
                          <a:srgbClr val="92D050"/>
                        </a:solidFill>
                      </a:endParaRPr>
                    </a:p>
                  </a:txBody>
                  <a:tcPr/>
                </a:tc>
                <a:tc>
                  <a:txBody>
                    <a:bodyPr/>
                    <a:lstStyle/>
                    <a:p>
                      <a:pPr algn="ctr"/>
                      <a:endParaRPr lang="it-IT" sz="1600" b="1" dirty="0">
                        <a:solidFill>
                          <a:srgbClr val="92D050"/>
                        </a:solidFill>
                      </a:endParaRPr>
                    </a:p>
                  </a:txBody>
                  <a:tcPr/>
                </a:tc>
              </a:tr>
              <a:tr h="571080">
                <a:tc>
                  <a:txBody>
                    <a:bodyPr/>
                    <a:lstStyle/>
                    <a:p>
                      <a:pPr algn="ctr"/>
                      <a:r>
                        <a:rPr lang="it-IT" sz="1600" b="1" dirty="0" smtClean="0">
                          <a:solidFill>
                            <a:srgbClr val="92D050"/>
                          </a:solidFill>
                        </a:rPr>
                        <a:t>Scarsità fondi per innovazione</a:t>
                      </a:r>
                      <a:endParaRPr lang="it-IT" sz="1600" b="1" dirty="0">
                        <a:solidFill>
                          <a:srgbClr val="92D050"/>
                        </a:solidFill>
                      </a:endParaRPr>
                    </a:p>
                  </a:txBody>
                  <a:tcPr/>
                </a:tc>
                <a:tc>
                  <a:txBody>
                    <a:bodyPr/>
                    <a:lstStyle/>
                    <a:p>
                      <a:pPr algn="ctr"/>
                      <a:r>
                        <a:rPr lang="it-IT" sz="1600" b="1" dirty="0" smtClean="0">
                          <a:solidFill>
                            <a:srgbClr val="92D050"/>
                          </a:solidFill>
                        </a:rPr>
                        <a:t>Pianificare </a:t>
                      </a:r>
                      <a:endParaRPr lang="it-IT" sz="1600" b="1" dirty="0">
                        <a:solidFill>
                          <a:srgbClr val="92D050"/>
                        </a:solidFill>
                      </a:endParaRPr>
                    </a:p>
                  </a:txBody>
                  <a:tcPr/>
                </a:tc>
                <a:tc>
                  <a:txBody>
                    <a:bodyPr/>
                    <a:lstStyle/>
                    <a:p>
                      <a:pPr algn="ctr"/>
                      <a:r>
                        <a:rPr lang="it-IT" sz="1600" b="1" dirty="0" smtClean="0">
                          <a:solidFill>
                            <a:srgbClr val="92D050"/>
                          </a:solidFill>
                        </a:rPr>
                        <a:t>Investimento/risparmio</a:t>
                      </a:r>
                      <a:endParaRPr lang="it-IT" sz="1600" b="1" dirty="0">
                        <a:solidFill>
                          <a:srgbClr val="92D050"/>
                        </a:solidFill>
                      </a:endParaRPr>
                    </a:p>
                  </a:txBody>
                  <a:tcPr/>
                </a:tc>
              </a:tr>
              <a:tr h="571080">
                <a:tc>
                  <a:txBody>
                    <a:bodyPr/>
                    <a:lstStyle/>
                    <a:p>
                      <a:pPr algn="ctr"/>
                      <a:r>
                        <a:rPr lang="it-IT" sz="1600" b="1" dirty="0" smtClean="0">
                          <a:solidFill>
                            <a:srgbClr val="92D050"/>
                          </a:solidFill>
                        </a:rPr>
                        <a:t>Difetti nei capi di abbigliamento</a:t>
                      </a:r>
                      <a:endParaRPr lang="it-IT" sz="1600" b="1" dirty="0">
                        <a:solidFill>
                          <a:srgbClr val="92D050"/>
                        </a:solidFill>
                      </a:endParaRPr>
                    </a:p>
                  </a:txBody>
                  <a:tcPr/>
                </a:tc>
                <a:tc>
                  <a:txBody>
                    <a:bodyPr/>
                    <a:lstStyle/>
                    <a:p>
                      <a:pPr algn="ctr"/>
                      <a:endParaRPr lang="it-IT" sz="1600" b="1" dirty="0">
                        <a:solidFill>
                          <a:srgbClr val="92D050"/>
                        </a:solidFill>
                      </a:endParaRPr>
                    </a:p>
                  </a:txBody>
                  <a:tcPr/>
                </a:tc>
                <a:tc>
                  <a:txBody>
                    <a:bodyPr/>
                    <a:lstStyle/>
                    <a:p>
                      <a:pPr algn="ctr"/>
                      <a:r>
                        <a:rPr lang="it-IT" sz="1600" b="1" dirty="0" smtClean="0">
                          <a:solidFill>
                            <a:srgbClr val="92D050"/>
                          </a:solidFill>
                        </a:rPr>
                        <a:t>Sui beni</a:t>
                      </a:r>
                      <a:endParaRPr lang="it-IT" sz="1600" b="1" dirty="0">
                        <a:solidFill>
                          <a:srgbClr val="92D050"/>
                        </a:solidFill>
                      </a:endParaRPr>
                    </a:p>
                  </a:txBody>
                  <a:tcPr/>
                </a:tc>
              </a:tr>
            </a:tbl>
          </a:graphicData>
        </a:graphic>
      </p:graphicFrame>
    </p:spTree>
    <p:extLst>
      <p:ext uri="{BB962C8B-B14F-4D97-AF65-F5344CB8AC3E}">
        <p14:creationId xmlns:p14="http://schemas.microsoft.com/office/powerpoint/2010/main" val="3728697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egnaposto contenuto 4"/>
          <p:cNvGraphicFramePr>
            <a:graphicFrameLocks noGrp="1"/>
          </p:cNvGraphicFramePr>
          <p:nvPr>
            <p:ph idx="1"/>
            <p:extLst>
              <p:ext uri="{D42A27DB-BD31-4B8C-83A1-F6EECF244321}">
                <p14:modId xmlns:p14="http://schemas.microsoft.com/office/powerpoint/2010/main" val="785805701"/>
              </p:ext>
            </p:extLst>
          </p:nvPr>
        </p:nvGraphicFramePr>
        <p:xfrm>
          <a:off x="698500" y="2247900"/>
          <a:ext cx="7746999" cy="4273741"/>
        </p:xfrm>
        <a:graphic>
          <a:graphicData uri="http://schemas.openxmlformats.org/drawingml/2006/table">
            <a:tbl>
              <a:tblPr firstRow="1" bandRow="1">
                <a:tableStyleId>{16D9F66E-5EB9-4882-86FB-DCBF35E3C3E4}</a:tableStyleId>
              </a:tblPr>
              <a:tblGrid>
                <a:gridCol w="2582333"/>
                <a:gridCol w="2582333"/>
                <a:gridCol w="2582333"/>
              </a:tblGrid>
              <a:tr h="412196">
                <a:tc>
                  <a:txBody>
                    <a:bodyPr/>
                    <a:lstStyle/>
                    <a:p>
                      <a:pPr algn="ctr"/>
                      <a:r>
                        <a:rPr lang="it-IT" b="1" dirty="0" smtClean="0">
                          <a:solidFill>
                            <a:schemeClr val="accent2">
                              <a:lumMod val="75000"/>
                            </a:schemeClr>
                          </a:solidFill>
                        </a:rPr>
                        <a:t>Danno causato</a:t>
                      </a:r>
                      <a:endParaRPr lang="it-IT" b="1" dirty="0">
                        <a:solidFill>
                          <a:schemeClr val="accent2">
                            <a:lumMod val="75000"/>
                          </a:schemeClr>
                        </a:solidFill>
                      </a:endParaRPr>
                    </a:p>
                  </a:txBody>
                  <a:tcPr/>
                </a:tc>
                <a:tc>
                  <a:txBody>
                    <a:bodyPr/>
                    <a:lstStyle/>
                    <a:p>
                      <a:pPr algn="ctr"/>
                      <a:r>
                        <a:rPr lang="it-IT" b="1" dirty="0" smtClean="0">
                          <a:solidFill>
                            <a:schemeClr val="accent2">
                              <a:lumMod val="75000"/>
                            </a:schemeClr>
                          </a:solidFill>
                        </a:rPr>
                        <a:t>Risposta prevista</a:t>
                      </a:r>
                      <a:endParaRPr lang="it-IT" b="1" dirty="0">
                        <a:solidFill>
                          <a:schemeClr val="accent2">
                            <a:lumMod val="75000"/>
                          </a:schemeClr>
                        </a:solidFill>
                      </a:endParaRPr>
                    </a:p>
                  </a:txBody>
                  <a:tcPr/>
                </a:tc>
                <a:tc>
                  <a:txBody>
                    <a:bodyPr/>
                    <a:lstStyle/>
                    <a:p>
                      <a:pPr algn="ctr"/>
                      <a:r>
                        <a:rPr lang="it-IT" b="1" dirty="0" smtClean="0">
                          <a:solidFill>
                            <a:schemeClr val="accent2">
                              <a:lumMod val="75000"/>
                            </a:schemeClr>
                          </a:solidFill>
                        </a:rPr>
                        <a:t>Soluzioni aggiuntive</a:t>
                      </a:r>
                      <a:endParaRPr lang="it-IT" b="1" dirty="0">
                        <a:solidFill>
                          <a:schemeClr val="accent2">
                            <a:lumMod val="75000"/>
                          </a:schemeClr>
                        </a:solidFill>
                      </a:endParaRPr>
                    </a:p>
                  </a:txBody>
                  <a:tcPr/>
                </a:tc>
              </a:tr>
              <a:tr h="711461">
                <a:tc>
                  <a:txBody>
                    <a:bodyPr/>
                    <a:lstStyle/>
                    <a:p>
                      <a:pPr algn="ctr"/>
                      <a:r>
                        <a:rPr lang="it-IT" b="1" dirty="0" smtClean="0">
                          <a:solidFill>
                            <a:schemeClr val="accent2">
                              <a:lumMod val="75000"/>
                            </a:schemeClr>
                          </a:solidFill>
                        </a:rPr>
                        <a:t>Cambio repentino</a:t>
                      </a:r>
                      <a:r>
                        <a:rPr lang="it-IT" b="1" baseline="0" dirty="0" smtClean="0">
                          <a:solidFill>
                            <a:schemeClr val="accent2">
                              <a:lumMod val="75000"/>
                            </a:schemeClr>
                          </a:solidFill>
                        </a:rPr>
                        <a:t> dei gusti dei consumatori</a:t>
                      </a:r>
                      <a:endParaRPr lang="it-IT" b="1" dirty="0">
                        <a:solidFill>
                          <a:schemeClr val="accent2">
                            <a:lumMod val="75000"/>
                          </a:schemeClr>
                        </a:solidFill>
                      </a:endParaRPr>
                    </a:p>
                  </a:txBody>
                  <a:tcPr/>
                </a:tc>
                <a:tc>
                  <a:txBody>
                    <a:bodyPr/>
                    <a:lstStyle/>
                    <a:p>
                      <a:pPr algn="ctr"/>
                      <a:r>
                        <a:rPr lang="it-IT" b="1" dirty="0" smtClean="0">
                          <a:solidFill>
                            <a:schemeClr val="accent2">
                              <a:lumMod val="75000"/>
                            </a:schemeClr>
                          </a:solidFill>
                        </a:rPr>
                        <a:t>Innovazione </a:t>
                      </a:r>
                      <a:endParaRPr lang="it-IT" b="1" dirty="0">
                        <a:solidFill>
                          <a:schemeClr val="accent2">
                            <a:lumMod val="75000"/>
                          </a:schemeClr>
                        </a:solidFill>
                      </a:endParaRPr>
                    </a:p>
                  </a:txBody>
                  <a:tcPr/>
                </a:tc>
                <a:tc>
                  <a:txBody>
                    <a:bodyPr/>
                    <a:lstStyle/>
                    <a:p>
                      <a:pPr algn="ctr"/>
                      <a:r>
                        <a:rPr lang="it-IT" b="1" dirty="0" smtClean="0">
                          <a:solidFill>
                            <a:schemeClr val="accent2">
                              <a:lumMod val="75000"/>
                            </a:schemeClr>
                          </a:solidFill>
                        </a:rPr>
                        <a:t>Magazzino Just In Time</a:t>
                      </a:r>
                      <a:endParaRPr lang="it-IT" b="1" dirty="0">
                        <a:solidFill>
                          <a:schemeClr val="accent2">
                            <a:lumMod val="75000"/>
                          </a:schemeClr>
                        </a:solidFill>
                      </a:endParaRPr>
                    </a:p>
                  </a:txBody>
                  <a:tcPr/>
                </a:tc>
              </a:tr>
              <a:tr h="1321284">
                <a:tc>
                  <a:txBody>
                    <a:bodyPr/>
                    <a:lstStyle/>
                    <a:p>
                      <a:pPr algn="ctr"/>
                      <a:r>
                        <a:rPr lang="it-IT" b="1" dirty="0" smtClean="0">
                          <a:solidFill>
                            <a:schemeClr val="accent2">
                              <a:lumMod val="75000"/>
                            </a:schemeClr>
                          </a:solidFill>
                        </a:rPr>
                        <a:t>Perdita dei prodotti</a:t>
                      </a:r>
                      <a:endParaRPr lang="it-IT" b="1" dirty="0">
                        <a:solidFill>
                          <a:schemeClr val="accent2">
                            <a:lumMod val="75000"/>
                          </a:schemeClr>
                        </a:solidFill>
                      </a:endParaRPr>
                    </a:p>
                  </a:txBody>
                  <a:tcPr/>
                </a:tc>
                <a:tc>
                  <a:txBody>
                    <a:bodyPr/>
                    <a:lstStyle/>
                    <a:p>
                      <a:pPr algn="ctr"/>
                      <a:r>
                        <a:rPr lang="it-IT" b="1" dirty="0" err="1" smtClean="0">
                          <a:solidFill>
                            <a:schemeClr val="accent2">
                              <a:lumMod val="75000"/>
                            </a:schemeClr>
                          </a:solidFill>
                        </a:rPr>
                        <a:t>Ass</a:t>
                      </a:r>
                      <a:r>
                        <a:rPr lang="it-IT" b="1" dirty="0" smtClean="0">
                          <a:solidFill>
                            <a:schemeClr val="accent2">
                              <a:lumMod val="75000"/>
                            </a:schemeClr>
                          </a:solidFill>
                        </a:rPr>
                        <a:t> sui beni</a:t>
                      </a:r>
                      <a:endParaRPr lang="it-IT" b="1" dirty="0">
                        <a:solidFill>
                          <a:schemeClr val="accent2">
                            <a:lumMod val="75000"/>
                          </a:schemeClr>
                        </a:solidFill>
                      </a:endParaRPr>
                    </a:p>
                  </a:txBody>
                  <a:tcPr/>
                </a:tc>
                <a:tc>
                  <a:txBody>
                    <a:bodyPr/>
                    <a:lstStyle/>
                    <a:p>
                      <a:pPr algn="ctr"/>
                      <a:r>
                        <a:rPr lang="it-IT" b="1" dirty="0" err="1" smtClean="0">
                          <a:solidFill>
                            <a:schemeClr val="accent2">
                              <a:lumMod val="75000"/>
                            </a:schemeClr>
                          </a:solidFill>
                        </a:rPr>
                        <a:t>Ass</a:t>
                      </a:r>
                      <a:r>
                        <a:rPr lang="it-IT" b="1" dirty="0" smtClean="0">
                          <a:solidFill>
                            <a:schemeClr val="accent2">
                              <a:lumMod val="75000"/>
                            </a:schemeClr>
                          </a:solidFill>
                        </a:rPr>
                        <a:t> Furto, clausole contrattuali coi trasportatori, magazzini a norma</a:t>
                      </a:r>
                      <a:endParaRPr lang="it-IT" b="1" dirty="0">
                        <a:solidFill>
                          <a:schemeClr val="accent2">
                            <a:lumMod val="75000"/>
                          </a:schemeClr>
                        </a:solidFill>
                      </a:endParaRPr>
                    </a:p>
                  </a:txBody>
                  <a:tcPr/>
                </a:tc>
              </a:tr>
              <a:tr h="412196">
                <a:tc>
                  <a:txBody>
                    <a:bodyPr/>
                    <a:lstStyle/>
                    <a:p>
                      <a:pPr algn="ctr"/>
                      <a:r>
                        <a:rPr lang="it-IT" b="1" dirty="0" smtClean="0">
                          <a:solidFill>
                            <a:schemeClr val="accent2">
                              <a:lumMod val="75000"/>
                            </a:schemeClr>
                          </a:solidFill>
                        </a:rPr>
                        <a:t>Colorante tossico sui vestiti</a:t>
                      </a:r>
                      <a:endParaRPr lang="it-IT" b="1" dirty="0">
                        <a:solidFill>
                          <a:schemeClr val="accent2">
                            <a:lumMod val="75000"/>
                          </a:schemeClr>
                        </a:solidFill>
                      </a:endParaRPr>
                    </a:p>
                  </a:txBody>
                  <a:tcPr/>
                </a:tc>
                <a:tc>
                  <a:txBody>
                    <a:bodyPr/>
                    <a:lstStyle/>
                    <a:p>
                      <a:pPr algn="ctr"/>
                      <a:r>
                        <a:rPr lang="it-IT" b="1" dirty="0" err="1" smtClean="0">
                          <a:solidFill>
                            <a:schemeClr val="accent2">
                              <a:lumMod val="75000"/>
                            </a:schemeClr>
                          </a:solidFill>
                        </a:rPr>
                        <a:t>Ass</a:t>
                      </a:r>
                      <a:r>
                        <a:rPr lang="it-IT" b="1" dirty="0" smtClean="0">
                          <a:solidFill>
                            <a:schemeClr val="accent2">
                              <a:lumMod val="75000"/>
                            </a:schemeClr>
                          </a:solidFill>
                        </a:rPr>
                        <a:t> sui beni</a:t>
                      </a:r>
                      <a:endParaRPr lang="it-IT" b="1" dirty="0">
                        <a:solidFill>
                          <a:schemeClr val="accent2">
                            <a:lumMod val="75000"/>
                          </a:schemeClr>
                        </a:solidFill>
                      </a:endParaRPr>
                    </a:p>
                  </a:txBody>
                  <a:tcPr/>
                </a:tc>
                <a:tc>
                  <a:txBody>
                    <a:bodyPr/>
                    <a:lstStyle/>
                    <a:p>
                      <a:pPr algn="ctr"/>
                      <a:r>
                        <a:rPr lang="it-IT" b="1" dirty="0" err="1" smtClean="0">
                          <a:solidFill>
                            <a:schemeClr val="accent2">
                              <a:lumMod val="75000"/>
                            </a:schemeClr>
                          </a:solidFill>
                        </a:rPr>
                        <a:t>Ass</a:t>
                      </a:r>
                      <a:r>
                        <a:rPr lang="it-IT" b="1" dirty="0" smtClean="0">
                          <a:solidFill>
                            <a:schemeClr val="accent2">
                              <a:lumMod val="75000"/>
                            </a:schemeClr>
                          </a:solidFill>
                        </a:rPr>
                        <a:t> RC</a:t>
                      </a:r>
                      <a:r>
                        <a:rPr lang="it-IT" b="1" baseline="0" dirty="0" smtClean="0">
                          <a:solidFill>
                            <a:schemeClr val="accent2">
                              <a:lumMod val="75000"/>
                            </a:schemeClr>
                          </a:solidFill>
                        </a:rPr>
                        <a:t> d’impresa, controlli e test frequenti</a:t>
                      </a:r>
                      <a:endParaRPr lang="it-IT" b="1" dirty="0">
                        <a:solidFill>
                          <a:schemeClr val="accent2">
                            <a:lumMod val="75000"/>
                          </a:schemeClr>
                        </a:solidFill>
                      </a:endParaRPr>
                    </a:p>
                  </a:txBody>
                  <a:tcPr/>
                </a:tc>
              </a:tr>
              <a:tr h="412196">
                <a:tc>
                  <a:txBody>
                    <a:bodyPr/>
                    <a:lstStyle/>
                    <a:p>
                      <a:pPr algn="ctr"/>
                      <a:r>
                        <a:rPr lang="it-IT" b="1" dirty="0" smtClean="0">
                          <a:solidFill>
                            <a:schemeClr val="accent2">
                              <a:lumMod val="75000"/>
                            </a:schemeClr>
                          </a:solidFill>
                        </a:rPr>
                        <a:t>Disordini socio politici in paese di lavorazione</a:t>
                      </a:r>
                      <a:endParaRPr lang="it-IT" b="1" dirty="0">
                        <a:solidFill>
                          <a:schemeClr val="accent2">
                            <a:lumMod val="75000"/>
                          </a:schemeClr>
                        </a:solidFill>
                      </a:endParaRPr>
                    </a:p>
                  </a:txBody>
                  <a:tcPr/>
                </a:tc>
                <a:tc>
                  <a:txBody>
                    <a:bodyPr/>
                    <a:lstStyle/>
                    <a:p>
                      <a:pPr algn="ctr"/>
                      <a:r>
                        <a:rPr lang="it-IT" b="1" dirty="0" smtClean="0">
                          <a:solidFill>
                            <a:schemeClr val="accent2">
                              <a:lumMod val="75000"/>
                            </a:schemeClr>
                          </a:solidFill>
                        </a:rPr>
                        <a:t>Diversificazione</a:t>
                      </a:r>
                      <a:r>
                        <a:rPr lang="it-IT" b="1" baseline="0" dirty="0" smtClean="0">
                          <a:solidFill>
                            <a:schemeClr val="accent2">
                              <a:lumMod val="75000"/>
                            </a:schemeClr>
                          </a:solidFill>
                        </a:rPr>
                        <a:t> fornitori mano d’opera</a:t>
                      </a:r>
                      <a:endParaRPr lang="it-IT" b="1" dirty="0">
                        <a:solidFill>
                          <a:schemeClr val="accent2">
                            <a:lumMod val="75000"/>
                          </a:schemeClr>
                        </a:solidFill>
                      </a:endParaRPr>
                    </a:p>
                  </a:txBody>
                  <a:tcPr/>
                </a:tc>
                <a:tc>
                  <a:txBody>
                    <a:bodyPr/>
                    <a:lstStyle/>
                    <a:p>
                      <a:pPr algn="ctr"/>
                      <a:endParaRPr lang="it-IT" b="1" dirty="0">
                        <a:solidFill>
                          <a:schemeClr val="accent2">
                            <a:lumMod val="75000"/>
                          </a:schemeClr>
                        </a:solidFill>
                      </a:endParaRPr>
                    </a:p>
                  </a:txBody>
                  <a:tcPr/>
                </a:tc>
              </a:tr>
            </a:tbl>
          </a:graphicData>
        </a:graphic>
      </p:graphicFrame>
      <p:sp>
        <p:nvSpPr>
          <p:cNvPr id="3" name="Titolo 2"/>
          <p:cNvSpPr>
            <a:spLocks noGrp="1"/>
          </p:cNvSpPr>
          <p:nvPr>
            <p:ph type="title"/>
          </p:nvPr>
        </p:nvSpPr>
        <p:spPr/>
        <p:txBody>
          <a:bodyPr/>
          <a:lstStyle/>
          <a:p>
            <a:r>
              <a:rPr lang="it-IT" dirty="0" smtClean="0"/>
              <a:t>Avanzamento dei lavori</a:t>
            </a:r>
            <a:endParaRPr lang="it-IT" dirty="0"/>
          </a:p>
        </p:txBody>
      </p:sp>
      <p:pic>
        <p:nvPicPr>
          <p:cNvPr id="4" name="Immagine 3"/>
          <p:cNvPicPr>
            <a:picLocks noChangeAspect="1"/>
          </p:cNvPicPr>
          <p:nvPr/>
        </p:nvPicPr>
        <p:blipFill>
          <a:blip r:embed="rId2"/>
          <a:stretch>
            <a:fillRect/>
          </a:stretch>
        </p:blipFill>
        <p:spPr>
          <a:xfrm>
            <a:off x="3173564" y="570156"/>
            <a:ext cx="2786113" cy="1042506"/>
          </a:xfrm>
          <a:prstGeom prst="rect">
            <a:avLst/>
          </a:prstGeom>
        </p:spPr>
      </p:pic>
    </p:spTree>
    <p:extLst>
      <p:ext uri="{BB962C8B-B14F-4D97-AF65-F5344CB8AC3E}">
        <p14:creationId xmlns:p14="http://schemas.microsoft.com/office/powerpoint/2010/main" val="3912248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85000" lnSpcReduction="10000"/>
          </a:bodyPr>
          <a:lstStyle/>
          <a:p>
            <a:r>
              <a:rPr lang="it-IT" b="1" dirty="0" smtClean="0">
                <a:solidFill>
                  <a:srgbClr val="00B0F0"/>
                </a:solidFill>
              </a:rPr>
              <a:t> CONCLUSIONI:</a:t>
            </a:r>
          </a:p>
          <a:p>
            <a:pPr algn="just"/>
            <a:r>
              <a:rPr lang="it-IT" b="1" dirty="0">
                <a:solidFill>
                  <a:srgbClr val="00B0F0"/>
                </a:solidFill>
              </a:rPr>
              <a:t> </a:t>
            </a:r>
            <a:r>
              <a:rPr lang="it-IT" sz="2000" b="1" dirty="0" smtClean="0">
                <a:solidFill>
                  <a:srgbClr val="00B0F0"/>
                </a:solidFill>
              </a:rPr>
              <a:t>IL CONFRONTO COL MERCATO ASSICURATIVO E’ FONDAMENTALE PER SOCIALIZZARE LE POSSIBILI PERDITE E RAGIONARE A PRIORI SULLA PREVENZIONE DEL RISCHIO</a:t>
            </a:r>
          </a:p>
          <a:p>
            <a:pPr algn="just"/>
            <a:r>
              <a:rPr lang="it-IT" sz="2000" b="1" dirty="0">
                <a:solidFill>
                  <a:srgbClr val="00B0F0"/>
                </a:solidFill>
              </a:rPr>
              <a:t> </a:t>
            </a:r>
            <a:r>
              <a:rPr lang="it-IT" sz="2000" b="1" dirty="0" smtClean="0">
                <a:solidFill>
                  <a:srgbClr val="00B0F0"/>
                </a:solidFill>
              </a:rPr>
              <a:t>NON BASTA. IL RISK MANAGER D’IMPRESA DEVE CONOSCERE BENE LE ATTIVITA’ DI TUTTI I SETTORI AZIENDALI, SCEGLIERE QUALI AZIONI ATTIVARE CASO PER CASO, CONSIDERANDO CHE IL BUDGET A DISPOSIZIONE PER LA PREVENZIONE DEL RISCHIO NON E’ ILLIMITATO. INOLTRE ALCUNI RISCHI FANNO PARTE DELL’IMPRENDITORIALITA’ STESSA E NON SONO MITIGABILI SE NON DA SCELTE STRATEGICHE. E’ UNA FIGURA INTERESSANTE CHE NON CONOSCEVAMO.</a:t>
            </a:r>
          </a:p>
          <a:p>
            <a:pPr algn="just"/>
            <a:r>
              <a:rPr lang="it-IT" sz="2000" b="1" dirty="0" smtClean="0">
                <a:solidFill>
                  <a:srgbClr val="00B0F0"/>
                </a:solidFill>
              </a:rPr>
              <a:t>LE SCELTE SUL RISCHIO SI BASANO SEMPRE SULLA TABELLA FREQUENZA/GRAVITA’: RACCOGLIERE PIU’  INFORMAZIONI </a:t>
            </a:r>
            <a:r>
              <a:rPr lang="it-IT" sz="2000" b="1" smtClean="0">
                <a:solidFill>
                  <a:srgbClr val="00B0F0"/>
                </a:solidFill>
              </a:rPr>
              <a:t>RISULTA STRATEGICO PER LA BUONA RIUSCITA DELL’AZIENDA.</a:t>
            </a:r>
            <a:endParaRPr lang="it-IT" sz="2000" b="1" dirty="0" smtClean="0">
              <a:solidFill>
                <a:srgbClr val="00B0F0"/>
              </a:solidFill>
            </a:endParaRPr>
          </a:p>
        </p:txBody>
      </p:sp>
      <p:sp>
        <p:nvSpPr>
          <p:cNvPr id="3" name="Titolo 2"/>
          <p:cNvSpPr>
            <a:spLocks noGrp="1"/>
          </p:cNvSpPr>
          <p:nvPr>
            <p:ph type="title"/>
          </p:nvPr>
        </p:nvSpPr>
        <p:spPr/>
        <p:txBody>
          <a:bodyPr/>
          <a:lstStyle/>
          <a:p>
            <a:r>
              <a:rPr lang="it-IT" dirty="0" smtClean="0"/>
              <a:t>Arringa finale</a:t>
            </a:r>
            <a:endParaRPr lang="it-IT" dirty="0"/>
          </a:p>
        </p:txBody>
      </p:sp>
      <p:pic>
        <p:nvPicPr>
          <p:cNvPr id="4" name="Immagine 3"/>
          <p:cNvPicPr>
            <a:picLocks noChangeAspect="1"/>
          </p:cNvPicPr>
          <p:nvPr/>
        </p:nvPicPr>
        <p:blipFill>
          <a:blip r:embed="rId2"/>
          <a:stretch>
            <a:fillRect/>
          </a:stretch>
        </p:blipFill>
        <p:spPr>
          <a:xfrm>
            <a:off x="3173564" y="372618"/>
            <a:ext cx="2786113" cy="1042506"/>
          </a:xfrm>
          <a:prstGeom prst="rect">
            <a:avLst/>
          </a:prstGeom>
        </p:spPr>
      </p:pic>
    </p:spTree>
    <p:extLst>
      <p:ext uri="{BB962C8B-B14F-4D97-AF65-F5344CB8AC3E}">
        <p14:creationId xmlns:p14="http://schemas.microsoft.com/office/powerpoint/2010/main" val="40661859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opertina">
  <a:themeElements>
    <a:clrScheme name="Chiaro">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Copertina">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hiaro">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89</TotalTime>
  <Words>335</Words>
  <Application>Microsoft Office PowerPoint</Application>
  <PresentationFormat>Presentazione su schermo (4:3)</PresentationFormat>
  <Paragraphs>43</Paragraphs>
  <Slides>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5</vt:i4>
      </vt:variant>
    </vt:vector>
  </HeadingPairs>
  <TitlesOfParts>
    <vt:vector size="9" baseType="lpstr">
      <vt:lpstr>Algerian</vt:lpstr>
      <vt:lpstr>Book Antiqua</vt:lpstr>
      <vt:lpstr>Wingdings</vt:lpstr>
      <vt:lpstr>Copertina</vt:lpstr>
      <vt:lpstr>Abcx s.r.l.</vt:lpstr>
      <vt:lpstr>Presentazione standard di PowerPoint</vt:lpstr>
      <vt:lpstr>Idea imprenditoriale</vt:lpstr>
      <vt:lpstr>Avanzamento dei lavori</vt:lpstr>
      <vt:lpstr>Arringa finale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Nome (es. Diamante) cooperativa sociale onlus</dc:title>
  <dc:creator>simona</dc:creator>
  <cp:lastModifiedBy>Simona</cp:lastModifiedBy>
  <cp:revision>15</cp:revision>
  <dcterms:created xsi:type="dcterms:W3CDTF">2015-11-15T08:20:21Z</dcterms:created>
  <dcterms:modified xsi:type="dcterms:W3CDTF">2017-07-02T10:10:53Z</dcterms:modified>
</cp:coreProperties>
</file>