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42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2D7C-76AE-4044-AD9E-C5837B286313}" type="datetimeFigureOut">
              <a:rPr lang="it-IT" smtClean="0"/>
              <a:t>01/07/2017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BBDF-64DF-410E-A7CF-F4C5DE0C96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6544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2D7C-76AE-4044-AD9E-C5837B286313}" type="datetimeFigureOut">
              <a:rPr lang="it-IT" smtClean="0"/>
              <a:t>01/07/2017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BBDF-64DF-410E-A7CF-F4C5DE0C96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022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2D7C-76AE-4044-AD9E-C5837B286313}" type="datetimeFigureOut">
              <a:rPr lang="it-IT" smtClean="0"/>
              <a:t>01/07/2017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BBDF-64DF-410E-A7CF-F4C5DE0C96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5283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1D2D7C-76AE-4044-AD9E-C5837B286313}" type="datetimeFigureOut">
              <a:rPr lang="it-IT" smtClean="0"/>
              <a:t>01/07/2017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EBBDF-64DF-410E-A7CF-F4C5DE0C9610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547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2D7C-76AE-4044-AD9E-C5837B286313}" type="datetimeFigureOut">
              <a:rPr lang="it-IT" smtClean="0"/>
              <a:t>01/07/2017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BBDF-64DF-410E-A7CF-F4C5DE0C96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9558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2D7C-76AE-4044-AD9E-C5837B286313}" type="datetimeFigureOut">
              <a:rPr lang="it-IT" smtClean="0"/>
              <a:t>01/07/2017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BBDF-64DF-410E-A7CF-F4C5DE0C9610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381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2D7C-76AE-4044-AD9E-C5837B286313}" type="datetimeFigureOut">
              <a:rPr lang="it-IT" smtClean="0"/>
              <a:t>01/07/2017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BBDF-64DF-410E-A7CF-F4C5DE0C96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694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2D7C-76AE-4044-AD9E-C5837B286313}" type="datetimeFigureOut">
              <a:rPr lang="it-IT" smtClean="0"/>
              <a:t>01/07/2017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BBDF-64DF-410E-A7CF-F4C5DE0C9610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556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2D7C-76AE-4044-AD9E-C5837B286313}" type="datetimeFigureOut">
              <a:rPr lang="it-IT" smtClean="0"/>
              <a:t>01/07/2017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BBDF-64DF-410E-A7CF-F4C5DE0C9610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05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2D7C-76AE-4044-AD9E-C5837B286313}" type="datetimeFigureOut">
              <a:rPr lang="it-IT" smtClean="0"/>
              <a:t>01/07/2017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BBDF-64DF-410E-A7CF-F4C5DE0C96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4423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2D7C-76AE-4044-AD9E-C5837B286313}" type="datetimeFigureOut">
              <a:rPr lang="it-IT" smtClean="0"/>
              <a:t>01/07/2017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BBDF-64DF-410E-A7CF-F4C5DE0C9610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831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2D7C-76AE-4044-AD9E-C5837B286313}" type="datetimeFigureOut">
              <a:rPr lang="it-IT" smtClean="0"/>
              <a:t>01/07/2017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BBDF-64DF-410E-A7CF-F4C5DE0C96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5410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2D7C-76AE-4044-AD9E-C5837B286313}" type="datetimeFigureOut">
              <a:rPr lang="it-IT" smtClean="0"/>
              <a:t>01/07/2017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BBDF-64DF-410E-A7CF-F4C5DE0C96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4448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2D7C-76AE-4044-AD9E-C5837B286313}" type="datetimeFigureOut">
              <a:rPr lang="it-IT" smtClean="0"/>
              <a:t>01/07/2017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BBDF-64DF-410E-A7CF-F4C5DE0C96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806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2D7C-76AE-4044-AD9E-C5837B286313}" type="datetimeFigureOut">
              <a:rPr lang="it-IT" smtClean="0"/>
              <a:t>01/07/2017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BBDF-64DF-410E-A7CF-F4C5DE0C9610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681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2D7C-76AE-4044-AD9E-C5837B286313}" type="datetimeFigureOut">
              <a:rPr lang="it-IT" smtClean="0"/>
              <a:t>01/07/2017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BBDF-64DF-410E-A7CF-F4C5DE0C9610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299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2D7C-76AE-4044-AD9E-C5837B286313}" type="datetimeFigureOut">
              <a:rPr lang="it-IT" smtClean="0"/>
              <a:t>01/07/2017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BBDF-64DF-410E-A7CF-F4C5DE0C96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76888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2D7C-76AE-4044-AD9E-C5837B286313}" type="datetimeFigureOut">
              <a:rPr lang="it-IT" smtClean="0"/>
              <a:t>01/07/2017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BBDF-64DF-410E-A7CF-F4C5DE0C9610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455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2D7C-76AE-4044-AD9E-C5837B286313}" type="datetimeFigureOut">
              <a:rPr lang="it-IT" smtClean="0"/>
              <a:t>01/07/2017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BBDF-64DF-410E-A7CF-F4C5DE0C9610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9121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2D7C-76AE-4044-AD9E-C5837B286313}" type="datetimeFigureOut">
              <a:rPr lang="it-IT" smtClean="0"/>
              <a:t>01/07/2017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BBDF-64DF-410E-A7CF-F4C5DE0C9610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0024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2D7C-76AE-4044-AD9E-C5837B286313}" type="datetimeFigureOut">
              <a:rPr lang="it-IT" smtClean="0"/>
              <a:t>01/07/2017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BBDF-64DF-410E-A7CF-F4C5DE0C9610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61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2D7C-76AE-4044-AD9E-C5837B286313}" type="datetimeFigureOut">
              <a:rPr lang="it-IT" smtClean="0"/>
              <a:t>01/07/2017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BBDF-64DF-410E-A7CF-F4C5DE0C96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439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2D7C-76AE-4044-AD9E-C5837B286313}" type="datetimeFigureOut">
              <a:rPr lang="it-IT" smtClean="0"/>
              <a:t>01/07/2017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BBDF-64DF-410E-A7CF-F4C5DE0C96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342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2D7C-76AE-4044-AD9E-C5837B286313}" type="datetimeFigureOut">
              <a:rPr lang="it-IT" smtClean="0"/>
              <a:t>01/07/2017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BBDF-64DF-410E-A7CF-F4C5DE0C9610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85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2D7C-76AE-4044-AD9E-C5837B286313}" type="datetimeFigureOut">
              <a:rPr lang="it-IT" smtClean="0"/>
              <a:t>01/07/2017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BBDF-64DF-410E-A7CF-F4C5DE0C9610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7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2D7C-76AE-4044-AD9E-C5837B286313}" type="datetimeFigureOut">
              <a:rPr lang="it-IT" smtClean="0"/>
              <a:t>01/07/2017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BBDF-64DF-410E-A7CF-F4C5DE0C96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698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2D7C-76AE-4044-AD9E-C5837B286313}" type="datetimeFigureOut">
              <a:rPr lang="it-IT" smtClean="0"/>
              <a:t>01/07/2017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BBDF-64DF-410E-A7CF-F4C5DE0C96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904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2D7C-76AE-4044-AD9E-C5837B286313}" type="datetimeFigureOut">
              <a:rPr lang="it-IT" smtClean="0"/>
              <a:t>01/07/2017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BBDF-64DF-410E-A7CF-F4C5DE0C96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1604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3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61D2D7C-76AE-4044-AD9E-C5837B286313}" type="datetimeFigureOut">
              <a:rPr lang="it-IT" smtClean="0"/>
              <a:t>01/07/2017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EBBDF-64DF-410E-A7CF-F4C5DE0C96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600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3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1D2D7C-76AE-4044-AD9E-C5837B286313}" type="datetimeFigureOut">
              <a:rPr lang="it-IT" smtClean="0"/>
              <a:t>01/07/2017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EBBDF-64DF-410E-A7CF-F4C5DE0C96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12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3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262" y="782681"/>
            <a:ext cx="4424835" cy="1635033"/>
          </a:xfrm>
          <a:prstGeom prst="rect">
            <a:avLst/>
          </a:prstGeom>
        </p:spPr>
      </p:pic>
      <p:sp useBgFill="1"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 lnSpcReduction="10000"/>
          </a:bodyPr>
          <a:lstStyle/>
          <a:p>
            <a:r>
              <a:rPr lang="it-IT" dirty="0" smtClean="0"/>
              <a:t>3 ENO </a:t>
            </a:r>
          </a:p>
          <a:p>
            <a:r>
              <a:rPr lang="it-IT" dirty="0" smtClean="0"/>
              <a:t>ISTITUTO PORTA</a:t>
            </a:r>
          </a:p>
          <a:p>
            <a:r>
              <a:rPr lang="it-IT" dirty="0" smtClean="0"/>
              <a:t>MILANO</a:t>
            </a:r>
            <a:endParaRPr lang="it-IT" dirty="0"/>
          </a:p>
        </p:txBody>
      </p:sp>
      <p:sp useBgFill="1"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latin typeface="Britannic Bold" panose="020B0903060703020204" pitchFamily="34" charset="0"/>
              </a:rPr>
              <a:t>Smart-</a:t>
            </a:r>
            <a:r>
              <a:rPr lang="it-IT" dirty="0" err="1" smtClean="0">
                <a:latin typeface="Britannic Bold" panose="020B0903060703020204" pitchFamily="34" charset="0"/>
              </a:rPr>
              <a:t>eno</a:t>
            </a:r>
            <a:endParaRPr lang="it-IT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03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959" y="457200"/>
            <a:ext cx="4426080" cy="1639966"/>
          </a:xfrm>
          <a:prstGeom prst="rect">
            <a:avLst/>
          </a:prstGeom>
        </p:spPr>
      </p:pic>
      <p:sp useBgFill="1"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1407695"/>
            <a:ext cx="9601196" cy="878304"/>
          </a:xfrm>
        </p:spPr>
        <p:txBody>
          <a:bodyPr/>
          <a:lstStyle/>
          <a:p>
            <a:r>
              <a:rPr lang="it-IT" b="1" dirty="0" smtClean="0"/>
              <a:t>DESCRIZIONE SMART-ENO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b="1" dirty="0" smtClean="0"/>
              <a:t>L’impresa produce </a:t>
            </a:r>
            <a:r>
              <a:rPr lang="it-IT" b="1" dirty="0" err="1" smtClean="0"/>
              <a:t>Smartphne</a:t>
            </a:r>
            <a:r>
              <a:rPr lang="it-IT" b="1" dirty="0" smtClean="0"/>
              <a:t>, lettori MP3/MP4, lettori e-book di ultima generazione e i relativi accessori.</a:t>
            </a:r>
          </a:p>
          <a:p>
            <a:pPr marL="0" indent="0" algn="ctr">
              <a:buNone/>
            </a:pPr>
            <a:r>
              <a:rPr lang="it-IT" b="1" dirty="0" smtClean="0"/>
              <a:t>Il problema più importante, che potremmo anche chiamare </a:t>
            </a:r>
            <a:r>
              <a:rPr lang="it-IT" b="1" i="1" dirty="0" smtClean="0"/>
              <a:t>rischio imprenditoriale</a:t>
            </a:r>
            <a:r>
              <a:rPr lang="it-IT" b="1" dirty="0" smtClean="0"/>
              <a:t>, per questo tipo d’impresa è essere al passo coi tempi, in un certo senso prevedere e creare i gusti dei consumatori.</a:t>
            </a:r>
          </a:p>
          <a:p>
            <a:pPr marL="0" indent="0" algn="ctr">
              <a:buNone/>
            </a:pPr>
            <a:r>
              <a:rPr lang="it-IT" b="1" dirty="0" smtClean="0"/>
              <a:t>Invece i rischi puri riguardano soprattutto i difetti di fabbricazione, il reperimento delle materie prime, il danneggiamento dei prodotti in magazzino o durante il trasporto.</a:t>
            </a:r>
          </a:p>
          <a:p>
            <a:pPr marL="0" indent="0" algn="ctr">
              <a:buNone/>
            </a:pP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25933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959" y="481264"/>
            <a:ext cx="4426080" cy="163996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1" y="1287380"/>
            <a:ext cx="9601196" cy="1046746"/>
          </a:xfrm>
        </p:spPr>
        <p:txBody>
          <a:bodyPr/>
          <a:lstStyle/>
          <a:p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102949"/>
              </p:ext>
            </p:extLst>
          </p:nvPr>
        </p:nvGraphicFramePr>
        <p:xfrm>
          <a:off x="1010653" y="1301247"/>
          <a:ext cx="10202779" cy="4675583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382353"/>
                <a:gridCol w="3224362"/>
                <a:gridCol w="2490729"/>
                <a:gridCol w="2105335"/>
              </a:tblGrid>
              <a:tr h="524979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RISCHI POSSIBILI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AZIONI DI PREVENZIONE</a:t>
                      </a:r>
                      <a:endParaRPr lang="it-IT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ASSICURAZIONI</a:t>
                      </a:r>
                      <a:endParaRPr lang="it-IT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ALTRO</a:t>
                      </a:r>
                      <a:endParaRPr lang="it-IT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40734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chemeClr val="tx1"/>
                          </a:solidFill>
                        </a:rPr>
                        <a:t>Problemi doganali alle frontiere</a:t>
                      </a:r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chemeClr val="tx1"/>
                          </a:solidFill>
                        </a:rPr>
                        <a:t>Prevedere</a:t>
                      </a:r>
                      <a:r>
                        <a:rPr lang="it-IT" sz="1600" b="1" baseline="0" dirty="0" smtClean="0">
                          <a:solidFill>
                            <a:schemeClr val="tx1"/>
                          </a:solidFill>
                        </a:rPr>
                        <a:t> fornitori alternativi</a:t>
                      </a:r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68411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chemeClr val="tx1"/>
                          </a:solidFill>
                        </a:rPr>
                        <a:t>Difficoltà a reperire materie prime</a:t>
                      </a:r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chemeClr val="tx1"/>
                          </a:solidFill>
                        </a:rPr>
                        <a:t>Prevedere fornitori alternativi</a:t>
                      </a:r>
                    </a:p>
                    <a:p>
                      <a:pPr algn="ctr"/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chemeClr val="tx1"/>
                          </a:solidFill>
                        </a:rPr>
                        <a:t>Clausole coi fornitori per garanzia fornitura</a:t>
                      </a:r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40734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chemeClr val="tx1"/>
                          </a:solidFill>
                        </a:rPr>
                        <a:t>Perdita</a:t>
                      </a:r>
                      <a:r>
                        <a:rPr lang="it-IT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600" b="1" baseline="0" dirty="0" err="1" smtClean="0">
                          <a:solidFill>
                            <a:schemeClr val="tx1"/>
                          </a:solidFill>
                        </a:rPr>
                        <a:t>competititva</a:t>
                      </a:r>
                      <a:r>
                        <a:rPr lang="it-IT" sz="1600" b="1" baseline="0" dirty="0" smtClean="0">
                          <a:solidFill>
                            <a:schemeClr val="tx1"/>
                          </a:solidFill>
                        </a:rPr>
                        <a:t> quote mercato</a:t>
                      </a:r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chemeClr val="tx1"/>
                          </a:solidFill>
                        </a:rPr>
                        <a:t>Prevedere promozioni, investire</a:t>
                      </a:r>
                      <a:r>
                        <a:rPr lang="it-IT" sz="1600" b="1" baseline="0" dirty="0" smtClean="0">
                          <a:solidFill>
                            <a:schemeClr val="tx1"/>
                          </a:solidFill>
                        </a:rPr>
                        <a:t> in R &amp; S</a:t>
                      </a:r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40734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chemeClr val="tx1"/>
                          </a:solidFill>
                        </a:rPr>
                        <a:t>Scarsità</a:t>
                      </a:r>
                      <a:r>
                        <a:rPr lang="it-IT" sz="1600" b="1" baseline="0" dirty="0" smtClean="0">
                          <a:solidFill>
                            <a:schemeClr val="tx1"/>
                          </a:solidFill>
                        </a:rPr>
                        <a:t> idee innovative</a:t>
                      </a:r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chemeClr val="tx1"/>
                          </a:solidFill>
                        </a:rPr>
                        <a:t>Scuola interna formazione tecnica </a:t>
                      </a:r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24979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chemeClr val="tx1"/>
                          </a:solidFill>
                        </a:rPr>
                        <a:t>Furto in magazzino</a:t>
                      </a:r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chemeClr val="tx1"/>
                          </a:solidFill>
                        </a:rPr>
                        <a:t>Assumere</a:t>
                      </a:r>
                      <a:r>
                        <a:rPr lang="it-IT" sz="1600" b="1" baseline="0" dirty="0" smtClean="0">
                          <a:solidFill>
                            <a:schemeClr val="tx1"/>
                          </a:solidFill>
                        </a:rPr>
                        <a:t> agenzia security</a:t>
                      </a:r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chemeClr val="tx1"/>
                          </a:solidFill>
                        </a:rPr>
                        <a:t>A.</a:t>
                      </a:r>
                      <a:r>
                        <a:rPr lang="it-IT" sz="1600" b="1" baseline="0" dirty="0" smtClean="0">
                          <a:solidFill>
                            <a:schemeClr val="tx1"/>
                          </a:solidFill>
                        </a:rPr>
                        <a:t> Sul furto</a:t>
                      </a:r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40734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chemeClr val="tx1"/>
                          </a:solidFill>
                        </a:rPr>
                        <a:t>Incendio durante</a:t>
                      </a:r>
                      <a:r>
                        <a:rPr lang="it-IT" sz="1600" b="1" baseline="0" dirty="0" smtClean="0">
                          <a:solidFill>
                            <a:schemeClr val="tx1"/>
                          </a:solidFill>
                        </a:rPr>
                        <a:t> stoccaggio</a:t>
                      </a:r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chemeClr val="tx1"/>
                          </a:solidFill>
                        </a:rPr>
                        <a:t>Prevedere strutture</a:t>
                      </a:r>
                      <a:r>
                        <a:rPr lang="it-IT" sz="1600" b="1" baseline="0" dirty="0" smtClean="0">
                          <a:solidFill>
                            <a:schemeClr val="tx1"/>
                          </a:solidFill>
                        </a:rPr>
                        <a:t> ignifughe</a:t>
                      </a:r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chemeClr val="tx1"/>
                          </a:solidFill>
                        </a:rPr>
                        <a:t>A. incendio/calamità</a:t>
                      </a:r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40734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chemeClr val="tx1"/>
                          </a:solidFill>
                        </a:rPr>
                        <a:t>Scarse</a:t>
                      </a:r>
                      <a:r>
                        <a:rPr lang="it-IT" sz="1600" b="1" baseline="0" dirty="0" smtClean="0">
                          <a:solidFill>
                            <a:schemeClr val="tx1"/>
                          </a:solidFill>
                        </a:rPr>
                        <a:t> risorse per marketing</a:t>
                      </a:r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chemeClr val="tx1"/>
                          </a:solidFill>
                        </a:rPr>
                        <a:t>Accantonamenti</a:t>
                      </a:r>
                      <a:r>
                        <a:rPr lang="it-IT" sz="1600" b="1" baseline="0" dirty="0" smtClean="0">
                          <a:solidFill>
                            <a:schemeClr val="tx1"/>
                          </a:solidFill>
                        </a:rPr>
                        <a:t> fondi extra per ‘emergenze’</a:t>
                      </a:r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chemeClr val="tx1"/>
                          </a:solidFill>
                        </a:rPr>
                        <a:t>Investimento/risparmio</a:t>
                      </a:r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5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959" y="481263"/>
            <a:ext cx="4426080" cy="1639966"/>
          </a:xfrm>
          <a:prstGeom prst="rect">
            <a:avLst/>
          </a:prstGeom>
        </p:spPr>
      </p:pic>
      <p:sp useBgFill="1"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139097"/>
          </a:xfrm>
        </p:spPr>
        <p:txBody>
          <a:bodyPr/>
          <a:lstStyle/>
          <a:p>
            <a:r>
              <a:rPr lang="it-IT" dirty="0" smtClean="0"/>
              <a:t>Imprevisti 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0869667"/>
              </p:ext>
            </p:extLst>
          </p:nvPr>
        </p:nvGraphicFramePr>
        <p:xfrm>
          <a:off x="1295400" y="2557463"/>
          <a:ext cx="9601200" cy="295656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200400"/>
                <a:gridCol w="3200400"/>
                <a:gridCol w="3200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chemeClr val="tx1"/>
                          </a:solidFill>
                        </a:rPr>
                        <a:t>Danni </a:t>
                      </a:r>
                      <a:endParaRPr lang="it-IT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chemeClr val="tx1"/>
                          </a:solidFill>
                        </a:rPr>
                        <a:t>Si era preparati?</a:t>
                      </a:r>
                      <a:endParaRPr lang="it-IT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chemeClr val="tx1"/>
                          </a:solidFill>
                        </a:rPr>
                        <a:t>Possibili soluzioni</a:t>
                      </a:r>
                      <a:endParaRPr lang="it-IT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chemeClr val="tx1"/>
                          </a:solidFill>
                        </a:rPr>
                        <a:t>Furto nei magazzini</a:t>
                      </a:r>
                      <a:endParaRPr lang="it-IT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chemeClr val="tx1"/>
                          </a:solidFill>
                        </a:rPr>
                        <a:t>Sì (</a:t>
                      </a:r>
                      <a:r>
                        <a:rPr lang="it-IT" sz="2000" b="1" dirty="0" err="1" smtClean="0">
                          <a:solidFill>
                            <a:schemeClr val="tx1"/>
                          </a:solidFill>
                        </a:rPr>
                        <a:t>ass</a:t>
                      </a:r>
                      <a:r>
                        <a:rPr lang="it-IT" sz="2000" b="1" dirty="0" smtClean="0">
                          <a:solidFill>
                            <a:schemeClr val="tx1"/>
                          </a:solidFill>
                        </a:rPr>
                        <a:t> furto, vigilanza)</a:t>
                      </a:r>
                      <a:endParaRPr lang="it-IT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err="1" smtClean="0">
                          <a:solidFill>
                            <a:schemeClr val="tx1"/>
                          </a:solidFill>
                        </a:rPr>
                        <a:t>Hackeraggio</a:t>
                      </a:r>
                      <a:r>
                        <a:rPr lang="it-IT" sz="2000" b="1" dirty="0" smtClean="0">
                          <a:solidFill>
                            <a:schemeClr val="tx1"/>
                          </a:solidFill>
                        </a:rPr>
                        <a:t> hardware</a:t>
                      </a:r>
                      <a:endParaRPr lang="it-IT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chemeClr val="tx1"/>
                          </a:solidFill>
                        </a:rPr>
                        <a:t>No </a:t>
                      </a:r>
                      <a:endParaRPr lang="it-IT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chemeClr val="tx1"/>
                          </a:solidFill>
                        </a:rPr>
                        <a:t>Assumere tecnici specializzati in materia</a:t>
                      </a:r>
                      <a:endParaRPr lang="it-IT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chemeClr val="tx1"/>
                          </a:solidFill>
                        </a:rPr>
                        <a:t>Allagamento magazzini</a:t>
                      </a:r>
                      <a:endParaRPr lang="it-IT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chemeClr val="tx1"/>
                          </a:solidFill>
                        </a:rPr>
                        <a:t>In parte (</a:t>
                      </a:r>
                      <a:r>
                        <a:rPr lang="it-IT" sz="2000" b="1" dirty="0" err="1" smtClean="0">
                          <a:solidFill>
                            <a:schemeClr val="tx1"/>
                          </a:solidFill>
                        </a:rPr>
                        <a:t>ass</a:t>
                      </a:r>
                      <a:r>
                        <a:rPr lang="it-IT" sz="2000" b="1" dirty="0" smtClean="0">
                          <a:solidFill>
                            <a:schemeClr val="tx1"/>
                          </a:solidFill>
                        </a:rPr>
                        <a:t> calamità)</a:t>
                      </a:r>
                      <a:endParaRPr lang="it-IT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chemeClr val="tx1"/>
                          </a:solidFill>
                        </a:rPr>
                        <a:t>Sistemi allarme allagamento</a:t>
                      </a:r>
                      <a:endParaRPr lang="it-IT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chemeClr val="tx1"/>
                          </a:solidFill>
                        </a:rPr>
                        <a:t>Nuovi concorrenti</a:t>
                      </a:r>
                      <a:endParaRPr lang="it-IT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chemeClr val="tx1"/>
                          </a:solidFill>
                        </a:rPr>
                        <a:t>In parte (scuola formazione interna)</a:t>
                      </a:r>
                      <a:endParaRPr lang="it-IT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chemeClr val="tx1"/>
                          </a:solidFill>
                        </a:rPr>
                        <a:t>Azioni monitoraggio mercato a monte</a:t>
                      </a:r>
                      <a:r>
                        <a:rPr lang="it-IT" sz="2000" b="1" baseline="0" dirty="0" smtClean="0">
                          <a:solidFill>
                            <a:schemeClr val="tx1"/>
                          </a:solidFill>
                        </a:rPr>
                        <a:t> e a valle</a:t>
                      </a:r>
                      <a:endParaRPr lang="it-IT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70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959" y="532244"/>
            <a:ext cx="4426080" cy="1639966"/>
          </a:xfrm>
          <a:prstGeom prst="rect">
            <a:avLst/>
          </a:prstGeom>
        </p:spPr>
      </p:pic>
      <p:sp useBgFill="1"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1208868"/>
            <a:ext cx="9601196" cy="1077131"/>
          </a:xfrm>
        </p:spPr>
        <p:txBody>
          <a:bodyPr/>
          <a:lstStyle/>
          <a:p>
            <a:r>
              <a:rPr lang="it-IT" b="1" dirty="0" smtClean="0">
                <a:solidFill>
                  <a:schemeClr val="tx1"/>
                </a:solidFill>
              </a:rPr>
              <a:t>CONCLUSIONI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dirty="0" smtClean="0"/>
              <a:t>DURANTE LA FASE DI PREVISIONE DEI RISCHI, CI ERA SEMBRATO DI AVER PENSATO A TUTTO, MA QUANDO I COMPAGNI HANNO PENSATO AGLI EVENTI DANNOSI PER LA NOSTRA AZIENDA CI SIAMO RESI CONTO CHE NON ERA COSI’ E CHISSA’ QUANTE ALTRE SITUAZIONI SI POTREBBERO PRESENTARE. PER QUESTO MOTIVO IL TEMA DELLA PREVENZIONE DEI RISCHI MERITA MAGGIORI APPROFONDIMENTI E L’AIUTO DI UN CONSULENTE SPECIALIZZATO. DI SICURO ABBIAMO COMPRESO COME IL CONFRONTO CON I CONTRATTI ASSICURATIVI POSSA FAR VENIRE IN MENTE AZIONI DI PREVENZIONE E FAR SCEGLIERE LA GIUSTA PROTEZIONE DAI RISCHI, QUELLA CHE MINIMIZZI LE POSSIBILI PERDITE.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3562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o">
  <a:themeElements>
    <a:clrScheme name="Rosso arancion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ma grung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TM02900722[[fn=Sala riunioni ione]]</Template>
  <TotalTime>194</TotalTime>
  <Words>324</Words>
  <Application>Microsoft Office PowerPoint</Application>
  <PresentationFormat>Widescreen</PresentationFormat>
  <Paragraphs>47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5</vt:i4>
      </vt:variant>
    </vt:vector>
  </HeadingPairs>
  <TitlesOfParts>
    <vt:vector size="13" baseType="lpstr">
      <vt:lpstr>Arial</vt:lpstr>
      <vt:lpstr>Britannic Bold</vt:lpstr>
      <vt:lpstr>Calibri</vt:lpstr>
      <vt:lpstr>Calibri Light</vt:lpstr>
      <vt:lpstr>Candara</vt:lpstr>
      <vt:lpstr>Wingdings 2</vt:lpstr>
      <vt:lpstr>HDOfficeLightV0</vt:lpstr>
      <vt:lpstr>Organico</vt:lpstr>
      <vt:lpstr>Smart-eno</vt:lpstr>
      <vt:lpstr>DESCRIZIONE SMART-ENO</vt:lpstr>
      <vt:lpstr>Presentazione standard di PowerPoint</vt:lpstr>
      <vt:lpstr>Imprevisti </vt:lpstr>
      <vt:lpstr>CONCLUSIONI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Smart-eno</dc:title>
  <dc:creator>Simona</dc:creator>
  <cp:lastModifiedBy>Simona</cp:lastModifiedBy>
  <cp:revision>12</cp:revision>
  <dcterms:created xsi:type="dcterms:W3CDTF">2017-07-01T18:19:58Z</dcterms:created>
  <dcterms:modified xsi:type="dcterms:W3CDTF">2017-07-01T21:34:07Z</dcterms:modified>
</cp:coreProperties>
</file>