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Stile scuro 1 - Colore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1880256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607394B-D947-4023-AC2A-76E6EBEB0900}" type="datetimeFigureOut">
              <a:rPr lang="it-IT" smtClean="0"/>
              <a:t>01/07/2017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167608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smtClean="0"/>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816383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smtClean="0"/>
              <a:t>Fare clic per modificare lo stile del titolo</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smtClean="0"/>
              <a:t>Fare clic per modificare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73565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2675843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2834608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9941150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25507749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3634806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1197903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3538084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607394B-D947-4023-AC2A-76E6EBEB0900}" type="datetimeFigureOut">
              <a:rPr lang="it-IT" smtClean="0"/>
              <a:t>01/07/2017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147987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607394B-D947-4023-AC2A-76E6EBEB0900}" type="datetimeFigureOut">
              <a:rPr lang="it-IT" smtClean="0"/>
              <a:t>01/07/2017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781383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7" name="Date Placeholder 2"/>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695820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300244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Date Placeholder 4"/>
          <p:cNvSpPr>
            <a:spLocks noGrp="1"/>
          </p:cNvSpPr>
          <p:nvPr>
            <p:ph type="dt" sz="half" idx="10"/>
          </p:nvPr>
        </p:nvSpPr>
        <p:spPr/>
        <p:txBody>
          <a:bodyPr/>
          <a:lstStyle/>
          <a:p>
            <a:fld id="{7607394B-D947-4023-AC2A-76E6EBEB0900}" type="datetimeFigureOut">
              <a:rPr lang="it-IT" smtClean="0"/>
              <a:t>01/07/2017</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836762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607394B-D947-4023-AC2A-76E6EBEB0900}" type="datetimeFigureOut">
              <a:rPr lang="it-IT" smtClean="0"/>
              <a:t>01/07/2017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10A5BC-EA0C-4E1D-A967-38C38D9CD06D}" type="slidenum">
              <a:rPr lang="it-IT" smtClean="0"/>
              <a:t>‹N›</a:t>
            </a:fld>
            <a:endParaRPr lang="it-IT"/>
          </a:p>
        </p:txBody>
      </p:sp>
    </p:spTree>
    <p:extLst>
      <p:ext uri="{BB962C8B-B14F-4D97-AF65-F5344CB8AC3E}">
        <p14:creationId xmlns:p14="http://schemas.microsoft.com/office/powerpoint/2010/main" val="1801578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607394B-D947-4023-AC2A-76E6EBEB0900}" type="datetimeFigureOut">
              <a:rPr lang="it-IT" smtClean="0"/>
              <a:t>01/07/2017</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F10A5BC-EA0C-4E1D-A967-38C38D9CD06D}" type="slidenum">
              <a:rPr lang="it-IT" smtClean="0"/>
              <a:t>‹N›</a:t>
            </a:fld>
            <a:endParaRPr lang="it-IT"/>
          </a:p>
        </p:txBody>
      </p:sp>
    </p:spTree>
    <p:extLst>
      <p:ext uri="{BB962C8B-B14F-4D97-AF65-F5344CB8AC3E}">
        <p14:creationId xmlns:p14="http://schemas.microsoft.com/office/powerpoint/2010/main" val="16527233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54955" y="1447801"/>
            <a:ext cx="8825658" cy="1572125"/>
          </a:xfrm>
        </p:spPr>
        <p:txBody>
          <a:bodyPr/>
          <a:lstStyle/>
          <a:p>
            <a:r>
              <a:rPr lang="it-IT" sz="9600" dirty="0" smtClean="0">
                <a:latin typeface="Bauhaus 93" panose="04030905020B02020C02" pitchFamily="82" charset="0"/>
              </a:rPr>
              <a:t>ARROWS </a:t>
            </a:r>
            <a:r>
              <a:rPr lang="it-IT" sz="9600" dirty="0" err="1" smtClean="0">
                <a:latin typeface="Bauhaus 93" panose="04030905020B02020C02" pitchFamily="82" charset="0"/>
              </a:rPr>
              <a:t>s.p.a.</a:t>
            </a:r>
            <a:endParaRPr lang="it-IT" sz="9600" dirty="0">
              <a:latin typeface="Bauhaus 93" panose="04030905020B02020C02" pitchFamily="82" charset="0"/>
            </a:endParaRPr>
          </a:p>
        </p:txBody>
      </p:sp>
      <p:sp>
        <p:nvSpPr>
          <p:cNvPr id="3" name="Sottotitolo 2"/>
          <p:cNvSpPr>
            <a:spLocks noGrp="1"/>
          </p:cNvSpPr>
          <p:nvPr>
            <p:ph type="subTitle" idx="1"/>
          </p:nvPr>
        </p:nvSpPr>
        <p:spPr>
          <a:xfrm>
            <a:off x="1154955" y="4860758"/>
            <a:ext cx="8825658" cy="778042"/>
          </a:xfrm>
        </p:spPr>
        <p:txBody>
          <a:bodyPr>
            <a:normAutofit lnSpcReduction="10000"/>
          </a:bodyPr>
          <a:lstStyle/>
          <a:p>
            <a:pPr algn="ctr"/>
            <a:r>
              <a:rPr lang="it-IT" b="1" dirty="0" smtClean="0">
                <a:solidFill>
                  <a:schemeClr val="accent6">
                    <a:lumMod val="50000"/>
                  </a:schemeClr>
                </a:solidFill>
                <a:latin typeface="Bauhaus 93" panose="04030905020B02020C02" pitchFamily="82" charset="0"/>
              </a:rPr>
              <a:t>3B ISTITUTO MIGLIARA</a:t>
            </a:r>
          </a:p>
          <a:p>
            <a:pPr algn="ctr"/>
            <a:r>
              <a:rPr lang="it-IT" b="1" dirty="0" smtClean="0">
                <a:solidFill>
                  <a:schemeClr val="accent6">
                    <a:lumMod val="50000"/>
                  </a:schemeClr>
                </a:solidFill>
                <a:latin typeface="Bauhaus 93" panose="04030905020B02020C02" pitchFamily="82" charset="0"/>
              </a:rPr>
              <a:t>ALESSANDRIA</a:t>
            </a:r>
            <a:endParaRPr lang="it-IT" b="1" dirty="0">
              <a:solidFill>
                <a:schemeClr val="accent6">
                  <a:lumMod val="50000"/>
                </a:schemeClr>
              </a:solidFill>
              <a:latin typeface="Bauhaus 93" panose="04030905020B02020C02" pitchFamily="82" charset="0"/>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248" y="3495675"/>
            <a:ext cx="2143125" cy="2143125"/>
          </a:xfrm>
          <a:prstGeom prst="rect">
            <a:avLst/>
          </a:prstGeom>
        </p:spPr>
      </p:pic>
    </p:spTree>
    <p:extLst>
      <p:ext uri="{BB962C8B-B14F-4D97-AF65-F5344CB8AC3E}">
        <p14:creationId xmlns:p14="http://schemas.microsoft.com/office/powerpoint/2010/main" val="3476695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6111" y="695218"/>
            <a:ext cx="9404723" cy="5404793"/>
          </a:xfrm>
        </p:spPr>
        <p:txBody>
          <a:bodyPr/>
          <a:lstStyle/>
          <a:p>
            <a:r>
              <a:rPr lang="it-IT" dirty="0" smtClean="0">
                <a:latin typeface="Bauhaus 93" panose="04030905020B02020C02" pitchFamily="82" charset="0"/>
              </a:rPr>
              <a:t>DESCRIZIONE AZIENDA: </a:t>
            </a:r>
            <a:br>
              <a:rPr lang="it-IT" dirty="0" smtClean="0">
                <a:latin typeface="Bauhaus 93" panose="04030905020B02020C02" pitchFamily="82" charset="0"/>
              </a:rPr>
            </a:br>
            <a:r>
              <a:rPr lang="it-IT" sz="2400" dirty="0">
                <a:latin typeface="Bauhaus 93" panose="04030905020B02020C02" pitchFamily="82" charset="0"/>
              </a:rPr>
              <a:t/>
            </a:r>
            <a:br>
              <a:rPr lang="it-IT" sz="2400" dirty="0">
                <a:latin typeface="Bauhaus 93" panose="04030905020B02020C02" pitchFamily="82" charset="0"/>
              </a:rPr>
            </a:br>
            <a:r>
              <a:rPr lang="it-IT" sz="2400" dirty="0" smtClean="0">
                <a:latin typeface="Bauhaus 93" panose="04030905020B02020C02" pitchFamily="82" charset="0"/>
              </a:rPr>
              <a:t>LA ARROWS SPA è UN’AZIENDA DI TRASPORTI NAZIONALI, CHE SI PROPONE COME VELOCE E AFFIDABILE. GLI AZIONISTI SONO GLI AUTISTI STESSI CHE HANNO DECISO DI LAVORARE INSIEME ED ESSERE IMPRENDITORI DI SE STESSI. </a:t>
            </a:r>
            <a:br>
              <a:rPr lang="it-IT" sz="2400" dirty="0" smtClean="0">
                <a:latin typeface="Bauhaus 93" panose="04030905020B02020C02" pitchFamily="82" charset="0"/>
              </a:rPr>
            </a:br>
            <a:r>
              <a:rPr lang="it-IT" sz="2400" dirty="0" smtClean="0">
                <a:latin typeface="Bauhaus 93" panose="04030905020B02020C02" pitchFamily="82" charset="0"/>
              </a:rPr>
              <a:t>OVVIAMENTE I RISCHI DEL MESTIERE SONO LEGATI AGLI IMPREVISTI STRADALI (INCIDENTI, TRAFFICO, DEVIAZIONI DI PERCORSO, GUASTI AI MEZZI), ALLA CONCORRENZA DI AZIENDE Più GRANDI, AI PROBLEMI DI RELAZIONI COI CLIENTI, AI FURTI DI MEZZI E/O MERCI.</a:t>
            </a:r>
            <a:br>
              <a:rPr lang="it-IT" sz="2400" dirty="0" smtClean="0">
                <a:latin typeface="Bauhaus 93" panose="04030905020B02020C02" pitchFamily="82" charset="0"/>
              </a:rPr>
            </a:br>
            <a:r>
              <a:rPr lang="it-IT" sz="2400" dirty="0" err="1" smtClean="0">
                <a:latin typeface="Bauhaus 93" panose="04030905020B02020C02" pitchFamily="82" charset="0"/>
              </a:rPr>
              <a:t>PERCIò</a:t>
            </a:r>
            <a:r>
              <a:rPr lang="it-IT" sz="2400" dirty="0" smtClean="0">
                <a:latin typeface="Bauhaus 93" panose="04030905020B02020C02" pitchFamily="82" charset="0"/>
              </a:rPr>
              <a:t> SI PRESENTA COME UN’IMPRESA RISCHIOSA, IN CUI L’ARGINARE I POSSIBILI DANNI è STRATEGICO PER IL BUON ANDAMENTO DELLA GESTIONE.</a:t>
            </a:r>
            <a:r>
              <a:rPr lang="it-IT" dirty="0" smtClean="0">
                <a:latin typeface="Bauhaus 93" panose="04030905020B02020C02" pitchFamily="82" charset="0"/>
              </a:rPr>
              <a:t/>
            </a:r>
            <a:br>
              <a:rPr lang="it-IT" dirty="0" smtClean="0">
                <a:latin typeface="Bauhaus 93" panose="04030905020B02020C02" pitchFamily="82" charset="0"/>
              </a:rPr>
            </a:br>
            <a:endParaRPr lang="it-IT" dirty="0">
              <a:latin typeface="Bauhaus 93" panose="04030905020B02020C02" pitchFamily="82" charset="0"/>
            </a:endParaRPr>
          </a:p>
        </p:txBody>
      </p:sp>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041606" y="695219"/>
            <a:ext cx="915528" cy="915528"/>
          </a:xfrm>
        </p:spPr>
      </p:pic>
    </p:spTree>
    <p:extLst>
      <p:ext uri="{BB962C8B-B14F-4D97-AF65-F5344CB8AC3E}">
        <p14:creationId xmlns:p14="http://schemas.microsoft.com/office/powerpoint/2010/main" val="967825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9135374" y="653400"/>
            <a:ext cx="914479" cy="914479"/>
          </a:xfrm>
          <a:prstGeom prst="rect">
            <a:avLst/>
          </a:prstGeom>
        </p:spPr>
      </p:pic>
      <p:sp>
        <p:nvSpPr>
          <p:cNvPr id="2" name="Titolo 1"/>
          <p:cNvSpPr>
            <a:spLocks noGrp="1"/>
          </p:cNvSpPr>
          <p:nvPr>
            <p:ph type="title"/>
          </p:nvPr>
        </p:nvSpPr>
        <p:spPr>
          <a:xfrm>
            <a:off x="646111" y="452718"/>
            <a:ext cx="9404723" cy="630124"/>
          </a:xfrm>
        </p:spPr>
        <p:txBody>
          <a:bodyPr/>
          <a:lstStyle/>
          <a:p>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292004552"/>
              </p:ext>
            </p:extLst>
          </p:nvPr>
        </p:nvGraphicFramePr>
        <p:xfrm>
          <a:off x="433137" y="1669268"/>
          <a:ext cx="11381874" cy="4872791"/>
        </p:xfrm>
        <a:graphic>
          <a:graphicData uri="http://schemas.openxmlformats.org/drawingml/2006/table">
            <a:tbl>
              <a:tblPr firstRow="1" bandRow="1">
                <a:tableStyleId>{00A15C55-8517-42AA-B614-E9B94910E393}</a:tableStyleId>
              </a:tblPr>
              <a:tblGrid>
                <a:gridCol w="3234060"/>
                <a:gridCol w="3419403"/>
                <a:gridCol w="3188368"/>
                <a:gridCol w="1540043"/>
              </a:tblGrid>
              <a:tr h="433213">
                <a:tc>
                  <a:txBody>
                    <a:bodyPr/>
                    <a:lstStyle/>
                    <a:p>
                      <a:pPr algn="ctr"/>
                      <a:r>
                        <a:rPr lang="it-IT" sz="2000" b="1" dirty="0" smtClean="0">
                          <a:solidFill>
                            <a:schemeClr val="accent6">
                              <a:lumMod val="50000"/>
                            </a:schemeClr>
                          </a:solidFill>
                          <a:latin typeface="Bauhaus 93" panose="04030905020B02020C02" pitchFamily="82" charset="0"/>
                        </a:rPr>
                        <a:t>rischi</a:t>
                      </a:r>
                      <a:endParaRPr lang="it-IT" sz="2000" b="1" dirty="0">
                        <a:solidFill>
                          <a:schemeClr val="accent6">
                            <a:lumMod val="50000"/>
                          </a:schemeClr>
                        </a:solidFill>
                        <a:latin typeface="Bauhaus 93" panose="04030905020B02020C02" pitchFamily="82" charset="0"/>
                      </a:endParaRPr>
                    </a:p>
                  </a:txBody>
                  <a:tcPr/>
                </a:tc>
                <a:tc>
                  <a:txBody>
                    <a:bodyPr/>
                    <a:lstStyle/>
                    <a:p>
                      <a:pPr algn="ctr"/>
                      <a:r>
                        <a:rPr lang="it-IT" sz="2000" b="1" dirty="0" smtClean="0">
                          <a:solidFill>
                            <a:schemeClr val="accent6">
                              <a:lumMod val="50000"/>
                            </a:schemeClr>
                          </a:solidFill>
                          <a:latin typeface="Bauhaus 93" panose="04030905020B02020C02" pitchFamily="82" charset="0"/>
                        </a:rPr>
                        <a:t>prevenzione</a:t>
                      </a:r>
                      <a:endParaRPr lang="it-IT" sz="2000" b="1" dirty="0">
                        <a:solidFill>
                          <a:schemeClr val="accent6">
                            <a:lumMod val="50000"/>
                          </a:schemeClr>
                        </a:solidFill>
                        <a:latin typeface="Bauhaus 93" panose="04030905020B02020C02" pitchFamily="82" charset="0"/>
                      </a:endParaRPr>
                    </a:p>
                  </a:txBody>
                  <a:tcPr/>
                </a:tc>
                <a:tc>
                  <a:txBody>
                    <a:bodyPr/>
                    <a:lstStyle/>
                    <a:p>
                      <a:pPr algn="ctr"/>
                      <a:r>
                        <a:rPr lang="it-IT" sz="2000" b="1" dirty="0" smtClean="0">
                          <a:solidFill>
                            <a:schemeClr val="accent6">
                              <a:lumMod val="50000"/>
                            </a:schemeClr>
                          </a:solidFill>
                          <a:latin typeface="Bauhaus 93" panose="04030905020B02020C02" pitchFamily="82" charset="0"/>
                        </a:rPr>
                        <a:t>assicurazioni</a:t>
                      </a:r>
                      <a:endParaRPr lang="it-IT" sz="2000" b="1" dirty="0">
                        <a:solidFill>
                          <a:schemeClr val="accent6">
                            <a:lumMod val="50000"/>
                          </a:schemeClr>
                        </a:solidFill>
                        <a:latin typeface="Bauhaus 93" panose="04030905020B02020C02" pitchFamily="82" charset="0"/>
                      </a:endParaRPr>
                    </a:p>
                  </a:txBody>
                  <a:tcPr/>
                </a:tc>
                <a:tc>
                  <a:txBody>
                    <a:bodyPr/>
                    <a:lstStyle/>
                    <a:p>
                      <a:pPr algn="ctr"/>
                      <a:r>
                        <a:rPr lang="it-IT" sz="2000" b="1" dirty="0" smtClean="0">
                          <a:solidFill>
                            <a:schemeClr val="accent6">
                              <a:lumMod val="50000"/>
                            </a:schemeClr>
                          </a:solidFill>
                          <a:latin typeface="Bauhaus 93" panose="04030905020B02020C02" pitchFamily="82" charset="0"/>
                        </a:rPr>
                        <a:t>altro</a:t>
                      </a:r>
                      <a:endParaRPr lang="it-IT" sz="2000" b="1" dirty="0">
                        <a:solidFill>
                          <a:schemeClr val="accent6">
                            <a:lumMod val="50000"/>
                          </a:schemeClr>
                        </a:solidFill>
                        <a:latin typeface="Bauhaus 93" panose="04030905020B02020C02" pitchFamily="82" charset="0"/>
                      </a:endParaRPr>
                    </a:p>
                  </a:txBody>
                  <a:tcPr/>
                </a:tc>
              </a:tr>
              <a:tr h="606498">
                <a:tc>
                  <a:txBody>
                    <a:bodyPr/>
                    <a:lstStyle/>
                    <a:p>
                      <a:pPr algn="ctr"/>
                      <a:r>
                        <a:rPr lang="it-IT" sz="1600" b="1" dirty="0" smtClean="0">
                          <a:solidFill>
                            <a:schemeClr val="accent6">
                              <a:lumMod val="50000"/>
                            </a:schemeClr>
                          </a:solidFill>
                          <a:latin typeface="Bauhaus 93" panose="04030905020B02020C02" pitchFamily="82" charset="0"/>
                        </a:rPr>
                        <a:t>Perdita di reputazione</a:t>
                      </a: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smtClean="0">
                          <a:solidFill>
                            <a:schemeClr val="accent6">
                              <a:lumMod val="50000"/>
                            </a:schemeClr>
                          </a:solidFill>
                          <a:latin typeface="Bauhaus 93" panose="04030905020B02020C02" pitchFamily="82" charset="0"/>
                        </a:rPr>
                        <a:t>Attenzione, cura verso i clienti</a:t>
                      </a:r>
                      <a:endParaRPr lang="it-IT" sz="1600" b="1" dirty="0">
                        <a:solidFill>
                          <a:schemeClr val="accent6">
                            <a:lumMod val="50000"/>
                          </a:schemeClr>
                        </a:solidFill>
                        <a:latin typeface="Bauhaus 93" panose="04030905020B02020C02" pitchFamily="82" charset="0"/>
                      </a:endParaRPr>
                    </a:p>
                  </a:txBody>
                  <a:tcPr/>
                </a:tc>
                <a:tc>
                  <a:txBody>
                    <a:bodyPr/>
                    <a:lstStyle/>
                    <a:p>
                      <a:pPr algn="ctr"/>
                      <a:endParaRPr lang="it-IT" sz="1600" b="1" dirty="0">
                        <a:solidFill>
                          <a:schemeClr val="accent6">
                            <a:lumMod val="50000"/>
                          </a:schemeClr>
                        </a:solidFill>
                        <a:latin typeface="Bauhaus 93" panose="04030905020B02020C02" pitchFamily="82" charset="0"/>
                      </a:endParaRPr>
                    </a:p>
                  </a:txBody>
                  <a:tcPr/>
                </a:tc>
                <a:tc>
                  <a:txBody>
                    <a:bodyPr/>
                    <a:lstStyle/>
                    <a:p>
                      <a:pPr algn="ctr"/>
                      <a:endParaRPr lang="it-IT" sz="1600" b="1">
                        <a:solidFill>
                          <a:schemeClr val="accent6">
                            <a:lumMod val="50000"/>
                          </a:schemeClr>
                        </a:solidFill>
                        <a:latin typeface="Bauhaus 93" panose="04030905020B02020C02" pitchFamily="82" charset="0"/>
                      </a:endParaRPr>
                    </a:p>
                  </a:txBody>
                  <a:tcPr/>
                </a:tc>
              </a:tr>
              <a:tr h="351384">
                <a:tc>
                  <a:txBody>
                    <a:bodyPr/>
                    <a:lstStyle/>
                    <a:p>
                      <a:pPr algn="ctr"/>
                      <a:r>
                        <a:rPr lang="it-IT" sz="1600" b="1" dirty="0" smtClean="0">
                          <a:solidFill>
                            <a:schemeClr val="accent6">
                              <a:lumMod val="50000"/>
                            </a:schemeClr>
                          </a:solidFill>
                          <a:latin typeface="Bauhaus 93" panose="04030905020B02020C02" pitchFamily="82" charset="0"/>
                        </a:rPr>
                        <a:t>Incidenti stradali</a:t>
                      </a:r>
                      <a:endParaRPr lang="it-IT" sz="1600" b="1" dirty="0">
                        <a:solidFill>
                          <a:schemeClr val="accent6">
                            <a:lumMod val="50000"/>
                          </a:schemeClr>
                        </a:solidFill>
                        <a:latin typeface="Bauhaus 93" panose="04030905020B02020C02" pitchFamily="82" charset="0"/>
                      </a:endParaRPr>
                    </a:p>
                  </a:txBody>
                  <a:tcPr/>
                </a:tc>
                <a:tc>
                  <a:txBody>
                    <a:bodyPr/>
                    <a:lstStyle/>
                    <a:p>
                      <a:pPr algn="ct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err="1" smtClean="0">
                          <a:solidFill>
                            <a:schemeClr val="accent6">
                              <a:lumMod val="50000"/>
                            </a:schemeClr>
                          </a:solidFill>
                          <a:latin typeface="Bauhaus 93" panose="04030905020B02020C02" pitchFamily="82" charset="0"/>
                        </a:rPr>
                        <a:t>Rc</a:t>
                      </a:r>
                      <a:r>
                        <a:rPr lang="it-IT" sz="1600" b="1" dirty="0" smtClean="0">
                          <a:solidFill>
                            <a:schemeClr val="accent6">
                              <a:lumMod val="50000"/>
                            </a:schemeClr>
                          </a:solidFill>
                          <a:latin typeface="Bauhaus 93" panose="04030905020B02020C02" pitchFamily="82" charset="0"/>
                        </a:rPr>
                        <a:t> auto più </a:t>
                      </a:r>
                      <a:r>
                        <a:rPr lang="it-IT" sz="1600" b="1" dirty="0" err="1" smtClean="0">
                          <a:solidFill>
                            <a:schemeClr val="accent6">
                              <a:lumMod val="50000"/>
                            </a:schemeClr>
                          </a:solidFill>
                          <a:latin typeface="Bauhaus 93" panose="04030905020B02020C02" pitchFamily="82" charset="0"/>
                        </a:rPr>
                        <a:t>Kasko</a:t>
                      </a:r>
                      <a:endParaRPr lang="it-IT" sz="1600" b="1" dirty="0">
                        <a:solidFill>
                          <a:schemeClr val="accent6">
                            <a:lumMod val="50000"/>
                          </a:schemeClr>
                        </a:solidFill>
                        <a:latin typeface="Bauhaus 93" panose="04030905020B02020C02" pitchFamily="82" charset="0"/>
                      </a:endParaRPr>
                    </a:p>
                  </a:txBody>
                  <a:tcPr/>
                </a:tc>
                <a:tc>
                  <a:txBody>
                    <a:bodyPr/>
                    <a:lstStyle/>
                    <a:p>
                      <a:pPr algn="ctr"/>
                      <a:endParaRPr lang="it-IT" sz="1600" b="1">
                        <a:solidFill>
                          <a:schemeClr val="accent6">
                            <a:lumMod val="50000"/>
                          </a:schemeClr>
                        </a:solidFill>
                        <a:latin typeface="Bauhaus 93" panose="04030905020B02020C02" pitchFamily="82" charset="0"/>
                      </a:endParaRPr>
                    </a:p>
                  </a:txBody>
                  <a:tcPr/>
                </a:tc>
              </a:tr>
              <a:tr h="606498">
                <a:tc>
                  <a:txBody>
                    <a:bodyPr/>
                    <a:lstStyle/>
                    <a:p>
                      <a:pPr algn="ctr"/>
                      <a:r>
                        <a:rPr lang="it-IT" sz="1600" b="1" dirty="0" smtClean="0">
                          <a:solidFill>
                            <a:schemeClr val="accent6">
                              <a:lumMod val="50000"/>
                            </a:schemeClr>
                          </a:solidFill>
                          <a:latin typeface="Bauhaus 93" panose="04030905020B02020C02" pitchFamily="82" charset="0"/>
                        </a:rPr>
                        <a:t>Furto dei mezzi o della merce</a:t>
                      </a: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smtClean="0">
                          <a:solidFill>
                            <a:schemeClr val="accent6">
                              <a:lumMod val="50000"/>
                            </a:schemeClr>
                          </a:solidFill>
                          <a:latin typeface="Bauhaus 93" panose="04030905020B02020C02" pitchFamily="82" charset="0"/>
                        </a:rPr>
                        <a:t>Sistemi</a:t>
                      </a:r>
                      <a:r>
                        <a:rPr lang="it-IT" sz="1600" b="1" baseline="0" dirty="0" smtClean="0">
                          <a:solidFill>
                            <a:schemeClr val="accent6">
                              <a:lumMod val="50000"/>
                            </a:schemeClr>
                          </a:solidFill>
                          <a:latin typeface="Bauhaus 93" panose="04030905020B02020C02" pitchFamily="82" charset="0"/>
                        </a:rPr>
                        <a:t> di sicurezza</a:t>
                      </a: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err="1" smtClean="0">
                          <a:solidFill>
                            <a:schemeClr val="accent6">
                              <a:lumMod val="50000"/>
                            </a:schemeClr>
                          </a:solidFill>
                          <a:latin typeface="Bauhaus 93" panose="04030905020B02020C02" pitchFamily="82" charset="0"/>
                        </a:rPr>
                        <a:t>Ass</a:t>
                      </a:r>
                      <a:r>
                        <a:rPr lang="it-IT" sz="1600" b="1" baseline="0" dirty="0" smtClean="0">
                          <a:solidFill>
                            <a:schemeClr val="accent6">
                              <a:lumMod val="50000"/>
                            </a:schemeClr>
                          </a:solidFill>
                          <a:latin typeface="Bauhaus 93" panose="04030905020B02020C02" pitchFamily="82" charset="0"/>
                        </a:rPr>
                        <a:t> furto</a:t>
                      </a:r>
                      <a:endParaRPr lang="it-IT" sz="1600" b="1" dirty="0">
                        <a:solidFill>
                          <a:schemeClr val="accent6">
                            <a:lumMod val="50000"/>
                          </a:schemeClr>
                        </a:solidFill>
                        <a:latin typeface="Bauhaus 93" panose="04030905020B02020C02" pitchFamily="82" charset="0"/>
                      </a:endParaRPr>
                    </a:p>
                  </a:txBody>
                  <a:tcPr/>
                </a:tc>
                <a:tc>
                  <a:txBody>
                    <a:bodyPr/>
                    <a:lstStyle/>
                    <a:p>
                      <a:pPr algn="ctr"/>
                      <a:endParaRPr lang="it-IT" sz="1600" b="1">
                        <a:solidFill>
                          <a:schemeClr val="accent6">
                            <a:lumMod val="50000"/>
                          </a:schemeClr>
                        </a:solidFill>
                        <a:latin typeface="Bauhaus 93" panose="04030905020B02020C02" pitchFamily="82" charset="0"/>
                      </a:endParaRPr>
                    </a:p>
                  </a:txBody>
                  <a:tcPr/>
                </a:tc>
              </a:tr>
              <a:tr h="606498">
                <a:tc>
                  <a:txBody>
                    <a:bodyPr/>
                    <a:lstStyle/>
                    <a:p>
                      <a:pPr algn="ctr"/>
                      <a:r>
                        <a:rPr lang="it-IT" sz="1600" b="1" dirty="0" smtClean="0">
                          <a:solidFill>
                            <a:schemeClr val="accent6">
                              <a:lumMod val="50000"/>
                            </a:schemeClr>
                          </a:solidFill>
                          <a:latin typeface="Bauhaus 93" panose="04030905020B02020C02" pitchFamily="82" charset="0"/>
                        </a:rPr>
                        <a:t>Guasti ai</a:t>
                      </a:r>
                      <a:r>
                        <a:rPr lang="it-IT" sz="1600" b="1" baseline="0" dirty="0" smtClean="0">
                          <a:solidFill>
                            <a:schemeClr val="accent6">
                              <a:lumMod val="50000"/>
                            </a:schemeClr>
                          </a:solidFill>
                          <a:latin typeface="Bauhaus 93" panose="04030905020B02020C02" pitchFamily="82" charset="0"/>
                        </a:rPr>
                        <a:t> mezzi</a:t>
                      </a: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smtClean="0">
                          <a:solidFill>
                            <a:schemeClr val="accent6">
                              <a:lumMod val="50000"/>
                            </a:schemeClr>
                          </a:solidFill>
                          <a:latin typeface="Bauhaus 93" panose="04030905020B02020C02" pitchFamily="82" charset="0"/>
                        </a:rPr>
                        <a:t>Accordi con noleggio</a:t>
                      </a:r>
                      <a:r>
                        <a:rPr lang="it-IT" sz="1600" b="1" baseline="0" dirty="0" smtClean="0">
                          <a:solidFill>
                            <a:schemeClr val="accent6">
                              <a:lumMod val="50000"/>
                            </a:schemeClr>
                          </a:solidFill>
                          <a:latin typeface="Bauhaus 93" panose="04030905020B02020C02" pitchFamily="82" charset="0"/>
                        </a:rPr>
                        <a:t> mezzi professionali</a:t>
                      </a: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smtClean="0">
                          <a:solidFill>
                            <a:schemeClr val="accent6">
                              <a:lumMod val="50000"/>
                            </a:schemeClr>
                          </a:solidFill>
                          <a:latin typeface="Bauhaus 93" panose="04030905020B02020C02" pitchFamily="82" charset="0"/>
                        </a:rPr>
                        <a:t>Clausole assicurative per mezzi sostitutivi</a:t>
                      </a:r>
                      <a:endParaRPr lang="it-IT" sz="1600" b="1" dirty="0">
                        <a:solidFill>
                          <a:schemeClr val="accent6">
                            <a:lumMod val="50000"/>
                          </a:schemeClr>
                        </a:solidFill>
                        <a:latin typeface="Bauhaus 93" panose="04030905020B02020C02" pitchFamily="82" charset="0"/>
                      </a:endParaRPr>
                    </a:p>
                  </a:txBody>
                  <a:tcPr/>
                </a:tc>
                <a:tc>
                  <a:txBody>
                    <a:bodyPr/>
                    <a:lstStyle/>
                    <a:p>
                      <a:pPr algn="ctr"/>
                      <a:endParaRPr lang="it-IT" sz="1600" b="1" dirty="0">
                        <a:solidFill>
                          <a:schemeClr val="accent6">
                            <a:lumMod val="50000"/>
                          </a:schemeClr>
                        </a:solidFill>
                        <a:latin typeface="Bauhaus 93" panose="04030905020B02020C02" pitchFamily="82" charset="0"/>
                      </a:endParaRPr>
                    </a:p>
                  </a:txBody>
                  <a:tcPr/>
                </a:tc>
              </a:tr>
              <a:tr h="866426">
                <a:tc>
                  <a:txBody>
                    <a:bodyPr/>
                    <a:lstStyle/>
                    <a:p>
                      <a:pPr algn="ctr"/>
                      <a:r>
                        <a:rPr lang="it-IT" sz="1600" b="1" dirty="0" smtClean="0">
                          <a:solidFill>
                            <a:schemeClr val="accent6">
                              <a:lumMod val="50000"/>
                            </a:schemeClr>
                          </a:solidFill>
                          <a:latin typeface="Bauhaus 93" panose="04030905020B02020C02" pitchFamily="82" charset="0"/>
                        </a:rPr>
                        <a:t>Incendio, allagamento</a:t>
                      </a: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smtClean="0">
                          <a:solidFill>
                            <a:schemeClr val="accent6">
                              <a:lumMod val="50000"/>
                            </a:schemeClr>
                          </a:solidFill>
                          <a:latin typeface="Bauhaus 93" panose="04030905020B02020C02" pitchFamily="82" charset="0"/>
                        </a:rPr>
                        <a:t>Pianificare ristrutturazioni adeguate</a:t>
                      </a: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err="1" smtClean="0">
                          <a:solidFill>
                            <a:schemeClr val="accent6">
                              <a:lumMod val="50000"/>
                            </a:schemeClr>
                          </a:solidFill>
                          <a:latin typeface="Bauhaus 93" panose="04030905020B02020C02" pitchFamily="82" charset="0"/>
                        </a:rPr>
                        <a:t>Ass</a:t>
                      </a:r>
                      <a:r>
                        <a:rPr lang="it-IT" sz="1600" b="1" dirty="0" smtClean="0">
                          <a:solidFill>
                            <a:schemeClr val="accent6">
                              <a:lumMod val="50000"/>
                            </a:schemeClr>
                          </a:solidFill>
                          <a:latin typeface="Bauhaus 93" panose="04030905020B02020C02" pitchFamily="82" charset="0"/>
                        </a:rPr>
                        <a:t> calamità/incendio</a:t>
                      </a: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smtClean="0">
                          <a:solidFill>
                            <a:schemeClr val="accent6">
                              <a:lumMod val="50000"/>
                            </a:schemeClr>
                          </a:solidFill>
                          <a:latin typeface="Bauhaus 93" panose="04030905020B02020C02" pitchFamily="82" charset="0"/>
                        </a:rPr>
                        <a:t>Fondi precauzionali</a:t>
                      </a:r>
                      <a:endParaRPr lang="it-IT" sz="1600" b="1" dirty="0">
                        <a:solidFill>
                          <a:schemeClr val="accent6">
                            <a:lumMod val="50000"/>
                          </a:schemeClr>
                        </a:solidFill>
                        <a:latin typeface="Bauhaus 93" panose="04030905020B02020C02" pitchFamily="82" charset="0"/>
                      </a:endParaRPr>
                    </a:p>
                  </a:txBody>
                  <a:tcPr/>
                </a:tc>
              </a:tr>
              <a:tr h="606498">
                <a:tc>
                  <a:txBody>
                    <a:bodyPr/>
                    <a:lstStyle/>
                    <a:p>
                      <a:pPr algn="ctr"/>
                      <a:r>
                        <a:rPr lang="it-IT" sz="1600" b="1" dirty="0" smtClean="0">
                          <a:solidFill>
                            <a:schemeClr val="accent6">
                              <a:lumMod val="50000"/>
                            </a:schemeClr>
                          </a:solidFill>
                          <a:latin typeface="Bauhaus 93" panose="04030905020B02020C02" pitchFamily="82" charset="0"/>
                        </a:rPr>
                        <a:t>Danni alle merci trasportate</a:t>
                      </a:r>
                      <a:endParaRPr lang="it-IT" sz="1600" b="1" dirty="0">
                        <a:solidFill>
                          <a:schemeClr val="accent6">
                            <a:lumMod val="50000"/>
                          </a:schemeClr>
                        </a:solidFill>
                        <a:latin typeface="Bauhaus 93" panose="04030905020B02020C02" pitchFamily="82" charset="0"/>
                      </a:endParaRPr>
                    </a:p>
                  </a:txBody>
                  <a:tcPr/>
                </a:tc>
                <a:tc>
                  <a:txBody>
                    <a:bodyPr/>
                    <a:lstStyle/>
                    <a:p>
                      <a:pPr algn="ctr"/>
                      <a:endParaRPr lang="it-IT" sz="1600" b="1" dirty="0">
                        <a:solidFill>
                          <a:schemeClr val="accent6">
                            <a:lumMod val="50000"/>
                          </a:schemeClr>
                        </a:solidFill>
                        <a:latin typeface="Bauhaus 93" panose="04030905020B02020C02" pitchFamily="82" charset="0"/>
                      </a:endParaRPr>
                    </a:p>
                  </a:txBody>
                  <a:tcPr/>
                </a:tc>
                <a:tc>
                  <a:txBody>
                    <a:bodyPr/>
                    <a:lstStyle/>
                    <a:p>
                      <a:pPr algn="ctr"/>
                      <a:r>
                        <a:rPr lang="it-IT" sz="1600" b="1" dirty="0" err="1" smtClean="0">
                          <a:solidFill>
                            <a:schemeClr val="accent6">
                              <a:lumMod val="50000"/>
                            </a:schemeClr>
                          </a:solidFill>
                          <a:latin typeface="Bauhaus 93" panose="04030905020B02020C02" pitchFamily="82" charset="0"/>
                        </a:rPr>
                        <a:t>Ass</a:t>
                      </a:r>
                      <a:r>
                        <a:rPr lang="it-IT" sz="1600" b="1" dirty="0" smtClean="0">
                          <a:solidFill>
                            <a:schemeClr val="accent6">
                              <a:lumMod val="50000"/>
                            </a:schemeClr>
                          </a:solidFill>
                          <a:latin typeface="Bauhaus 93" panose="04030905020B02020C02" pitchFamily="82" charset="0"/>
                        </a:rPr>
                        <a:t> sui beni</a:t>
                      </a:r>
                      <a:endParaRPr lang="it-IT" sz="1600" b="1" dirty="0">
                        <a:solidFill>
                          <a:schemeClr val="accent6">
                            <a:lumMod val="50000"/>
                          </a:schemeClr>
                        </a:solidFill>
                        <a:latin typeface="Bauhaus 93" panose="04030905020B02020C02" pitchFamily="82" charset="0"/>
                      </a:endParaRPr>
                    </a:p>
                  </a:txBody>
                  <a:tcPr/>
                </a:tc>
                <a:tc>
                  <a:txBody>
                    <a:bodyPr/>
                    <a:lstStyle/>
                    <a:p>
                      <a:pPr algn="ctr"/>
                      <a:endParaRPr lang="it-IT" sz="1600" b="1" dirty="0">
                        <a:solidFill>
                          <a:schemeClr val="accent6">
                            <a:lumMod val="50000"/>
                          </a:schemeClr>
                        </a:solidFill>
                        <a:latin typeface="Bauhaus 93" panose="04030905020B02020C02" pitchFamily="82" charset="0"/>
                      </a:endParaRPr>
                    </a:p>
                  </a:txBody>
                  <a:tcPr/>
                </a:tc>
              </a:tr>
              <a:tr h="795776">
                <a:tc>
                  <a:txBody>
                    <a:bodyPr/>
                    <a:lstStyle/>
                    <a:p>
                      <a:r>
                        <a:rPr lang="it-IT" sz="1600" b="1" dirty="0" smtClean="0">
                          <a:solidFill>
                            <a:schemeClr val="accent6">
                              <a:lumMod val="50000"/>
                            </a:schemeClr>
                          </a:solidFill>
                          <a:latin typeface="Bauhaus 93" panose="04030905020B02020C02" pitchFamily="82" charset="0"/>
                        </a:rPr>
                        <a:t>aumento prezzo carburante</a:t>
                      </a:r>
                      <a:endParaRPr lang="it-IT" sz="1600" b="1" dirty="0">
                        <a:solidFill>
                          <a:schemeClr val="accent6">
                            <a:lumMod val="50000"/>
                          </a:schemeClr>
                        </a:solidFill>
                        <a:latin typeface="Bauhaus 93" panose="04030905020B02020C02" pitchFamily="82" charset="0"/>
                      </a:endParaRPr>
                    </a:p>
                  </a:txBody>
                  <a:tcPr/>
                </a:tc>
                <a:tc>
                  <a:txBody>
                    <a:bodyPr/>
                    <a:lstStyle/>
                    <a:p>
                      <a:r>
                        <a:rPr lang="it-IT" sz="1600" b="1" dirty="0" smtClean="0">
                          <a:solidFill>
                            <a:schemeClr val="accent6">
                              <a:lumMod val="50000"/>
                            </a:schemeClr>
                          </a:solidFill>
                          <a:latin typeface="Bauhaus 93" panose="04030905020B02020C02" pitchFamily="82" charset="0"/>
                        </a:rPr>
                        <a:t>Pianificare sostituzione mezzi con ibridi, elettrici, a biocombustibili</a:t>
                      </a:r>
                      <a:endParaRPr lang="it-IT" sz="1600" b="1" dirty="0">
                        <a:solidFill>
                          <a:schemeClr val="accent6">
                            <a:lumMod val="50000"/>
                          </a:schemeClr>
                        </a:solidFill>
                        <a:latin typeface="Bauhaus 93" panose="04030905020B02020C02" pitchFamily="82" charset="0"/>
                      </a:endParaRPr>
                    </a:p>
                  </a:txBody>
                  <a:tcPr/>
                </a:tc>
                <a:tc>
                  <a:txBody>
                    <a:bodyPr/>
                    <a:lstStyle/>
                    <a:p>
                      <a:endParaRPr lang="it-IT" sz="1600" b="1" dirty="0">
                        <a:solidFill>
                          <a:schemeClr val="accent6">
                            <a:lumMod val="50000"/>
                          </a:schemeClr>
                        </a:solidFill>
                        <a:latin typeface="Bauhaus 93" panose="04030905020B02020C02" pitchFamily="82" charset="0"/>
                      </a:endParaRPr>
                    </a:p>
                  </a:txBody>
                  <a:tcPr/>
                </a:tc>
                <a:tc>
                  <a:txBody>
                    <a:bodyPr/>
                    <a:lstStyle/>
                    <a:p>
                      <a:endParaRPr lang="it-IT" sz="1600" b="1" dirty="0">
                        <a:solidFill>
                          <a:schemeClr val="accent6">
                            <a:lumMod val="50000"/>
                          </a:schemeClr>
                        </a:solidFill>
                        <a:latin typeface="Bauhaus 93" panose="04030905020B02020C02" pitchFamily="82" charset="0"/>
                      </a:endParaRPr>
                    </a:p>
                  </a:txBody>
                  <a:tcPr/>
                </a:tc>
              </a:tr>
            </a:tbl>
          </a:graphicData>
        </a:graphic>
      </p:graphicFrame>
    </p:spTree>
    <p:extLst>
      <p:ext uri="{BB962C8B-B14F-4D97-AF65-F5344CB8AC3E}">
        <p14:creationId xmlns:p14="http://schemas.microsoft.com/office/powerpoint/2010/main" val="2041005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9135374" y="581365"/>
            <a:ext cx="914479" cy="914479"/>
          </a:xfrm>
          <a:prstGeom prst="rect">
            <a:avLst/>
          </a:prstGeom>
        </p:spPr>
      </p:pic>
      <p:sp>
        <p:nvSpPr>
          <p:cNvPr id="2" name="Titolo 1"/>
          <p:cNvSpPr>
            <a:spLocks noGrp="1"/>
          </p:cNvSpPr>
          <p:nvPr>
            <p:ph type="title"/>
          </p:nvPr>
        </p:nvSpPr>
        <p:spPr/>
        <p:txBody>
          <a:bodyPr/>
          <a:lstStyle/>
          <a:p>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834643597"/>
              </p:ext>
            </p:extLst>
          </p:nvPr>
        </p:nvGraphicFramePr>
        <p:xfrm>
          <a:off x="782053" y="1744578"/>
          <a:ext cx="10623884" cy="4666587"/>
        </p:xfrm>
        <a:graphic>
          <a:graphicData uri="http://schemas.openxmlformats.org/drawingml/2006/table">
            <a:tbl>
              <a:tblPr firstRow="1" bandRow="1">
                <a:tableStyleId>{37CE84F3-28C3-443E-9E96-99CF82512B78}</a:tableStyleId>
              </a:tblPr>
              <a:tblGrid>
                <a:gridCol w="4102768"/>
                <a:gridCol w="2562613"/>
                <a:gridCol w="3958503"/>
              </a:tblGrid>
              <a:tr h="818671">
                <a:tc>
                  <a:txBody>
                    <a:bodyPr/>
                    <a:lstStyle/>
                    <a:p>
                      <a:pPr algn="ctr"/>
                      <a:r>
                        <a:rPr lang="it-IT" sz="2400" b="1" dirty="0" smtClean="0">
                          <a:solidFill>
                            <a:schemeClr val="tx1"/>
                          </a:solidFill>
                          <a:latin typeface="Bauhaus 93" panose="04030905020B02020C02" pitchFamily="82" charset="0"/>
                        </a:rPr>
                        <a:t>Danni </a:t>
                      </a:r>
                      <a:endParaRPr lang="it-IT" sz="2400" b="1" dirty="0">
                        <a:solidFill>
                          <a:schemeClr val="tx1"/>
                        </a:solidFill>
                        <a:latin typeface="Bauhaus 93" panose="04030905020B02020C02" pitchFamily="82" charset="0"/>
                      </a:endParaRPr>
                    </a:p>
                  </a:txBody>
                  <a:tcPr/>
                </a:tc>
                <a:tc>
                  <a:txBody>
                    <a:bodyPr/>
                    <a:lstStyle/>
                    <a:p>
                      <a:pPr algn="ctr"/>
                      <a:r>
                        <a:rPr lang="it-IT" sz="2400" b="1" dirty="0" smtClean="0">
                          <a:solidFill>
                            <a:schemeClr val="tx1"/>
                          </a:solidFill>
                          <a:latin typeface="Bauhaus 93" panose="04030905020B02020C02" pitchFamily="82" charset="0"/>
                        </a:rPr>
                        <a:t>Preparati?</a:t>
                      </a:r>
                      <a:r>
                        <a:rPr lang="it-IT" sz="2400" b="1" baseline="0" dirty="0" smtClean="0">
                          <a:solidFill>
                            <a:schemeClr val="tx1"/>
                          </a:solidFill>
                          <a:latin typeface="Bauhaus 93" panose="04030905020B02020C02" pitchFamily="82" charset="0"/>
                        </a:rPr>
                        <a:t> Sì, No, In parte</a:t>
                      </a:r>
                      <a:endParaRPr lang="it-IT" sz="2400" b="1" dirty="0">
                        <a:solidFill>
                          <a:schemeClr val="tx1"/>
                        </a:solidFill>
                        <a:latin typeface="Bauhaus 93" panose="04030905020B02020C02" pitchFamily="82" charset="0"/>
                      </a:endParaRPr>
                    </a:p>
                  </a:txBody>
                  <a:tcPr/>
                </a:tc>
                <a:tc>
                  <a:txBody>
                    <a:bodyPr/>
                    <a:lstStyle/>
                    <a:p>
                      <a:pPr algn="ctr"/>
                      <a:r>
                        <a:rPr lang="it-IT" sz="2400" b="1" dirty="0" smtClean="0">
                          <a:solidFill>
                            <a:schemeClr val="tx1"/>
                          </a:solidFill>
                          <a:latin typeface="Bauhaus 93" panose="04030905020B02020C02" pitchFamily="82" charset="0"/>
                        </a:rPr>
                        <a:t>Soluzioni </a:t>
                      </a:r>
                      <a:endParaRPr lang="it-IT" sz="2400" b="1" dirty="0">
                        <a:solidFill>
                          <a:schemeClr val="tx1"/>
                        </a:solidFill>
                        <a:latin typeface="Bauhaus 93" panose="04030905020B02020C02" pitchFamily="82" charset="0"/>
                      </a:endParaRPr>
                    </a:p>
                  </a:txBody>
                  <a:tcPr/>
                </a:tc>
              </a:tr>
              <a:tr h="636744">
                <a:tc>
                  <a:txBody>
                    <a:bodyPr/>
                    <a:lstStyle/>
                    <a:p>
                      <a:pPr algn="ctr"/>
                      <a:r>
                        <a:rPr lang="it-IT" b="1" dirty="0" smtClean="0">
                          <a:solidFill>
                            <a:schemeClr val="accent6">
                              <a:lumMod val="50000"/>
                            </a:schemeClr>
                          </a:solidFill>
                          <a:latin typeface="Bauhaus 93" panose="04030905020B02020C02" pitchFamily="82" charset="0"/>
                        </a:rPr>
                        <a:t>Infortuni</a:t>
                      </a:r>
                      <a:r>
                        <a:rPr lang="it-IT" b="1" baseline="0" dirty="0" smtClean="0">
                          <a:solidFill>
                            <a:schemeClr val="accent6">
                              <a:lumMod val="50000"/>
                            </a:schemeClr>
                          </a:solidFill>
                          <a:latin typeface="Bauhaus 93" panose="04030905020B02020C02" pitchFamily="82" charset="0"/>
                        </a:rPr>
                        <a:t> dipendenti e/o soci</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smtClean="0">
                          <a:solidFill>
                            <a:schemeClr val="accent6">
                              <a:lumMod val="50000"/>
                            </a:schemeClr>
                          </a:solidFill>
                          <a:latin typeface="Bauhaus 93" panose="04030905020B02020C02" pitchFamily="82" charset="0"/>
                        </a:rPr>
                        <a:t>No</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err="1" smtClean="0">
                          <a:solidFill>
                            <a:schemeClr val="accent6">
                              <a:lumMod val="50000"/>
                            </a:schemeClr>
                          </a:solidFill>
                          <a:latin typeface="Bauhaus 93" panose="04030905020B02020C02" pitchFamily="82" charset="0"/>
                        </a:rPr>
                        <a:t>Ass</a:t>
                      </a:r>
                      <a:r>
                        <a:rPr lang="it-IT" b="1" dirty="0" smtClean="0">
                          <a:solidFill>
                            <a:schemeClr val="accent6">
                              <a:lumMod val="50000"/>
                            </a:schemeClr>
                          </a:solidFill>
                          <a:latin typeface="Bauhaus 93" panose="04030905020B02020C02" pitchFamily="82" charset="0"/>
                        </a:rPr>
                        <a:t> sui</a:t>
                      </a:r>
                      <a:r>
                        <a:rPr lang="it-IT" b="1" baseline="0" dirty="0" smtClean="0">
                          <a:solidFill>
                            <a:schemeClr val="accent6">
                              <a:lumMod val="50000"/>
                            </a:schemeClr>
                          </a:solidFill>
                          <a:latin typeface="Bauhaus 93" panose="04030905020B02020C02" pitchFamily="82" charset="0"/>
                        </a:rPr>
                        <a:t> dipendenti, </a:t>
                      </a:r>
                      <a:r>
                        <a:rPr lang="it-IT" b="1" baseline="0" dirty="0" err="1" smtClean="0">
                          <a:solidFill>
                            <a:schemeClr val="accent6">
                              <a:lumMod val="50000"/>
                            </a:schemeClr>
                          </a:solidFill>
                          <a:latin typeface="Bauhaus 93" panose="04030905020B02020C02" pitchFamily="82" charset="0"/>
                        </a:rPr>
                        <a:t>ass</a:t>
                      </a:r>
                      <a:r>
                        <a:rPr lang="it-IT" b="1" baseline="0" dirty="0" smtClean="0">
                          <a:solidFill>
                            <a:schemeClr val="accent6">
                              <a:lumMod val="50000"/>
                            </a:schemeClr>
                          </a:solidFill>
                          <a:latin typeface="Bauhaus 93" panose="04030905020B02020C02" pitchFamily="82" charset="0"/>
                        </a:rPr>
                        <a:t> sulla vita dei soci, ridurre orario di lavoro</a:t>
                      </a:r>
                      <a:endParaRPr lang="it-IT" b="1" dirty="0">
                        <a:solidFill>
                          <a:schemeClr val="accent6">
                            <a:lumMod val="50000"/>
                          </a:schemeClr>
                        </a:solidFill>
                        <a:latin typeface="Bauhaus 93" panose="04030905020B02020C02" pitchFamily="82" charset="0"/>
                      </a:endParaRPr>
                    </a:p>
                  </a:txBody>
                  <a:tcPr/>
                </a:tc>
              </a:tr>
              <a:tr h="636744">
                <a:tc>
                  <a:txBody>
                    <a:bodyPr/>
                    <a:lstStyle/>
                    <a:p>
                      <a:pPr algn="ctr"/>
                      <a:r>
                        <a:rPr lang="it-IT" b="1" dirty="0" smtClean="0">
                          <a:solidFill>
                            <a:schemeClr val="accent6">
                              <a:lumMod val="50000"/>
                            </a:schemeClr>
                          </a:solidFill>
                          <a:latin typeface="Bauhaus 93" panose="04030905020B02020C02" pitchFamily="82" charset="0"/>
                        </a:rPr>
                        <a:t>Guasti ai mezzi</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smtClean="0">
                          <a:solidFill>
                            <a:schemeClr val="accent6">
                              <a:lumMod val="50000"/>
                            </a:schemeClr>
                          </a:solidFill>
                          <a:latin typeface="Bauhaus 93" panose="04030905020B02020C02" pitchFamily="82" charset="0"/>
                        </a:rPr>
                        <a:t>Sì (accordi mezzi sostitutivi)</a:t>
                      </a:r>
                      <a:endParaRPr lang="it-IT" b="1" dirty="0">
                        <a:solidFill>
                          <a:schemeClr val="accent6">
                            <a:lumMod val="50000"/>
                          </a:schemeClr>
                        </a:solidFill>
                        <a:latin typeface="Bauhaus 93" panose="04030905020B02020C02" pitchFamily="82" charset="0"/>
                      </a:endParaRPr>
                    </a:p>
                  </a:txBody>
                  <a:tcPr/>
                </a:tc>
                <a:tc>
                  <a:txBody>
                    <a:bodyPr/>
                    <a:lstStyle/>
                    <a:p>
                      <a:pPr algn="ctr"/>
                      <a:endParaRPr lang="it-IT" b="1">
                        <a:solidFill>
                          <a:schemeClr val="accent6">
                            <a:lumMod val="50000"/>
                          </a:schemeClr>
                        </a:solidFill>
                        <a:latin typeface="Bauhaus 93" panose="04030905020B02020C02" pitchFamily="82" charset="0"/>
                      </a:endParaRPr>
                    </a:p>
                  </a:txBody>
                  <a:tcPr/>
                </a:tc>
              </a:tr>
              <a:tr h="636744">
                <a:tc>
                  <a:txBody>
                    <a:bodyPr/>
                    <a:lstStyle/>
                    <a:p>
                      <a:pPr algn="ctr"/>
                      <a:r>
                        <a:rPr lang="it-IT" b="1" dirty="0" smtClean="0">
                          <a:solidFill>
                            <a:schemeClr val="accent6">
                              <a:lumMod val="50000"/>
                            </a:schemeClr>
                          </a:solidFill>
                          <a:latin typeface="Bauhaus 93" panose="04030905020B02020C02" pitchFamily="82" charset="0"/>
                        </a:rPr>
                        <a:t>Concorrenza </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smtClean="0">
                          <a:solidFill>
                            <a:schemeClr val="accent6">
                              <a:lumMod val="50000"/>
                            </a:schemeClr>
                          </a:solidFill>
                          <a:latin typeface="Bauhaus 93" panose="04030905020B02020C02" pitchFamily="82" charset="0"/>
                        </a:rPr>
                        <a:t>No</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smtClean="0">
                          <a:solidFill>
                            <a:schemeClr val="accent6">
                              <a:lumMod val="50000"/>
                            </a:schemeClr>
                          </a:solidFill>
                          <a:latin typeface="Bauhaus 93" panose="04030905020B02020C02" pitchFamily="82" charset="0"/>
                        </a:rPr>
                        <a:t>Buon piano di marketing e campagne pubblicitarie</a:t>
                      </a:r>
                      <a:endParaRPr lang="it-IT" b="1" dirty="0">
                        <a:solidFill>
                          <a:schemeClr val="accent6">
                            <a:lumMod val="50000"/>
                          </a:schemeClr>
                        </a:solidFill>
                        <a:latin typeface="Bauhaus 93" panose="04030905020B02020C02" pitchFamily="82" charset="0"/>
                      </a:endParaRPr>
                    </a:p>
                  </a:txBody>
                  <a:tcPr/>
                </a:tc>
              </a:tr>
              <a:tr h="368907">
                <a:tc>
                  <a:txBody>
                    <a:bodyPr/>
                    <a:lstStyle/>
                    <a:p>
                      <a:pPr algn="ctr"/>
                      <a:r>
                        <a:rPr lang="it-IT" b="1" dirty="0" smtClean="0">
                          <a:solidFill>
                            <a:schemeClr val="accent6">
                              <a:lumMod val="50000"/>
                            </a:schemeClr>
                          </a:solidFill>
                          <a:latin typeface="Bauhaus 93" panose="04030905020B02020C02" pitchFamily="82" charset="0"/>
                        </a:rPr>
                        <a:t>Furto del carico</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smtClean="0">
                          <a:solidFill>
                            <a:schemeClr val="accent6">
                              <a:lumMod val="50000"/>
                            </a:schemeClr>
                          </a:solidFill>
                          <a:latin typeface="Bauhaus 93" panose="04030905020B02020C02" pitchFamily="82" charset="0"/>
                        </a:rPr>
                        <a:t>Sì (</a:t>
                      </a:r>
                      <a:r>
                        <a:rPr lang="it-IT" b="1" dirty="0" err="1" smtClean="0">
                          <a:solidFill>
                            <a:schemeClr val="accent6">
                              <a:lumMod val="50000"/>
                            </a:schemeClr>
                          </a:solidFill>
                          <a:latin typeface="Bauhaus 93" panose="04030905020B02020C02" pitchFamily="82" charset="0"/>
                        </a:rPr>
                        <a:t>ass</a:t>
                      </a:r>
                      <a:r>
                        <a:rPr lang="it-IT" b="1" dirty="0" smtClean="0">
                          <a:solidFill>
                            <a:schemeClr val="accent6">
                              <a:lumMod val="50000"/>
                            </a:schemeClr>
                          </a:solidFill>
                          <a:latin typeface="Bauhaus 93" panose="04030905020B02020C02" pitchFamily="82" charset="0"/>
                        </a:rPr>
                        <a:t> furto)</a:t>
                      </a:r>
                      <a:endParaRPr lang="it-IT" b="1" dirty="0">
                        <a:solidFill>
                          <a:schemeClr val="accent6">
                            <a:lumMod val="50000"/>
                          </a:schemeClr>
                        </a:solidFill>
                        <a:latin typeface="Bauhaus 93" panose="04030905020B02020C02" pitchFamily="82" charset="0"/>
                      </a:endParaRPr>
                    </a:p>
                  </a:txBody>
                  <a:tcPr/>
                </a:tc>
                <a:tc>
                  <a:txBody>
                    <a:bodyPr/>
                    <a:lstStyle/>
                    <a:p>
                      <a:pPr algn="ctr"/>
                      <a:endParaRPr lang="it-IT" b="1">
                        <a:solidFill>
                          <a:schemeClr val="accent6">
                            <a:lumMod val="50000"/>
                          </a:schemeClr>
                        </a:solidFill>
                        <a:latin typeface="Bauhaus 93" panose="04030905020B02020C02" pitchFamily="82" charset="0"/>
                      </a:endParaRPr>
                    </a:p>
                  </a:txBody>
                  <a:tcPr/>
                </a:tc>
              </a:tr>
              <a:tr h="909634">
                <a:tc>
                  <a:txBody>
                    <a:bodyPr/>
                    <a:lstStyle/>
                    <a:p>
                      <a:pPr algn="ctr"/>
                      <a:r>
                        <a:rPr lang="it-IT" b="1" dirty="0" smtClean="0">
                          <a:solidFill>
                            <a:schemeClr val="accent6">
                              <a:lumMod val="50000"/>
                            </a:schemeClr>
                          </a:solidFill>
                          <a:latin typeface="Bauhaus 93" panose="04030905020B02020C02" pitchFamily="82" charset="0"/>
                        </a:rPr>
                        <a:t>Parziale crollo struttura ricovero mezzi</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smtClean="0">
                          <a:solidFill>
                            <a:schemeClr val="accent6">
                              <a:lumMod val="50000"/>
                            </a:schemeClr>
                          </a:solidFill>
                          <a:latin typeface="Bauhaus 93" panose="04030905020B02020C02" pitchFamily="82" charset="0"/>
                        </a:rPr>
                        <a:t>In parte (</a:t>
                      </a:r>
                      <a:r>
                        <a:rPr lang="it-IT" b="1" dirty="0" err="1" smtClean="0">
                          <a:solidFill>
                            <a:schemeClr val="accent6">
                              <a:lumMod val="50000"/>
                            </a:schemeClr>
                          </a:solidFill>
                          <a:latin typeface="Bauhaus 93" panose="04030905020B02020C02" pitchFamily="82" charset="0"/>
                        </a:rPr>
                        <a:t>ass</a:t>
                      </a:r>
                      <a:r>
                        <a:rPr lang="it-IT" b="1" dirty="0" smtClean="0">
                          <a:solidFill>
                            <a:schemeClr val="accent6">
                              <a:lumMod val="50000"/>
                            </a:schemeClr>
                          </a:solidFill>
                          <a:latin typeface="Bauhaus 93" panose="04030905020B02020C02" pitchFamily="82" charset="0"/>
                        </a:rPr>
                        <a:t> calamità, ristrutturazioni)</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err="1" smtClean="0">
                          <a:solidFill>
                            <a:schemeClr val="accent6">
                              <a:lumMod val="50000"/>
                            </a:schemeClr>
                          </a:solidFill>
                          <a:latin typeface="Bauhaus 93" panose="04030905020B02020C02" pitchFamily="82" charset="0"/>
                        </a:rPr>
                        <a:t>Ass</a:t>
                      </a:r>
                      <a:r>
                        <a:rPr lang="it-IT" b="1" dirty="0" smtClean="0">
                          <a:solidFill>
                            <a:schemeClr val="accent6">
                              <a:lumMod val="50000"/>
                            </a:schemeClr>
                          </a:solidFill>
                          <a:latin typeface="Bauhaus 93" panose="04030905020B02020C02" pitchFamily="82" charset="0"/>
                        </a:rPr>
                        <a:t> dedicata al caso (da discutere specificatamente con l’assicuratore di fiducia)</a:t>
                      </a:r>
                      <a:endParaRPr lang="it-IT" b="1" dirty="0">
                        <a:solidFill>
                          <a:schemeClr val="accent6">
                            <a:lumMod val="50000"/>
                          </a:schemeClr>
                        </a:solidFill>
                        <a:latin typeface="Bauhaus 93" panose="04030905020B02020C02" pitchFamily="82" charset="0"/>
                      </a:endParaRPr>
                    </a:p>
                  </a:txBody>
                  <a:tcPr/>
                </a:tc>
              </a:tr>
              <a:tr h="636744">
                <a:tc>
                  <a:txBody>
                    <a:bodyPr/>
                    <a:lstStyle/>
                    <a:p>
                      <a:pPr algn="ctr"/>
                      <a:r>
                        <a:rPr lang="it-IT" b="1" dirty="0" smtClean="0">
                          <a:solidFill>
                            <a:schemeClr val="accent6">
                              <a:lumMod val="50000"/>
                            </a:schemeClr>
                          </a:solidFill>
                          <a:latin typeface="Bauhaus 93" panose="04030905020B02020C02" pitchFamily="82" charset="0"/>
                        </a:rPr>
                        <a:t>Ritiro della patente a uno o più autisti</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smtClean="0">
                          <a:solidFill>
                            <a:schemeClr val="accent6">
                              <a:lumMod val="50000"/>
                            </a:schemeClr>
                          </a:solidFill>
                          <a:latin typeface="Bauhaus 93" panose="04030905020B02020C02" pitchFamily="82" charset="0"/>
                        </a:rPr>
                        <a:t>No</a:t>
                      </a:r>
                      <a:endParaRPr lang="it-IT" b="1" dirty="0">
                        <a:solidFill>
                          <a:schemeClr val="accent6">
                            <a:lumMod val="50000"/>
                          </a:schemeClr>
                        </a:solidFill>
                        <a:latin typeface="Bauhaus 93" panose="04030905020B02020C02" pitchFamily="82" charset="0"/>
                      </a:endParaRPr>
                    </a:p>
                  </a:txBody>
                  <a:tcPr/>
                </a:tc>
                <a:tc>
                  <a:txBody>
                    <a:bodyPr/>
                    <a:lstStyle/>
                    <a:p>
                      <a:pPr algn="ctr"/>
                      <a:r>
                        <a:rPr lang="it-IT" b="1" dirty="0" smtClean="0">
                          <a:solidFill>
                            <a:schemeClr val="accent6">
                              <a:lumMod val="50000"/>
                            </a:schemeClr>
                          </a:solidFill>
                          <a:latin typeface="Bauhaus 93" panose="04030905020B02020C02" pitchFamily="82" charset="0"/>
                        </a:rPr>
                        <a:t>Clausola </a:t>
                      </a:r>
                      <a:r>
                        <a:rPr lang="it-IT" b="1" dirty="0" err="1" smtClean="0">
                          <a:solidFill>
                            <a:schemeClr val="accent6">
                              <a:lumMod val="50000"/>
                            </a:schemeClr>
                          </a:solidFill>
                          <a:latin typeface="Bauhaus 93" panose="04030905020B02020C02" pitchFamily="82" charset="0"/>
                        </a:rPr>
                        <a:t>ass</a:t>
                      </a:r>
                      <a:r>
                        <a:rPr lang="it-IT" b="1" dirty="0" smtClean="0">
                          <a:solidFill>
                            <a:schemeClr val="accent6">
                              <a:lumMod val="50000"/>
                            </a:schemeClr>
                          </a:solidFill>
                          <a:latin typeface="Bauhaus 93" panose="04030905020B02020C02" pitchFamily="82" charset="0"/>
                        </a:rPr>
                        <a:t> dedicata al ritiro patente</a:t>
                      </a:r>
                      <a:endParaRPr lang="it-IT" b="1" dirty="0">
                        <a:solidFill>
                          <a:schemeClr val="accent6">
                            <a:lumMod val="50000"/>
                          </a:schemeClr>
                        </a:solidFill>
                        <a:latin typeface="Bauhaus 93" panose="04030905020B02020C02" pitchFamily="82" charset="0"/>
                      </a:endParaRPr>
                    </a:p>
                  </a:txBody>
                  <a:tcPr/>
                </a:tc>
              </a:tr>
            </a:tbl>
          </a:graphicData>
        </a:graphic>
      </p:graphicFrame>
    </p:spTree>
    <p:extLst>
      <p:ext uri="{BB962C8B-B14F-4D97-AF65-F5344CB8AC3E}">
        <p14:creationId xmlns:p14="http://schemas.microsoft.com/office/powerpoint/2010/main" val="1506758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6600" b="1" dirty="0" smtClean="0">
                <a:latin typeface="Bauhaus 93" panose="04030905020B02020C02" pitchFamily="82" charset="0"/>
              </a:rPr>
              <a:t>Conclusioni</a:t>
            </a:r>
            <a:endParaRPr lang="it-IT" sz="6600" b="1" dirty="0">
              <a:latin typeface="Bauhaus 93" panose="04030905020B02020C02" pitchFamily="82" charset="0"/>
            </a:endParaRPr>
          </a:p>
        </p:txBody>
      </p:sp>
      <p:sp>
        <p:nvSpPr>
          <p:cNvPr id="3" name="Segnaposto contenuto 2"/>
          <p:cNvSpPr>
            <a:spLocks noGrp="1"/>
          </p:cNvSpPr>
          <p:nvPr>
            <p:ph idx="1"/>
          </p:nvPr>
        </p:nvSpPr>
        <p:spPr>
          <a:xfrm>
            <a:off x="1103312" y="1624492"/>
            <a:ext cx="8946541" cy="4623908"/>
          </a:xfrm>
        </p:spPr>
        <p:txBody>
          <a:bodyPr>
            <a:normAutofit fontScale="92500" lnSpcReduction="10000"/>
          </a:bodyPr>
          <a:lstStyle/>
          <a:p>
            <a:pPr marL="0" indent="0" algn="just">
              <a:buNone/>
            </a:pPr>
            <a:r>
              <a:rPr lang="it-IT" sz="2800" b="1" dirty="0" smtClean="0">
                <a:solidFill>
                  <a:schemeClr val="bg2">
                    <a:lumMod val="20000"/>
                    <a:lumOff val="80000"/>
                  </a:schemeClr>
                </a:solidFill>
                <a:latin typeface="Bauhaus 93" panose="04030905020B02020C02" pitchFamily="82" charset="0"/>
              </a:rPr>
              <a:t>Questa simulazione ci ha dimostrato come occuparsi del ‘rischio’ sia una vera e propria attività professionale, con specifiche competenze.</a:t>
            </a:r>
          </a:p>
          <a:p>
            <a:pPr marL="0" indent="0" algn="just">
              <a:buNone/>
            </a:pPr>
            <a:r>
              <a:rPr lang="it-IT" sz="2800" b="1" dirty="0" smtClean="0">
                <a:solidFill>
                  <a:schemeClr val="bg2">
                    <a:lumMod val="20000"/>
                    <a:lumOff val="80000"/>
                  </a:schemeClr>
                </a:solidFill>
                <a:latin typeface="Bauhaus 93" panose="04030905020B02020C02" pitchFamily="82" charset="0"/>
              </a:rPr>
              <a:t>Sembra facile poter prevedere i futuri danni conoscendo la propria azienda, ma non è sempre così.</a:t>
            </a:r>
          </a:p>
          <a:p>
            <a:pPr marL="0" indent="0" algn="just">
              <a:buNone/>
            </a:pPr>
            <a:r>
              <a:rPr lang="it-IT" sz="2800" b="1" dirty="0" smtClean="0">
                <a:solidFill>
                  <a:schemeClr val="bg2">
                    <a:lumMod val="20000"/>
                    <a:lumOff val="80000"/>
                  </a:schemeClr>
                </a:solidFill>
                <a:latin typeface="Bauhaus 93" panose="04030905020B02020C02" pitchFamily="82" charset="0"/>
              </a:rPr>
              <a:t>Si capisce perché esiste il ruolo del </a:t>
            </a:r>
            <a:r>
              <a:rPr lang="it-IT" sz="2800" b="1" dirty="0" err="1" smtClean="0">
                <a:solidFill>
                  <a:schemeClr val="bg2">
                    <a:lumMod val="20000"/>
                    <a:lumOff val="80000"/>
                  </a:schemeClr>
                </a:solidFill>
                <a:latin typeface="Bauhaus 93" panose="04030905020B02020C02" pitchFamily="82" charset="0"/>
              </a:rPr>
              <a:t>Risk</a:t>
            </a:r>
            <a:r>
              <a:rPr lang="it-IT" sz="2800" b="1" dirty="0" smtClean="0">
                <a:solidFill>
                  <a:schemeClr val="bg2">
                    <a:lumMod val="20000"/>
                    <a:lumOff val="80000"/>
                  </a:schemeClr>
                </a:solidFill>
                <a:latin typeface="Bauhaus 93" panose="04030905020B02020C02" pitchFamily="82" charset="0"/>
              </a:rPr>
              <a:t> Manager e alcune imprese richiedono la consulenza di un agente assicuratore esperto del settore della propria azienda.</a:t>
            </a:r>
          </a:p>
          <a:p>
            <a:pPr marL="0" indent="0" algn="just">
              <a:buNone/>
            </a:pPr>
            <a:r>
              <a:rPr lang="it-IT" sz="2800" b="1" dirty="0" smtClean="0">
                <a:solidFill>
                  <a:schemeClr val="bg2">
                    <a:lumMod val="20000"/>
                    <a:lumOff val="80000"/>
                  </a:schemeClr>
                </a:solidFill>
                <a:latin typeface="Bauhaus 93" panose="04030905020B02020C02" pitchFamily="82" charset="0"/>
              </a:rPr>
              <a:t>Senza dimenticare che esistono alcuni tipi di rischio, calcolabili ma non proprio contenibili: quelli connessi all’attività </a:t>
            </a:r>
            <a:r>
              <a:rPr lang="it-IT" sz="2800" b="1" smtClean="0">
                <a:solidFill>
                  <a:schemeClr val="bg2">
                    <a:lumMod val="20000"/>
                    <a:lumOff val="80000"/>
                  </a:schemeClr>
                </a:solidFill>
                <a:latin typeface="Bauhaus 93" panose="04030905020B02020C02" pitchFamily="82" charset="0"/>
              </a:rPr>
              <a:t>tipica aziendale.</a:t>
            </a:r>
            <a:endParaRPr lang="it-IT" sz="2800" b="1" dirty="0">
              <a:solidFill>
                <a:schemeClr val="bg2">
                  <a:lumMod val="20000"/>
                  <a:lumOff val="80000"/>
                </a:schemeClr>
              </a:solidFill>
              <a:latin typeface="Bauhaus 93" panose="04030905020B02020C02" pitchFamily="82" charset="0"/>
            </a:endParaRPr>
          </a:p>
        </p:txBody>
      </p:sp>
      <p:pic>
        <p:nvPicPr>
          <p:cNvPr id="4" name="Immagine 3"/>
          <p:cNvPicPr>
            <a:picLocks noChangeAspect="1"/>
          </p:cNvPicPr>
          <p:nvPr/>
        </p:nvPicPr>
        <p:blipFill>
          <a:blip r:embed="rId2"/>
          <a:stretch>
            <a:fillRect/>
          </a:stretch>
        </p:blipFill>
        <p:spPr>
          <a:xfrm>
            <a:off x="9332455" y="581365"/>
            <a:ext cx="914479" cy="914479"/>
          </a:xfrm>
          <a:prstGeom prst="rect">
            <a:avLst/>
          </a:prstGeom>
        </p:spPr>
      </p:pic>
    </p:spTree>
    <p:extLst>
      <p:ext uri="{BB962C8B-B14F-4D97-AF65-F5344CB8AC3E}">
        <p14:creationId xmlns:p14="http://schemas.microsoft.com/office/powerpoint/2010/main" val="1130214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119</TotalTime>
  <Words>268</Words>
  <Application>Microsoft Office PowerPoint</Application>
  <PresentationFormat>Widescreen</PresentationFormat>
  <Paragraphs>50</Paragraphs>
  <Slides>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Arial</vt:lpstr>
      <vt:lpstr>Bauhaus 93</vt:lpstr>
      <vt:lpstr>Century Gothic</vt:lpstr>
      <vt:lpstr>Wingdings 3</vt:lpstr>
      <vt:lpstr>Ione</vt:lpstr>
      <vt:lpstr>ARROWS s.p.a.</vt:lpstr>
      <vt:lpstr>DESCRIZIONE AZIENDA:   LA ARROWS SPA è UN’AZIENDA DI TRASPORTI NAZIONALI, CHE SI PROPONE COME VELOCE E AFFIDABILE. GLI AZIONISTI SONO GLI AUTISTI STESSI CHE HANNO DECISO DI LAVORARE INSIEME ED ESSERE IMPRENDITORI DI SE STESSI.  OVVIAMENTE I RISCHI DEL MESTIERE SONO LEGATI AGLI IMPREVISTI STRADALI (INCIDENTI, TRAFFICO, DEVIAZIONI DI PERCORSO, GUASTI AI MEZZI), ALLA CONCORRENZA DI AZIENDE Più GRANDI, AI PROBLEMI DI RELAZIONI COI CLIENTI, AI FURTI DI MEZZI E/O MERCI. PERCIò SI PRESENTA COME UN’IMPRESA RISCHIOSA, IN CUI L’ARGINARE I POSSIBILI DANNI è STRATEGICO PER IL BUON ANDAMENTO DELLA GESTIONE. </vt:lpstr>
      <vt:lpstr>Presentazione standard di PowerPoint</vt:lpstr>
      <vt:lpstr>Presentazione standard di PowerPoint</vt:lpstr>
      <vt:lpstr>Conclusioni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ARROWS s.p.a.</dc:title>
  <dc:creator>Simona</dc:creator>
  <cp:lastModifiedBy>Simona</cp:lastModifiedBy>
  <cp:revision>12</cp:revision>
  <dcterms:created xsi:type="dcterms:W3CDTF">2017-07-01T16:08:23Z</dcterms:created>
  <dcterms:modified xsi:type="dcterms:W3CDTF">2017-07-01T18:08:54Z</dcterms:modified>
</cp:coreProperties>
</file>