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ile scuro 1 - Colore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Stile con tema 2 - Color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FCF1-EAC1-4375-BCF2-16FB780413CC}" type="datetimeFigureOut">
              <a:rPr lang="it-IT" smtClean="0"/>
              <a:t>30/06/2017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D140-EE58-485A-A988-601BE1C95B0C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9767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FCF1-EAC1-4375-BCF2-16FB780413CC}" type="datetimeFigureOut">
              <a:rPr lang="it-IT" smtClean="0"/>
              <a:t>30/06/2017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D140-EE58-485A-A988-601BE1C95B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4366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FCF1-EAC1-4375-BCF2-16FB780413CC}" type="datetimeFigureOut">
              <a:rPr lang="it-IT" smtClean="0"/>
              <a:t>30/06/2017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D140-EE58-485A-A988-601BE1C95B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0331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FCF1-EAC1-4375-BCF2-16FB780413CC}" type="datetimeFigureOut">
              <a:rPr lang="it-IT" smtClean="0"/>
              <a:t>30/06/2017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D140-EE58-485A-A988-601BE1C95B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5911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FCF1-EAC1-4375-BCF2-16FB780413CC}" type="datetimeFigureOut">
              <a:rPr lang="it-IT" smtClean="0"/>
              <a:t>30/06/2017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D140-EE58-485A-A988-601BE1C95B0C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2871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FCF1-EAC1-4375-BCF2-16FB780413CC}" type="datetimeFigureOut">
              <a:rPr lang="it-IT" smtClean="0"/>
              <a:t>30/06/2017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D140-EE58-485A-A988-601BE1C95B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9420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FCF1-EAC1-4375-BCF2-16FB780413CC}" type="datetimeFigureOut">
              <a:rPr lang="it-IT" smtClean="0"/>
              <a:t>30/06/2017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D140-EE58-485A-A988-601BE1C95B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7941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FCF1-EAC1-4375-BCF2-16FB780413CC}" type="datetimeFigureOut">
              <a:rPr lang="it-IT" smtClean="0"/>
              <a:t>30/06/2017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D140-EE58-485A-A988-601BE1C95B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5250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FCF1-EAC1-4375-BCF2-16FB780413CC}" type="datetimeFigureOut">
              <a:rPr lang="it-IT" smtClean="0"/>
              <a:t>30/06/2017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D140-EE58-485A-A988-601BE1C95B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1375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FEAFCF1-EAC1-4375-BCF2-16FB780413CC}" type="datetimeFigureOut">
              <a:rPr lang="it-IT" smtClean="0"/>
              <a:t>30/06/2017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39D140-EE58-485A-A988-601BE1C95B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7504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FCF1-EAC1-4375-BCF2-16FB780413CC}" type="datetimeFigureOut">
              <a:rPr lang="it-IT" smtClean="0"/>
              <a:t>30/06/2017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D140-EE58-485A-A988-601BE1C95B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0482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FEAFCF1-EAC1-4375-BCF2-16FB780413CC}" type="datetimeFigureOut">
              <a:rPr lang="it-IT" smtClean="0"/>
              <a:t>30/06/2017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139D140-EE58-485A-A988-601BE1C95B0C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1400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8800" b="1" i="1" dirty="0" smtClean="0"/>
              <a:t>Camp</a:t>
            </a:r>
            <a:endParaRPr lang="it-IT" sz="8800" b="1" i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t-IT" b="1" dirty="0" smtClean="0"/>
              <a:t>3^a </a:t>
            </a:r>
            <a:r>
              <a:rPr lang="it-IT" b="1" dirty="0" err="1" smtClean="0"/>
              <a:t>ist.migliara</a:t>
            </a:r>
            <a:endParaRPr lang="it-IT" b="1" dirty="0" smtClean="0"/>
          </a:p>
          <a:p>
            <a:pPr algn="ctr"/>
            <a:r>
              <a:rPr lang="it-IT" b="1" dirty="0" err="1" smtClean="0"/>
              <a:t>alessandria</a:t>
            </a:r>
            <a:r>
              <a:rPr lang="it-IT" b="1" dirty="0" smtClean="0"/>
              <a:t> </a:t>
            </a:r>
            <a:endParaRPr lang="it-IT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7730" y="1396626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439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24839"/>
          </a:xfrm>
        </p:spPr>
        <p:txBody>
          <a:bodyPr/>
          <a:lstStyle/>
          <a:p>
            <a:pPr algn="ctr"/>
            <a:r>
              <a:rPr lang="it-IT" b="1" i="1" dirty="0" smtClean="0"/>
              <a:t>Descrizione 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b="1" i="1" dirty="0" smtClean="0"/>
          </a:p>
          <a:p>
            <a:r>
              <a:rPr lang="it-IT" b="1" i="1" dirty="0" smtClean="0"/>
              <a:t>La </a:t>
            </a:r>
            <a:r>
              <a:rPr lang="it-IT" b="1" i="1" dirty="0" err="1" smtClean="0"/>
              <a:t>Bio</a:t>
            </a:r>
            <a:r>
              <a:rPr lang="it-IT" b="1" i="1" dirty="0" smtClean="0"/>
              <a:t> Camp è un’azienda del comparto agricolo. </a:t>
            </a:r>
          </a:p>
          <a:p>
            <a:r>
              <a:rPr lang="it-IT" b="1" i="1" dirty="0" smtClean="0"/>
              <a:t>È nata come totalmente dedicata all’agricoltura biologica e tipica del territorio.</a:t>
            </a:r>
          </a:p>
          <a:p>
            <a:r>
              <a:rPr lang="it-IT" b="1" i="1" dirty="0" smtClean="0"/>
              <a:t>Le difficoltà in questo comparto sono molte: dalle avverse condizioni climatiche ai problemi della concorrenza alla difficoltà nel comunicare tutte le particolarità del prodotto.</a:t>
            </a:r>
          </a:p>
          <a:p>
            <a:r>
              <a:rPr lang="it-IT" b="1" i="1" dirty="0" smtClean="0"/>
              <a:t>L’azienda è di tipo familiare, questo garantisce la passione e la tradizione come basi per la produzione di qualcosa di speciale. Ha deciso di avvalersi di un consulente assicurativo per valutare meglio le diverse opzioni sulla protezione dai rischi e sul contenimento dei possibili danni economici derivanti da un evento catastrofico o dannoso.</a:t>
            </a:r>
            <a:endParaRPr lang="it-IT" b="1" i="1" dirty="0"/>
          </a:p>
        </p:txBody>
      </p:sp>
    </p:spTree>
    <p:extLst>
      <p:ext uri="{BB962C8B-B14F-4D97-AF65-F5344CB8AC3E}">
        <p14:creationId xmlns:p14="http://schemas.microsoft.com/office/powerpoint/2010/main" val="3271223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1204173"/>
              </p:ext>
            </p:extLst>
          </p:nvPr>
        </p:nvGraphicFramePr>
        <p:xfrm>
          <a:off x="1096963" y="697834"/>
          <a:ext cx="10058400" cy="4908882"/>
        </p:xfrm>
        <a:graphic>
          <a:graphicData uri="http://schemas.openxmlformats.org/drawingml/2006/table">
            <a:tbl>
              <a:tblPr firstRow="1" bandRow="1">
                <a:tableStyleId>{E929F9F4-4A8F-4326-A1B4-22849713DDAB}</a:tableStyleId>
              </a:tblPr>
              <a:tblGrid>
                <a:gridCol w="3352800"/>
                <a:gridCol w="3352800"/>
                <a:gridCol w="3352800"/>
              </a:tblGrid>
              <a:tr h="879828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RISCHI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AZIONI PREVENTIVE</a:t>
                      </a:r>
                      <a:r>
                        <a:rPr lang="it-IT" b="1" baseline="0" dirty="0" smtClean="0"/>
                        <a:t> DI PROTEZIONE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CONTRATTI ASSICURATIVI</a:t>
                      </a:r>
                      <a:endParaRPr lang="it-IT" b="1" dirty="0"/>
                    </a:p>
                  </a:txBody>
                  <a:tcPr/>
                </a:tc>
              </a:tr>
              <a:tr h="879828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 CLIENTI NON RICHIEDONO PIU’ IL BIOLOGICO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Mantenere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 una quota di produzione non </a:t>
                      </a:r>
                      <a:r>
                        <a:rPr lang="it-IT" b="1" baseline="0" dirty="0" err="1" smtClean="0">
                          <a:solidFill>
                            <a:schemeClr val="tx1"/>
                          </a:solidFill>
                        </a:rPr>
                        <a:t>bio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79828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DIMINUISCONO LE VENDITE PER LA CONCORRENZA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Azioni di marketing per valorizzare il prodotto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09742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SICCITA’ O ININDAZIONI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err="1" smtClean="0">
                          <a:solidFill>
                            <a:schemeClr val="tx1"/>
                          </a:solidFill>
                        </a:rPr>
                        <a:t>Ass</a:t>
                      </a:r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 su calamità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79828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ELEVATI COSTI DI CONTROLLO DELLA FILIERA BIOLOGICA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Prevedere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 ispezioni a campione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79828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AUMENTO DELLA PRODUZIONE INVENDUTA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Cercare accordi pluriennali almeno coi clienti principali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err="1" smtClean="0">
                          <a:solidFill>
                            <a:schemeClr val="tx1"/>
                          </a:solidFill>
                        </a:rPr>
                        <a:t>Ass</a:t>
                      </a:r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 sul credito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653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2867342"/>
              </p:ext>
            </p:extLst>
          </p:nvPr>
        </p:nvGraphicFramePr>
        <p:xfrm>
          <a:off x="1096963" y="685801"/>
          <a:ext cx="10058400" cy="4812632"/>
        </p:xfrm>
        <a:graphic>
          <a:graphicData uri="http://schemas.openxmlformats.org/drawingml/2006/table">
            <a:tbl>
              <a:tblPr firstRow="1" bandRow="1">
                <a:tableStyleId>{306799F8-075E-4A3A-A7F6-7FBC6576F1A4}</a:tableStyleId>
              </a:tblPr>
              <a:tblGrid>
                <a:gridCol w="3352800"/>
                <a:gridCol w="3352800"/>
                <a:gridCol w="3352800"/>
              </a:tblGrid>
              <a:tr h="462875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DANNI</a:t>
                      </a:r>
                      <a:r>
                        <a:rPr lang="it-IT" b="1" baseline="0" dirty="0" smtClean="0"/>
                        <a:t> CONCRETI PROPOSTI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SI ERA PREPARATI?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POSSIBILI SOLUZIONI</a:t>
                      </a:r>
                      <a:endParaRPr lang="it-IT" b="1" dirty="0"/>
                    </a:p>
                  </a:txBody>
                  <a:tcPr/>
                </a:tc>
              </a:tr>
              <a:tr h="462875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Inondazione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 dei campi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Sì (</a:t>
                      </a:r>
                      <a:r>
                        <a:rPr lang="it-IT" b="1" dirty="0" err="1" smtClean="0">
                          <a:solidFill>
                            <a:schemeClr val="tx1"/>
                          </a:solidFill>
                        </a:rPr>
                        <a:t>ass</a:t>
                      </a:r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 calamità)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2875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Calamità naturali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Sì (</a:t>
                      </a:r>
                      <a:r>
                        <a:rPr lang="it-IT" b="1" dirty="0" err="1" smtClean="0">
                          <a:solidFill>
                            <a:schemeClr val="tx1"/>
                          </a:solidFill>
                        </a:rPr>
                        <a:t>ass</a:t>
                      </a:r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 calamità)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41336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Fallimento 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In parte (diversificazione prodotto, marketing)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Fare ricerca e sviluppo sia su marchio sia su innovazione prodotto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98935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Raccolto scarso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Sì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it-IT" b="1" baseline="0" dirty="0" err="1" smtClean="0">
                          <a:solidFill>
                            <a:schemeClr val="tx1"/>
                          </a:solidFill>
                        </a:rPr>
                        <a:t>ass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 sui crediti, diversificazione prodotto)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err="1" smtClean="0">
                          <a:solidFill>
                            <a:schemeClr val="tx1"/>
                          </a:solidFill>
                        </a:rPr>
                        <a:t>Ass</a:t>
                      </a:r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 sui beni, una maggiore diversificazione delle attività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83736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Notizia di un falso </a:t>
                      </a:r>
                      <a:r>
                        <a:rPr lang="it-IT" b="1" dirty="0" err="1" smtClean="0">
                          <a:solidFill>
                            <a:schemeClr val="tx1"/>
                          </a:solidFill>
                        </a:rPr>
                        <a:t>Bio</a:t>
                      </a:r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 fa perdere fiducia ai clienti nel </a:t>
                      </a:r>
                      <a:r>
                        <a:rPr lang="it-IT" b="1" dirty="0" err="1" smtClean="0">
                          <a:solidFill>
                            <a:schemeClr val="tx1"/>
                          </a:solidFill>
                        </a:rPr>
                        <a:t>Bio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Rispondere puntualmente (e con documentazione) alle accuse,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 valorizzare e spiegare (con azioni pubblicitarie) il marchio </a:t>
                      </a:r>
                      <a:r>
                        <a:rPr lang="it-IT" b="1" baseline="0" dirty="0" err="1" smtClean="0">
                          <a:solidFill>
                            <a:schemeClr val="tx1"/>
                          </a:solidFill>
                        </a:rPr>
                        <a:t>Bio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1389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661736"/>
            <a:ext cx="10058400" cy="1335506"/>
          </a:xfrm>
        </p:spPr>
        <p:txBody>
          <a:bodyPr>
            <a:normAutofit/>
          </a:bodyPr>
          <a:lstStyle/>
          <a:p>
            <a:pPr algn="ctr"/>
            <a:r>
              <a:rPr lang="it-IT" b="1" i="1" dirty="0" smtClean="0">
                <a:solidFill>
                  <a:schemeClr val="tx1"/>
                </a:solidFill>
              </a:rPr>
              <a:t>Conclusioni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7280" y="2153652"/>
            <a:ext cx="10058400" cy="3715441"/>
          </a:xfrm>
        </p:spPr>
        <p:txBody>
          <a:bodyPr/>
          <a:lstStyle/>
          <a:p>
            <a:pPr algn="ctr"/>
            <a:r>
              <a:rPr lang="it-IT" b="1" i="1" dirty="0" smtClean="0"/>
              <a:t>Nel cercare di prevedere tutte le situazioni rischiose, ci siamo resi conto di quanto sia difficile senza adeguate informazioni o consulenze. Il rischio non è un fattore così tanto imprevedibile come pare a prima vista. Per questo conviene affidarsi agli esperti del settore. Certo una buona consapevolezza e le basi su come valutare un evento rischioso ci vogliono (frequenza del verificarsi e gravità del potenziale danno), ma è importante il confronto con il mercato assicurativo.</a:t>
            </a:r>
          </a:p>
          <a:p>
            <a:pPr algn="ctr"/>
            <a:r>
              <a:rPr lang="it-IT" b="1" i="1" dirty="0" smtClean="0"/>
              <a:t>Per quanto riguarda i rischi imprenditoriali, cioè quelli non assicurabili e collegati all’imprenditorialità stessa, occorre predisporre un buon piano di rischio prima e durante l’inizio delle attività: la valutazione dei rischi serve a cogliere le migliori opportunità tecniche, sociali</a:t>
            </a:r>
            <a:r>
              <a:rPr lang="it-IT" b="1" i="1" dirty="0"/>
              <a:t> </a:t>
            </a:r>
            <a:r>
              <a:rPr lang="it-IT" b="1" i="1" dirty="0" smtClean="0"/>
              <a:t>e strategiche, per non incorrere nel </a:t>
            </a:r>
            <a:r>
              <a:rPr lang="it-IT" b="1" i="1" smtClean="0"/>
              <a:t>fallimento dell’azienda.</a:t>
            </a:r>
            <a:endParaRPr lang="it-IT" b="1" i="1" dirty="0"/>
          </a:p>
        </p:txBody>
      </p:sp>
    </p:spTree>
    <p:extLst>
      <p:ext uri="{BB962C8B-B14F-4D97-AF65-F5344CB8AC3E}">
        <p14:creationId xmlns:p14="http://schemas.microsoft.com/office/powerpoint/2010/main" val="82330597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ttivo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127</TotalTime>
  <Words>409</Words>
  <Application>Microsoft Office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Retrospettivo</vt:lpstr>
      <vt:lpstr>Camp</vt:lpstr>
      <vt:lpstr>Descrizione </vt:lpstr>
      <vt:lpstr>Presentazione standard di PowerPoint</vt:lpstr>
      <vt:lpstr>Presentazione standard di PowerPoint</vt:lpstr>
      <vt:lpstr>Conclusioni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Simona</dc:creator>
  <cp:lastModifiedBy>Simona</cp:lastModifiedBy>
  <cp:revision>11</cp:revision>
  <dcterms:created xsi:type="dcterms:W3CDTF">2017-06-28T20:16:48Z</dcterms:created>
  <dcterms:modified xsi:type="dcterms:W3CDTF">2017-06-30T21:13:31Z</dcterms:modified>
</cp:coreProperties>
</file>