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DDA2-FB17-4CFD-96C9-40A36773FDF0}" type="datetimeFigureOut">
              <a:rPr lang="it-IT" smtClean="0"/>
              <a:t>24/06/2017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46F05EBF-922E-4573-81DB-4660ECEC9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8941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DDA2-FB17-4CFD-96C9-40A36773FDF0}" type="datetimeFigureOut">
              <a:rPr lang="it-IT" smtClean="0"/>
              <a:t>24/06/2017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46F05EBF-922E-4573-81DB-4660ECEC9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9869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DDA2-FB17-4CFD-96C9-40A36773FDF0}" type="datetimeFigureOut">
              <a:rPr lang="it-IT" smtClean="0"/>
              <a:t>24/06/2017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46F05EBF-922E-4573-81DB-4660ECEC9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1656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DDA2-FB17-4CFD-96C9-40A36773FDF0}" type="datetimeFigureOut">
              <a:rPr lang="it-IT" smtClean="0"/>
              <a:t>24/06/2017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6F05EBF-922E-4573-81DB-4660ECEC9A65}" type="slidenum">
              <a:rPr lang="it-IT" smtClean="0"/>
              <a:t>‹N›</a:t>
            </a:fld>
            <a:endParaRPr lang="it-IT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11861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DDA2-FB17-4CFD-96C9-40A36773FDF0}" type="datetimeFigureOut">
              <a:rPr lang="it-IT" smtClean="0"/>
              <a:t>24/06/2017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6F05EBF-922E-4573-81DB-4660ECEC9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34138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DDA2-FB17-4CFD-96C9-40A36773FDF0}" type="datetimeFigureOut">
              <a:rPr lang="it-IT" smtClean="0"/>
              <a:t>24/06/2017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05EBF-922E-4573-81DB-4660ECEC9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34217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DDA2-FB17-4CFD-96C9-40A36773FDF0}" type="datetimeFigureOut">
              <a:rPr lang="it-IT" smtClean="0"/>
              <a:t>24/06/2017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05EBF-922E-4573-81DB-4660ECEC9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9118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DDA2-FB17-4CFD-96C9-40A36773FDF0}" type="datetimeFigureOut">
              <a:rPr lang="it-IT" smtClean="0"/>
              <a:t>24/06/2017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05EBF-922E-4573-81DB-4660ECEC9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2509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A45CDDA2-FB17-4CFD-96C9-40A36773FDF0}" type="datetimeFigureOut">
              <a:rPr lang="it-IT" smtClean="0"/>
              <a:t>24/06/2017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46F05EBF-922E-4573-81DB-4660ECEC9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6334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DDA2-FB17-4CFD-96C9-40A36773FDF0}" type="datetimeFigureOut">
              <a:rPr lang="it-IT" smtClean="0"/>
              <a:t>24/06/2017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05EBF-922E-4573-81DB-4660ECEC9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8253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DDA2-FB17-4CFD-96C9-40A36773FDF0}" type="datetimeFigureOut">
              <a:rPr lang="it-IT" smtClean="0"/>
              <a:t>24/06/2017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46F05EBF-922E-4573-81DB-4660ECEC9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5088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DDA2-FB17-4CFD-96C9-40A36773FDF0}" type="datetimeFigureOut">
              <a:rPr lang="it-IT" smtClean="0"/>
              <a:t>24/06/2017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05EBF-922E-4573-81DB-4660ECEC9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5028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DDA2-FB17-4CFD-96C9-40A36773FDF0}" type="datetimeFigureOut">
              <a:rPr lang="it-IT" smtClean="0"/>
              <a:t>24/06/2017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05EBF-922E-4573-81DB-4660ECEC9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4548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DDA2-FB17-4CFD-96C9-40A36773FDF0}" type="datetimeFigureOut">
              <a:rPr lang="it-IT" smtClean="0"/>
              <a:t>24/06/2017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05EBF-922E-4573-81DB-4660ECEC9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1442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DDA2-FB17-4CFD-96C9-40A36773FDF0}" type="datetimeFigureOut">
              <a:rPr lang="it-IT" smtClean="0"/>
              <a:t>24/06/2017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05EBF-922E-4573-81DB-4660ECEC9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8693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DDA2-FB17-4CFD-96C9-40A36773FDF0}" type="datetimeFigureOut">
              <a:rPr lang="it-IT" smtClean="0"/>
              <a:t>24/06/2017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05EBF-922E-4573-81DB-4660ECEC9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4716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CDDA2-FB17-4CFD-96C9-40A36773FDF0}" type="datetimeFigureOut">
              <a:rPr lang="it-IT" smtClean="0"/>
              <a:t>24/06/2017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05EBF-922E-4573-81DB-4660ECEC9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3267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CDDA2-FB17-4CFD-96C9-40A36773FDF0}" type="datetimeFigureOut">
              <a:rPr lang="it-IT" smtClean="0"/>
              <a:t>24/06/2017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05EBF-922E-4573-81DB-4660ECEC9A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67845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>
                <a:latin typeface="SERVOKBerlin Sans FB Demi"/>
              </a:rPr>
              <a:t>SERVOK</a:t>
            </a:r>
            <a:endParaRPr lang="it-IT" dirty="0">
              <a:latin typeface="SERVOKBerlin Sans FB Demi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sz="3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3F ISTITUTO MONTALE</a:t>
            </a:r>
          </a:p>
          <a:p>
            <a:r>
              <a:rPr lang="it-IT" sz="3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CINISELLO BALSAMO </a:t>
            </a:r>
          </a:p>
          <a:p>
            <a:r>
              <a:rPr lang="it-IT" sz="3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MI</a:t>
            </a:r>
            <a:endParaRPr lang="it-IT" sz="3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1763" y="2942250"/>
            <a:ext cx="1746215" cy="116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134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DESCRIZIONE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>
                <a:solidFill>
                  <a:schemeClr val="bg1"/>
                </a:solidFill>
              </a:rPr>
              <a:t>La </a:t>
            </a:r>
            <a:r>
              <a:rPr lang="it-IT" b="1" dirty="0" err="1" smtClean="0">
                <a:solidFill>
                  <a:schemeClr val="bg1"/>
                </a:solidFill>
              </a:rPr>
              <a:t>Servok</a:t>
            </a:r>
            <a:r>
              <a:rPr lang="it-IT" b="1" dirty="0" smtClean="0">
                <a:solidFill>
                  <a:schemeClr val="bg1"/>
                </a:solidFill>
              </a:rPr>
              <a:t> s.r.l. è un’impresa di servizi per le altre aziende, in particolare di consulenza amministrativa.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chemeClr val="bg1"/>
                </a:solidFill>
              </a:rPr>
              <a:t>In questo settore i rischi sono doppi: quelli che si corrono direttamente e quelli indiretti dei clienti (che si aspettano appunto un servizio, una consulenza).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chemeClr val="bg1"/>
                </a:solidFill>
              </a:rPr>
              <a:t>Un </a:t>
            </a:r>
            <a:r>
              <a:rPr lang="it-IT" b="1" dirty="0" err="1" smtClean="0">
                <a:solidFill>
                  <a:schemeClr val="bg1"/>
                </a:solidFill>
              </a:rPr>
              <a:t>Risk</a:t>
            </a:r>
            <a:r>
              <a:rPr lang="it-IT" b="1" dirty="0" smtClean="0">
                <a:solidFill>
                  <a:schemeClr val="bg1"/>
                </a:solidFill>
              </a:rPr>
              <a:t> Plan permette di non trovarsi impreparati davanti alle situazioni potenzialmente più dannose, che in questo caso andrebbero a ledere anche la reputazione della </a:t>
            </a:r>
            <a:r>
              <a:rPr lang="it-IT" b="1" dirty="0" err="1" smtClean="0">
                <a:solidFill>
                  <a:schemeClr val="bg1"/>
                </a:solidFill>
              </a:rPr>
              <a:t>Servok</a:t>
            </a:r>
            <a:r>
              <a:rPr lang="it-IT" b="1" dirty="0" smtClean="0">
                <a:solidFill>
                  <a:schemeClr val="bg1"/>
                </a:solidFill>
              </a:rPr>
              <a:t> s.r.l. rendendo difficile l’incremento della clientela.</a:t>
            </a:r>
            <a:endParaRPr lang="it-IT" b="1" dirty="0">
              <a:solidFill>
                <a:schemeClr val="bg1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4478" y="819704"/>
            <a:ext cx="1749704" cy="1164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916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8832" y="753228"/>
            <a:ext cx="1749704" cy="1164437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7593706"/>
              </p:ext>
            </p:extLst>
          </p:nvPr>
        </p:nvGraphicFramePr>
        <p:xfrm>
          <a:off x="433388" y="2093913"/>
          <a:ext cx="11501436" cy="367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5359"/>
                <a:gridCol w="3308621"/>
                <a:gridCol w="3573379"/>
                <a:gridCol w="174407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Rischi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Azione di prevenzione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Contratti assicurativi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Altro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Danni all’ufficio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Manutenzione 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A. Contro incendio/calamità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Furto strumentazione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Sistemi di allarme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A. furto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Errori</a:t>
                      </a:r>
                      <a:r>
                        <a:rPr lang="it-IT" b="1" baseline="0" dirty="0" smtClean="0">
                          <a:solidFill>
                            <a:schemeClr val="bg1"/>
                          </a:solidFill>
                        </a:rPr>
                        <a:t> professionali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RC</a:t>
                      </a:r>
                      <a:r>
                        <a:rPr lang="it-IT" b="1" baseline="0" dirty="0" smtClean="0">
                          <a:solidFill>
                            <a:schemeClr val="bg1"/>
                          </a:solidFill>
                        </a:rPr>
                        <a:t> professionale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Calo di commesse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Ricerca nuovi clienti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Fondo</a:t>
                      </a:r>
                      <a:r>
                        <a:rPr lang="it-IT" b="1" baseline="0" dirty="0" smtClean="0">
                          <a:solidFill>
                            <a:schemeClr val="bg1"/>
                          </a:solidFill>
                        </a:rPr>
                        <a:t> precauzionale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Aumento</a:t>
                      </a:r>
                      <a:r>
                        <a:rPr lang="it-IT" b="1" baseline="0" dirty="0" smtClean="0">
                          <a:solidFill>
                            <a:schemeClr val="bg1"/>
                          </a:solidFill>
                        </a:rPr>
                        <a:t> dei tempi di lavoro per leggi che cambiano spesso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Aggiornamenti continui (è comunque un rischio imprenditoriale)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Problemi nell’esigere i crediti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Collaborare con agenzia riscossione crediti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A. Del</a:t>
                      </a:r>
                      <a:r>
                        <a:rPr lang="it-IT" b="1" baseline="0" dirty="0" smtClean="0">
                          <a:solidFill>
                            <a:schemeClr val="bg1"/>
                          </a:solidFill>
                        </a:rPr>
                        <a:t> credito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bg1"/>
                          </a:solidFill>
                        </a:rPr>
                        <a:t>Fondo precauzionale</a:t>
                      </a:r>
                      <a:endParaRPr lang="it-IT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4776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RIFLESSIONI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800" b="1" dirty="0" smtClean="0">
                <a:solidFill>
                  <a:schemeClr val="bg1"/>
                </a:solidFill>
              </a:rPr>
              <a:t>Dopo aver immaginato attentamente i possibili rischi si nota come fondamentale il confronto con il mercato assicurativo. Le competenze nel proprio settore non sono sufficienti per far fronte a tutti gli eventi dannosi, anche perché il concetto dell’assicurazione (privata o a volte lo Stato direttamente) è quello di suddividere il ‘peso’ del danno su più soggetti, rendendolo quindi più facilmente sopportabile dal punto di vista economico.</a:t>
            </a:r>
          </a:p>
          <a:p>
            <a:pPr marL="0" indent="0">
              <a:buNone/>
            </a:pPr>
            <a:r>
              <a:rPr lang="it-IT" sz="2800" b="1" dirty="0" smtClean="0">
                <a:solidFill>
                  <a:schemeClr val="bg1"/>
                </a:solidFill>
              </a:rPr>
              <a:t>Queste riflessioni servono anche a ragionare sulle possibili azioni di prevenzione, utili per sé e per </a:t>
            </a:r>
            <a:r>
              <a:rPr lang="it-IT" sz="2800" b="1" smtClean="0">
                <a:solidFill>
                  <a:schemeClr val="bg1"/>
                </a:solidFill>
              </a:rPr>
              <a:t>la società.</a:t>
            </a:r>
            <a:endParaRPr lang="it-IT" sz="2800" b="1" dirty="0">
              <a:solidFill>
                <a:schemeClr val="bg1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8275" y="753228"/>
            <a:ext cx="1749704" cy="1164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335961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o">
  <a:themeElements>
    <a:clrScheme name="Berlino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o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TM04033917[[fn=Berlino]]</Template>
  <TotalTime>65</TotalTime>
  <Words>254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Arial Rounded MT Bold</vt:lpstr>
      <vt:lpstr>SERVOKBerlin Sans FB Demi</vt:lpstr>
      <vt:lpstr>Trebuchet MS</vt:lpstr>
      <vt:lpstr>Berlino</vt:lpstr>
      <vt:lpstr>SERVOK</vt:lpstr>
      <vt:lpstr>DESCRIZIONE</vt:lpstr>
      <vt:lpstr>Presentazione standard di PowerPoint</vt:lpstr>
      <vt:lpstr>RIFLESSIONI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SERVOK</dc:title>
  <dc:creator>Simona</dc:creator>
  <cp:lastModifiedBy>Simona</cp:lastModifiedBy>
  <cp:revision>10</cp:revision>
  <dcterms:created xsi:type="dcterms:W3CDTF">2017-06-23T22:08:06Z</dcterms:created>
  <dcterms:modified xsi:type="dcterms:W3CDTF">2017-06-23T23:14:05Z</dcterms:modified>
</cp:coreProperties>
</file>