
<file path=[Content_Types].xml><?xml version="1.0" encoding="utf-8"?>
<Types xmlns="http://schemas.openxmlformats.org/package/2006/content-types">
  <Default Extension="jfif" ContentType="image/jpeg"/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93D81CF-94F2-401A-BA57-92F5A7B2D0C5}" styleName="Stile medio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073A0DAA-6AF3-43AB-8588-CEC1D06C72B9}" styleName="Stile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78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5759" y="2166364"/>
            <a:ext cx="11471565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150" baseline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96250"/>
            <a:ext cx="9144000" cy="1309255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1D56A-313B-40AA-AD84-23127A8E0588}" type="datetimeFigureOut">
              <a:rPr lang="it-IT" smtClean="0"/>
              <a:t>23/06/2017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EE036-B9E5-467C-8497-E4BBDE7BF64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218443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1D56A-313B-40AA-AD84-23127A8E0588}" type="datetimeFigureOut">
              <a:rPr lang="it-IT" smtClean="0"/>
              <a:t>23/06/2017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EE036-B9E5-467C-8497-E4BBDE7BF64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996723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019312" y="0"/>
            <a:ext cx="27432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0624" y="274638"/>
            <a:ext cx="2402380" cy="5897562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274638"/>
            <a:ext cx="7973291" cy="5897562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2854"/>
            <a:ext cx="2743196" cy="365125"/>
          </a:xfrm>
        </p:spPr>
        <p:txBody>
          <a:bodyPr/>
          <a:lstStyle/>
          <a:p>
            <a:fld id="{B881D56A-313B-40AA-AD84-23127A8E0588}" type="datetimeFigureOut">
              <a:rPr lang="it-IT" smtClean="0"/>
              <a:t>23/06/2017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76135" y="6422854"/>
            <a:ext cx="4279669" cy="365125"/>
          </a:xfrm>
        </p:spPr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3048" y="6422854"/>
            <a:ext cx="879759" cy="365125"/>
          </a:xfrm>
        </p:spPr>
        <p:txBody>
          <a:bodyPr/>
          <a:lstStyle/>
          <a:p>
            <a:fld id="{C47EE036-B9E5-467C-8497-E4BBDE7BF64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139834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1D56A-313B-40AA-AD84-23127A8E0588}" type="datetimeFigureOut">
              <a:rPr lang="it-IT" smtClean="0"/>
              <a:t>23/06/2017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EE036-B9E5-467C-8497-E4BBDE7BF64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389896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191" y="2208879"/>
            <a:ext cx="10515600" cy="16764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150" baseline="0">
                <a:solidFill>
                  <a:schemeClr val="bg1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3191" y="4010334"/>
            <a:ext cx="10515600" cy="1174639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881D56A-313B-40AA-AD84-23127A8E0588}" type="datetimeFigureOut">
              <a:rPr lang="it-IT" smtClean="0"/>
              <a:t>23/06/2017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47EE036-B9E5-467C-8497-E4BBDE7BF64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014989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5344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0391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1D56A-313B-40AA-AD84-23127A8E0588}" type="datetimeFigureOut">
              <a:rPr lang="it-IT" smtClean="0"/>
              <a:t>23/06/2017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EE036-B9E5-467C-8497-E4BBDE7BF64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170713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7008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7008" y="2656566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31230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31230" y="2656564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1D56A-313B-40AA-AD84-23127A8E0588}" type="datetimeFigureOut">
              <a:rPr lang="it-IT" smtClean="0"/>
              <a:t>23/06/2017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EE036-B9E5-467C-8497-E4BBDE7BF64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595962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1D56A-313B-40AA-AD84-23127A8E0588}" type="datetimeFigureOut">
              <a:rPr lang="it-IT" smtClean="0"/>
              <a:t>23/06/2017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EE036-B9E5-467C-8497-E4BBDE7BF64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705242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1D56A-313B-40AA-AD84-23127A8E0588}" type="datetimeFigureOut">
              <a:rPr lang="it-IT" smtClean="0"/>
              <a:t>23/06/2017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EE036-B9E5-467C-8497-E4BBDE7BF64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31763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7008" y="2120054"/>
            <a:ext cx="6126480" cy="4114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89023" y="2147486"/>
            <a:ext cx="320040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1D56A-313B-40AA-AD84-23127A8E0588}" type="datetimeFigureOut">
              <a:rPr lang="it-IT" smtClean="0"/>
              <a:t>23/06/2017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EE036-B9E5-467C-8497-E4BBDE7BF64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395567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0160" y="2211494"/>
            <a:ext cx="6126480" cy="393192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0688" y="2150621"/>
            <a:ext cx="320040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1D56A-313B-40AA-AD84-23127A8E0588}" type="datetimeFigureOut">
              <a:rPr lang="it-IT" smtClean="0"/>
              <a:t>23/06/2017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EE036-B9E5-467C-8497-E4BBDE7BF64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54808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919" y="2011680"/>
            <a:ext cx="978408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B881D56A-313B-40AA-AD84-23127A8E0588}" type="datetimeFigureOut">
              <a:rPr lang="it-IT" smtClean="0"/>
              <a:t>23/06/2017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C47EE036-B9E5-467C-8497-E4BBDE7BF64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508548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f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scene3d>
            <a:camera prst="perspectiveRelaxed"/>
            <a:lightRig rig="threePt" dir="t"/>
          </a:scene3d>
        </p:spPr>
        <p:txBody>
          <a:bodyPr>
            <a:normAutofit/>
          </a:bodyPr>
          <a:lstStyle/>
          <a:p>
            <a:r>
              <a:rPr lang="it-IT" sz="6600" dirty="0" smtClean="0">
                <a:solidFill>
                  <a:schemeClr val="bg2">
                    <a:lumMod val="50000"/>
                  </a:schemeClr>
                </a:solidFill>
                <a:latin typeface="Bernard MT Condensed" panose="02050806060905020404" pitchFamily="18" charset="0"/>
              </a:rPr>
              <a:t>ALLNEEDS</a:t>
            </a:r>
            <a:endParaRPr lang="it-IT" sz="6600" dirty="0">
              <a:solidFill>
                <a:schemeClr val="bg2">
                  <a:lumMod val="50000"/>
                </a:schemeClr>
              </a:solidFill>
              <a:latin typeface="Bernard MT Condensed" panose="02050806060905020404" pitchFamily="18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it-IT" sz="3200" b="1" dirty="0" smtClean="0">
                <a:solidFill>
                  <a:schemeClr val="bg2">
                    <a:lumMod val="50000"/>
                  </a:schemeClr>
                </a:solidFill>
              </a:rPr>
              <a:t>3B Istituto Montale</a:t>
            </a:r>
          </a:p>
          <a:p>
            <a:r>
              <a:rPr lang="it-IT" sz="3200" b="1" dirty="0" smtClean="0">
                <a:solidFill>
                  <a:schemeClr val="bg2">
                    <a:lumMod val="50000"/>
                  </a:schemeClr>
                </a:solidFill>
              </a:rPr>
              <a:t>Cinisello Balsamo</a:t>
            </a:r>
          </a:p>
          <a:p>
            <a:r>
              <a:rPr lang="it-IT" sz="3200" b="1" dirty="0" smtClean="0">
                <a:solidFill>
                  <a:schemeClr val="bg2">
                    <a:lumMod val="50000"/>
                  </a:schemeClr>
                </a:solidFill>
              </a:rPr>
              <a:t>Mi</a:t>
            </a:r>
            <a:endParaRPr lang="it-IT" sz="3200" b="1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4362" y="336884"/>
            <a:ext cx="3343275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60685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smtClean="0">
                <a:solidFill>
                  <a:schemeClr val="bg2">
                    <a:lumMod val="50000"/>
                  </a:schemeClr>
                </a:solidFill>
              </a:rPr>
              <a:t>DESCRIZIONE</a:t>
            </a:r>
            <a:endParaRPr lang="it-IT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it-IT" sz="3200" b="1" dirty="0" err="1" smtClean="0"/>
              <a:t>Allneeds</a:t>
            </a:r>
            <a:r>
              <a:rPr lang="it-IT" sz="3200" b="1" dirty="0" smtClean="0"/>
              <a:t> lavora nel campo dell’agricoltura innovativa: sistemi di irrigazione e concimazione all’avanguardia, nell’ambito dell’agricoltura biologia e integrata.</a:t>
            </a:r>
          </a:p>
          <a:p>
            <a:pPr marL="0" indent="0">
              <a:buNone/>
            </a:pPr>
            <a:r>
              <a:rPr lang="it-IT" sz="3200" b="1" dirty="0" smtClean="0"/>
              <a:t>In prospettiva l’azienda attiverà anche impianti per la lavorazione di alcuni prodotti agricoli come pomodori, arance, uva, insalate. Lavorazione a freddo, packaging a basso impatto ambientale, uso di energie rinnovabili.</a:t>
            </a:r>
          </a:p>
          <a:p>
            <a:pPr marL="0" indent="0">
              <a:buNone/>
            </a:pPr>
            <a:r>
              <a:rPr lang="it-IT" sz="3200" b="1" dirty="0" smtClean="0"/>
              <a:t>I rischi sono legati al tipo di mercato collegato al prodotto, alle condizioni climatiche e agli altri imprevisti in agricoltura.</a:t>
            </a:r>
            <a:endParaRPr lang="it-IT" sz="3200" b="1" dirty="0"/>
          </a:p>
        </p:txBody>
      </p:sp>
    </p:spTree>
    <p:extLst>
      <p:ext uri="{BB962C8B-B14F-4D97-AF65-F5344CB8AC3E}">
        <p14:creationId xmlns:p14="http://schemas.microsoft.com/office/powerpoint/2010/main" val="17179028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24510" y="352696"/>
            <a:ext cx="3340898" cy="1371719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dirty="0"/>
          </a:p>
        </p:txBody>
      </p:sp>
      <p:graphicFrame>
        <p:nvGraphicFramePr>
          <p:cNvPr id="5" name="Segnaposto contenut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28288519"/>
              </p:ext>
            </p:extLst>
          </p:nvPr>
        </p:nvGraphicFramePr>
        <p:xfrm>
          <a:off x="1203325" y="1862138"/>
          <a:ext cx="9783764" cy="4907280"/>
        </p:xfrm>
        <a:graphic>
          <a:graphicData uri="http://schemas.openxmlformats.org/drawingml/2006/table">
            <a:tbl>
              <a:tblPr firstRow="1" bandRow="1">
                <a:tableStyleId>{793D81CF-94F2-401A-BA57-92F5A7B2D0C5}</a:tableStyleId>
              </a:tblPr>
              <a:tblGrid>
                <a:gridCol w="2445941"/>
                <a:gridCol w="2445941"/>
                <a:gridCol w="2445941"/>
                <a:gridCol w="244594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sz="2000" b="1" dirty="0" smtClean="0">
                          <a:latin typeface="Baskerville Old Face" panose="02020602080505020303" pitchFamily="18" charset="0"/>
                        </a:rPr>
                        <a:t>RISCHI</a:t>
                      </a:r>
                      <a:endParaRPr lang="it-IT" sz="2000" b="1" dirty="0">
                        <a:latin typeface="Baskerville Old Face" panose="020206020805050203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b="1" dirty="0" smtClean="0">
                          <a:latin typeface="Baskerville Old Face" panose="02020602080505020303" pitchFamily="18" charset="0"/>
                        </a:rPr>
                        <a:t>PREVENZIONE</a:t>
                      </a:r>
                      <a:endParaRPr lang="it-IT" sz="2000" b="1" dirty="0">
                        <a:latin typeface="Baskerville Old Face" panose="020206020805050203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b="1" dirty="0" smtClean="0">
                          <a:latin typeface="Baskerville Old Face" panose="02020602080505020303" pitchFamily="18" charset="0"/>
                        </a:rPr>
                        <a:t>ASSICURAZIONE</a:t>
                      </a:r>
                      <a:endParaRPr lang="it-IT" sz="2000" b="1" dirty="0">
                        <a:latin typeface="Baskerville Old Face" panose="020206020805050203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b="1" dirty="0" smtClean="0">
                          <a:latin typeface="Baskerville Old Face" panose="02020602080505020303" pitchFamily="18" charset="0"/>
                        </a:rPr>
                        <a:t>ALTRO</a:t>
                      </a:r>
                      <a:endParaRPr lang="it-IT" sz="2000" b="1" dirty="0">
                        <a:latin typeface="Baskerville Old Face" panose="02020602080505020303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sz="20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Baskerville Old Face" panose="02020602080505020303" pitchFamily="18" charset="0"/>
                        </a:rPr>
                        <a:t>Problemi</a:t>
                      </a:r>
                      <a:r>
                        <a:rPr lang="it-IT" sz="2000" b="1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Baskerville Old Face" panose="02020602080505020303" pitchFamily="18" charset="0"/>
                        </a:rPr>
                        <a:t> con la falda acquifera</a:t>
                      </a:r>
                      <a:endParaRPr lang="it-IT" sz="20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Baskerville Old Face" panose="020206020805050203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Baskerville Old Face" panose="02020602080505020303" pitchFamily="18" charset="0"/>
                        </a:rPr>
                        <a:t>Controlli </a:t>
                      </a:r>
                      <a:endParaRPr lang="it-IT" sz="20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Baskerville Old Face" panose="020206020805050203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Baskerville Old Face" panose="02020602080505020303" pitchFamily="18" charset="0"/>
                        </a:rPr>
                        <a:t>A. Sui beni</a:t>
                      </a:r>
                      <a:endParaRPr lang="it-IT" sz="20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Baskerville Old Face" panose="020206020805050203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sz="2000" b="1">
                        <a:solidFill>
                          <a:schemeClr val="bg2">
                            <a:lumMod val="50000"/>
                          </a:schemeClr>
                        </a:solidFill>
                        <a:latin typeface="Baskerville Old Face" panose="02020602080505020303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sz="20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Baskerville Old Face" panose="02020602080505020303" pitchFamily="18" charset="0"/>
                        </a:rPr>
                        <a:t>Perdita del raccolto</a:t>
                      </a:r>
                      <a:endParaRPr lang="it-IT" sz="20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Baskerville Old Face" panose="020206020805050203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sz="20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Baskerville Old Face" panose="020206020805050203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Baskerville Old Face" panose="02020602080505020303" pitchFamily="18" charset="0"/>
                        </a:rPr>
                        <a:t>A. Sui beni</a:t>
                      </a:r>
                      <a:endParaRPr lang="it-IT" sz="20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Baskerville Old Face" panose="020206020805050203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sz="2000" b="1">
                        <a:solidFill>
                          <a:schemeClr val="bg2">
                            <a:lumMod val="50000"/>
                          </a:schemeClr>
                        </a:solidFill>
                        <a:latin typeface="Baskerville Old Face" panose="02020602080505020303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sz="20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Baskerville Old Face" panose="02020602080505020303" pitchFamily="18" charset="0"/>
                        </a:rPr>
                        <a:t>Diminuzione di quota di mercato</a:t>
                      </a:r>
                      <a:endParaRPr lang="it-IT" sz="20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Baskerville Old Face" panose="020206020805050203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Baskerville Old Face" panose="02020602080505020303" pitchFamily="18" charset="0"/>
                        </a:rPr>
                        <a:t>Proporre offerte per far conoscere il prodotto, mantenere alta la qualità</a:t>
                      </a:r>
                      <a:endParaRPr lang="it-IT" sz="20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Baskerville Old Face" panose="020206020805050203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sz="2000" b="1">
                        <a:solidFill>
                          <a:schemeClr val="bg2">
                            <a:lumMod val="50000"/>
                          </a:schemeClr>
                        </a:solidFill>
                        <a:latin typeface="Baskerville Old Face" panose="020206020805050203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sz="2000" b="1">
                        <a:solidFill>
                          <a:schemeClr val="bg2">
                            <a:lumMod val="50000"/>
                          </a:schemeClr>
                        </a:solidFill>
                        <a:latin typeface="Baskerville Old Face" panose="02020602080505020303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sz="20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Baskerville Old Face" panose="02020602080505020303" pitchFamily="18" charset="0"/>
                        </a:rPr>
                        <a:t>Siccità </a:t>
                      </a:r>
                      <a:endParaRPr lang="it-IT" sz="20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Baskerville Old Face" panose="020206020805050203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sz="20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Baskerville Old Face" panose="020206020805050203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Baskerville Old Face" panose="02020602080505020303" pitchFamily="18" charset="0"/>
                        </a:rPr>
                        <a:t>A. calamità</a:t>
                      </a:r>
                      <a:endParaRPr lang="it-IT" sz="20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Baskerville Old Face" panose="020206020805050203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sz="2000" b="1">
                        <a:solidFill>
                          <a:schemeClr val="bg2">
                            <a:lumMod val="50000"/>
                          </a:schemeClr>
                        </a:solidFill>
                        <a:latin typeface="Baskerville Old Face" panose="02020602080505020303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sz="20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Baskerville Old Face" panose="02020602080505020303" pitchFamily="18" charset="0"/>
                        </a:rPr>
                        <a:t>Cambiamento gusti consumatori</a:t>
                      </a:r>
                      <a:endParaRPr lang="it-IT" sz="20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Baskerville Old Face" panose="020206020805050203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Baskerville Old Face" panose="02020602080505020303" pitchFamily="18" charset="0"/>
                        </a:rPr>
                        <a:t>Accanto al biologico, produrre anche produzione integrata</a:t>
                      </a:r>
                      <a:endParaRPr lang="it-IT" sz="20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Baskerville Old Face" panose="020206020805050203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sz="20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Baskerville Old Face" panose="020206020805050203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sz="2000" b="1">
                        <a:solidFill>
                          <a:schemeClr val="bg2">
                            <a:lumMod val="50000"/>
                          </a:schemeClr>
                        </a:solidFill>
                        <a:latin typeface="Baskerville Old Face" panose="02020602080505020303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sz="20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Baskerville Old Face" panose="02020602080505020303" pitchFamily="18" charset="0"/>
                        </a:rPr>
                        <a:t>Infiltrazioni mafiose</a:t>
                      </a:r>
                      <a:endParaRPr lang="it-IT" sz="20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Baskerville Old Face" panose="020206020805050203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Baskerville Old Face" panose="02020602080505020303" pitchFamily="18" charset="0"/>
                        </a:rPr>
                        <a:t>Protocollo di legge SA8000</a:t>
                      </a:r>
                      <a:endParaRPr lang="it-IT" sz="20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Baskerville Old Face" panose="020206020805050203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sz="20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Baskerville Old Face" panose="020206020805050203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sz="20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Baskerville Old Face" panose="02020602080505020303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8525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24510" y="284176"/>
            <a:ext cx="3340898" cy="1371719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dirty="0"/>
          </a:p>
        </p:txBody>
      </p:sp>
      <p:graphicFrame>
        <p:nvGraphicFramePr>
          <p:cNvPr id="5" name="Segnaposto contenut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10045162"/>
              </p:ext>
            </p:extLst>
          </p:nvPr>
        </p:nvGraphicFramePr>
        <p:xfrm>
          <a:off x="1202919" y="2430379"/>
          <a:ext cx="9783762" cy="2992254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261254"/>
                <a:gridCol w="3261254"/>
                <a:gridCol w="3261254"/>
              </a:tblGrid>
              <a:tr h="523374"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/>
                        <a:t>EVENTO</a:t>
                      </a:r>
                      <a:r>
                        <a:rPr lang="it-IT" b="1" baseline="0" dirty="0" smtClean="0"/>
                        <a:t> DANNOSO</a:t>
                      </a:r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/>
                        <a:t>RISPOSTA PREVISTA</a:t>
                      </a:r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/>
                        <a:t>SOLUZIONE AGGIUNTIVA</a:t>
                      </a:r>
                      <a:endParaRPr lang="it-IT" b="1" dirty="0"/>
                    </a:p>
                  </a:txBody>
                  <a:tcPr/>
                </a:tc>
              </a:tr>
              <a:tr h="523374"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/>
                        <a:t>INCENDIO O FURTO AL MAGAZZINO DI STOCCAGGIO</a:t>
                      </a:r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/>
                        <a:t>NESSUNA</a:t>
                      </a:r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/>
                        <a:t>ASSICURAZIONE SU FURTO, INCENDIO, CALAMITA’</a:t>
                      </a:r>
                      <a:endParaRPr lang="it-IT" b="1" dirty="0"/>
                    </a:p>
                  </a:txBody>
                  <a:tcPr/>
                </a:tc>
              </a:tr>
              <a:tr h="523374"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/>
                        <a:t>PERDITA DEL RACCOLTO</a:t>
                      </a:r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/>
                        <a:t>SI’ (A. SUI BENI E SULLE CALAMITA’)</a:t>
                      </a:r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b="1" dirty="0"/>
                    </a:p>
                  </a:txBody>
                  <a:tcPr/>
                </a:tc>
              </a:tr>
              <a:tr h="523374"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/>
                        <a:t>LA</a:t>
                      </a:r>
                      <a:r>
                        <a:rPr lang="it-IT" b="1" baseline="0" dirty="0" smtClean="0"/>
                        <a:t> CERTIFICAZIONE BIOLOGIA NON VIENE Più CONSIDERATA AFFIDABILE E/O IMPORTANTE</a:t>
                      </a:r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/>
                        <a:t>SI’ (DIFFERENZIAZIONE DEL PRODOTTO, PROMOZIONI) </a:t>
                      </a:r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399937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smtClean="0">
                <a:solidFill>
                  <a:schemeClr val="bg2">
                    <a:lumMod val="50000"/>
                  </a:schemeClr>
                </a:solidFill>
              </a:rPr>
              <a:t>Conclusioni:</a:t>
            </a:r>
            <a:endParaRPr lang="it-IT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it-IT" sz="3600" dirty="0" smtClean="0">
                <a:solidFill>
                  <a:schemeClr val="bg2">
                    <a:lumMod val="50000"/>
                  </a:schemeClr>
                </a:solidFill>
              </a:rPr>
              <a:t>Predisporre un piano dei possibili rischi impone uno studio e una conoscenza più puntuali delle caratteristiche della propria azienda. Il confronto con un assicuratore avrebbe permesso di non sottovalutare l’aspetto della sicurezza dei prodotti nel magazzino.</a:t>
            </a:r>
          </a:p>
          <a:p>
            <a:pPr marL="0" indent="0">
              <a:buNone/>
            </a:pPr>
            <a:r>
              <a:rPr lang="it-IT" sz="3600" dirty="0" smtClean="0">
                <a:solidFill>
                  <a:schemeClr val="bg2">
                    <a:lumMod val="50000"/>
                  </a:schemeClr>
                </a:solidFill>
              </a:rPr>
              <a:t>Dal punto di vista didattico, la simulazione ha messo in luce aspetti pratici della gestione aziendale che dal punto di vista teorico sembravano </a:t>
            </a:r>
            <a:r>
              <a:rPr lang="it-IT" sz="3600" smtClean="0">
                <a:solidFill>
                  <a:schemeClr val="bg2">
                    <a:lumMod val="50000"/>
                  </a:schemeClr>
                </a:solidFill>
              </a:rPr>
              <a:t>meno problematici.</a:t>
            </a:r>
            <a:endParaRPr lang="it-IT" sz="36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12736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asce">
  <a:themeElements>
    <a:clrScheme name="Fasce">
      <a:dk1>
        <a:srgbClr val="2C2C2C"/>
      </a:dk1>
      <a:lt1>
        <a:srgbClr val="FFFFFF"/>
      </a:lt1>
      <a:dk2>
        <a:srgbClr val="099BDD"/>
      </a:dk2>
      <a:lt2>
        <a:srgbClr val="F2F2F2"/>
      </a:lt2>
      <a:accent1>
        <a:srgbClr val="FFC000"/>
      </a:accent1>
      <a:accent2>
        <a:srgbClr val="A5D028"/>
      </a:accent2>
      <a:accent3>
        <a:srgbClr val="08CC78"/>
      </a:accent3>
      <a:accent4>
        <a:srgbClr val="F24099"/>
      </a:accent4>
      <a:accent5>
        <a:srgbClr val="828288"/>
      </a:accent5>
      <a:accent6>
        <a:srgbClr val="F56617"/>
      </a:accent6>
      <a:hlink>
        <a:srgbClr val="005DBA"/>
      </a:hlink>
      <a:folHlink>
        <a:srgbClr val="6C606A"/>
      </a:folHlink>
    </a:clrScheme>
    <a:fontScheme name="Fasce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asce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9792607F-9579-4224-82FF-9C88C3E1E53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TM03090430[[fn=Fasce]]</Template>
  <TotalTime>108</TotalTime>
  <Words>268</Words>
  <Application>Microsoft Office PowerPoint</Application>
  <PresentationFormat>Widescreen</PresentationFormat>
  <Paragraphs>38</Paragraphs>
  <Slides>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10" baseType="lpstr">
      <vt:lpstr>Baskerville Old Face</vt:lpstr>
      <vt:lpstr>Bernard MT Condensed</vt:lpstr>
      <vt:lpstr>Corbel</vt:lpstr>
      <vt:lpstr>Wingdings</vt:lpstr>
      <vt:lpstr>Fasce</vt:lpstr>
      <vt:lpstr>ALLNEEDS</vt:lpstr>
      <vt:lpstr>DESCRIZIONE</vt:lpstr>
      <vt:lpstr>Presentazione standard di PowerPoint</vt:lpstr>
      <vt:lpstr>Presentazione standard di PowerPoint</vt:lpstr>
      <vt:lpstr>Conclusioni: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ALLNEEDS</dc:title>
  <dc:creator>Simona</dc:creator>
  <cp:lastModifiedBy>Simona</cp:lastModifiedBy>
  <cp:revision>11</cp:revision>
  <dcterms:created xsi:type="dcterms:W3CDTF">2017-06-23T20:08:11Z</dcterms:created>
  <dcterms:modified xsi:type="dcterms:W3CDTF">2017-06-23T21:56:34Z</dcterms:modified>
</cp:coreProperties>
</file>