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Stile medio 1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Stile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22"/>
          <p:cNvSpPr/>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10"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30648660-9226-4766-931F-FDC66CE6F065}" type="datetimeFigureOut">
              <a:rPr lang="it-IT" smtClean="0"/>
              <a:t>23/06/2017</a:t>
            </a:fld>
            <a:endParaRPr lang="it-IT"/>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bg2"/>
                </a:solidFill>
              </a:defRPr>
            </a:lvl1pPr>
          </a:lstStyle>
          <a:p>
            <a:endParaRPr lang="it-IT"/>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bg2"/>
                </a:solidFill>
              </a:defRPr>
            </a:lvl1pPr>
          </a:lstStyle>
          <a:p>
            <a:fld id="{B8AFAA63-B45D-4DE1-A071-ABEF72C76A08}" type="slidenum">
              <a:rPr lang="it-IT" smtClean="0"/>
              <a:t>‹N›</a:t>
            </a:fld>
            <a:endParaRPr lang="it-IT"/>
          </a:p>
        </p:txBody>
      </p:sp>
    </p:spTree>
    <p:extLst>
      <p:ext uri="{BB962C8B-B14F-4D97-AF65-F5344CB8AC3E}">
        <p14:creationId xmlns:p14="http://schemas.microsoft.com/office/powerpoint/2010/main" val="276134854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0648660-9226-4766-931F-FDC66CE6F065}" type="datetimeFigureOut">
              <a:rPr lang="it-IT" smtClean="0"/>
              <a:t>23/06/2017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AFAA63-B45D-4DE1-A071-ABEF72C76A08}" type="slidenum">
              <a:rPr lang="it-IT" smtClean="0"/>
              <a:t>‹N›</a:t>
            </a:fld>
            <a:endParaRPr lang="it-IT"/>
          </a:p>
        </p:txBody>
      </p:sp>
    </p:spTree>
    <p:extLst>
      <p:ext uri="{BB962C8B-B14F-4D97-AF65-F5344CB8AC3E}">
        <p14:creationId xmlns:p14="http://schemas.microsoft.com/office/powerpoint/2010/main" val="106292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0648660-9226-4766-931F-FDC66CE6F065}" type="datetimeFigureOut">
              <a:rPr lang="it-IT" smtClean="0"/>
              <a:t>23/06/2017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AFAA63-B45D-4DE1-A071-ABEF72C76A08}" type="slidenum">
              <a:rPr lang="it-IT" smtClean="0"/>
              <a:t>‹N›</a:t>
            </a:fld>
            <a:endParaRPr lang="it-IT"/>
          </a:p>
        </p:txBody>
      </p:sp>
    </p:spTree>
    <p:extLst>
      <p:ext uri="{BB962C8B-B14F-4D97-AF65-F5344CB8AC3E}">
        <p14:creationId xmlns:p14="http://schemas.microsoft.com/office/powerpoint/2010/main" val="46491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0648660-9226-4766-931F-FDC66CE6F065}" type="datetimeFigureOut">
              <a:rPr lang="it-IT" smtClean="0"/>
              <a:t>23/06/2017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AFAA63-B45D-4DE1-A071-ABEF72C76A08}" type="slidenum">
              <a:rPr lang="it-IT" smtClean="0"/>
              <a:t>‹N›</a:t>
            </a:fld>
            <a:endParaRPr lang="it-IT"/>
          </a:p>
        </p:txBody>
      </p:sp>
    </p:spTree>
    <p:extLst>
      <p:ext uri="{BB962C8B-B14F-4D97-AF65-F5344CB8AC3E}">
        <p14:creationId xmlns:p14="http://schemas.microsoft.com/office/powerpoint/2010/main" val="4030168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23"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30648660-9226-4766-931F-FDC66CE6F065}" type="datetimeFigureOut">
              <a:rPr lang="it-IT" smtClean="0"/>
              <a:t>23/06/2017</a:t>
            </a:fld>
            <a:endParaRPr lang="it-IT"/>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bg2"/>
                </a:solidFill>
              </a:defRPr>
            </a:lvl1pPr>
          </a:lstStyle>
          <a:p>
            <a:endParaRPr lang="it-IT"/>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bg2"/>
                </a:solidFill>
              </a:defRPr>
            </a:lvl1pPr>
          </a:lstStyle>
          <a:p>
            <a:fld id="{B8AFAA63-B45D-4DE1-A071-ABEF72C76A08}" type="slidenum">
              <a:rPr lang="it-IT" smtClean="0"/>
              <a:t>‹N›</a:t>
            </a:fld>
            <a:endParaRPr lang="it-IT"/>
          </a:p>
        </p:txBody>
      </p:sp>
    </p:spTree>
    <p:extLst>
      <p:ext uri="{BB962C8B-B14F-4D97-AF65-F5344CB8AC3E}">
        <p14:creationId xmlns:p14="http://schemas.microsoft.com/office/powerpoint/2010/main" val="156462625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30648660-9226-4766-931F-FDC66CE6F065}" type="datetimeFigureOut">
              <a:rPr lang="it-IT" smtClean="0"/>
              <a:t>23/06/2017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AFAA63-B45D-4DE1-A071-ABEF72C76A08}" type="slidenum">
              <a:rPr lang="it-IT" smtClean="0"/>
              <a:t>‹N›</a:t>
            </a:fld>
            <a:endParaRPr lang="it-IT"/>
          </a:p>
        </p:txBody>
      </p:sp>
    </p:spTree>
    <p:extLst>
      <p:ext uri="{BB962C8B-B14F-4D97-AF65-F5344CB8AC3E}">
        <p14:creationId xmlns:p14="http://schemas.microsoft.com/office/powerpoint/2010/main" val="3154762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30648660-9226-4766-931F-FDC66CE6F065}" type="datetimeFigureOut">
              <a:rPr lang="it-IT" smtClean="0"/>
              <a:t>23/06/2017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AFAA63-B45D-4DE1-A071-ABEF72C76A08}" type="slidenum">
              <a:rPr lang="it-IT" smtClean="0"/>
              <a:t>‹N›</a:t>
            </a:fld>
            <a:endParaRPr lang="it-IT"/>
          </a:p>
        </p:txBody>
      </p:sp>
    </p:spTree>
    <p:extLst>
      <p:ext uri="{BB962C8B-B14F-4D97-AF65-F5344CB8AC3E}">
        <p14:creationId xmlns:p14="http://schemas.microsoft.com/office/powerpoint/2010/main" val="2640482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30648660-9226-4766-931F-FDC66CE6F065}" type="datetimeFigureOut">
              <a:rPr lang="it-IT" smtClean="0"/>
              <a:t>23/06/2017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AFAA63-B45D-4DE1-A071-ABEF72C76A08}" type="slidenum">
              <a:rPr lang="it-IT" smtClean="0"/>
              <a:t>‹N›</a:t>
            </a:fld>
            <a:endParaRPr lang="it-IT"/>
          </a:p>
        </p:txBody>
      </p:sp>
    </p:spTree>
    <p:extLst>
      <p:ext uri="{BB962C8B-B14F-4D97-AF65-F5344CB8AC3E}">
        <p14:creationId xmlns:p14="http://schemas.microsoft.com/office/powerpoint/2010/main" val="4084404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48660-9226-4766-931F-FDC66CE6F065}" type="datetimeFigureOut">
              <a:rPr lang="it-IT" smtClean="0"/>
              <a:t>23/06/2017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AFAA63-B45D-4DE1-A071-ABEF72C76A08}" type="slidenum">
              <a:rPr lang="it-IT" smtClean="0"/>
              <a:t>‹N›</a:t>
            </a:fld>
            <a:endParaRPr lang="it-IT"/>
          </a:p>
        </p:txBody>
      </p:sp>
    </p:spTree>
    <p:extLst>
      <p:ext uri="{BB962C8B-B14F-4D97-AF65-F5344CB8AC3E}">
        <p14:creationId xmlns:p14="http://schemas.microsoft.com/office/powerpoint/2010/main" val="254195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30648660-9226-4766-931F-FDC66CE6F065}" type="datetimeFigureOut">
              <a:rPr lang="it-IT" smtClean="0"/>
              <a:t>23/06/2017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8AFAA63-B45D-4DE1-A071-ABEF72C76A08}" type="slidenum">
              <a:rPr lang="it-IT" smtClean="0"/>
              <a:t>‹N›</a:t>
            </a:fld>
            <a:endParaRPr lang="it-IT"/>
          </a:p>
        </p:txBody>
      </p:sp>
    </p:spTree>
    <p:extLst>
      <p:ext uri="{BB962C8B-B14F-4D97-AF65-F5344CB8AC3E}">
        <p14:creationId xmlns:p14="http://schemas.microsoft.com/office/powerpoint/2010/main" val="2598027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0" name="Rectangle 9"/>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8" name="Date Placeholder 7"/>
          <p:cNvSpPr>
            <a:spLocks noGrp="1"/>
          </p:cNvSpPr>
          <p:nvPr>
            <p:ph type="dt" sz="half" idx="10"/>
          </p:nvPr>
        </p:nvSpPr>
        <p:spPr/>
        <p:txBody>
          <a:bodyPr/>
          <a:lstStyle>
            <a:lvl1pPr>
              <a:defRPr>
                <a:effectLst>
                  <a:outerShdw blurRad="12700" dist="3810" dir="2700000" algn="tl" rotWithShape="0">
                    <a:prstClr val="black">
                      <a:alpha val="40000"/>
                    </a:prstClr>
                  </a:outerShdw>
                </a:effectLst>
              </a:defRPr>
            </a:lvl1pPr>
          </a:lstStyle>
          <a:p>
            <a:fld id="{30648660-9226-4766-931F-FDC66CE6F065}" type="datetimeFigureOut">
              <a:rPr lang="it-IT" smtClean="0"/>
              <a:t>23/06/2017</a:t>
            </a:fld>
            <a:endParaRPr lang="it-IT"/>
          </a:p>
        </p:txBody>
      </p:sp>
      <p:sp>
        <p:nvSpPr>
          <p:cNvPr id="12" name="Footer Placeholder 11"/>
          <p:cNvSpPr>
            <a:spLocks noGrp="1"/>
          </p:cNvSpPr>
          <p:nvPr>
            <p:ph type="ftr" sz="quarter" idx="11"/>
          </p:nvPr>
        </p:nvSpPr>
        <p:spPr/>
        <p:txBody>
          <a:bodyPr/>
          <a:lstStyle>
            <a:lvl1pPr algn="r">
              <a:defRPr lang="en-US" sz="1000" kern="1200" dirty="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endParaRPr lang="it-IT"/>
          </a:p>
        </p:txBody>
      </p:sp>
      <p:sp>
        <p:nvSpPr>
          <p:cNvPr id="13" name="Slide Number Placeholder 12"/>
          <p:cNvSpPr>
            <a:spLocks noGrp="1"/>
          </p:cNvSpPr>
          <p:nvPr>
            <p:ph type="sldNum" sz="quarter" idx="12"/>
          </p:nvPr>
        </p:nvSpPr>
        <p:spPr/>
        <p:txBody>
          <a:bodyPr/>
          <a:lstStyle>
            <a:lvl1pPr>
              <a:defRPr>
                <a:solidFill>
                  <a:srgbClr val="FFFFFF"/>
                </a:solidFill>
              </a:defRPr>
            </a:lvl1pPr>
          </a:lstStyle>
          <a:p>
            <a:fld id="{B8AFAA63-B45D-4DE1-A071-ABEF72C76A08}" type="slidenum">
              <a:rPr lang="it-IT" smtClean="0"/>
              <a:t>‹N›</a:t>
            </a:fld>
            <a:endParaRPr lang="it-IT"/>
          </a:p>
        </p:txBody>
      </p:sp>
    </p:spTree>
    <p:extLst>
      <p:ext uri="{BB962C8B-B14F-4D97-AF65-F5344CB8AC3E}">
        <p14:creationId xmlns:p14="http://schemas.microsoft.com/office/powerpoint/2010/main" val="2269800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0648660-9226-4766-931F-FDC66CE6F065}" type="datetimeFigureOut">
              <a:rPr lang="it-IT" smtClean="0"/>
              <a:t>23/06/2017</a:t>
            </a:fld>
            <a:endParaRPr lang="it-IT"/>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it-IT"/>
          </a:p>
        </p:txBody>
      </p:sp>
      <p:sp>
        <p:nvSpPr>
          <p:cNvPr id="6" name="Slide Number Placeholder 5"/>
          <p:cNvSpPr>
            <a:spLocks noGrp="1"/>
          </p:cNvSpPr>
          <p:nvPr>
            <p:ph type="sldNum" sz="quarter" idx="4"/>
          </p:nvPr>
        </p:nvSpPr>
        <p:spPr>
          <a:xfrm>
            <a:off x="10314667"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B8AFAA63-B45D-4DE1-A071-ABEF72C76A08}" type="slidenum">
              <a:rPr lang="it-IT" smtClean="0"/>
              <a:t>‹N›</a:t>
            </a:fld>
            <a:endParaRPr lang="it-IT"/>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3211665051"/>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solidFill>
                  <a:schemeClr val="accent6">
                    <a:lumMod val="60000"/>
                    <a:lumOff val="40000"/>
                  </a:schemeClr>
                </a:solidFill>
                <a:latin typeface="Agency FB" panose="020B0503020202020204" pitchFamily="34" charset="0"/>
              </a:rPr>
              <a:t>FUTURELINE</a:t>
            </a:r>
            <a:endParaRPr lang="it-IT" b="1" dirty="0">
              <a:solidFill>
                <a:schemeClr val="accent6">
                  <a:lumMod val="60000"/>
                  <a:lumOff val="40000"/>
                </a:schemeClr>
              </a:solidFill>
              <a:latin typeface="Agency FB" panose="020B0503020202020204" pitchFamily="34" charset="0"/>
            </a:endParaRPr>
          </a:p>
        </p:txBody>
      </p:sp>
      <p:sp>
        <p:nvSpPr>
          <p:cNvPr id="3" name="Sottotitolo 2"/>
          <p:cNvSpPr>
            <a:spLocks noGrp="1"/>
          </p:cNvSpPr>
          <p:nvPr>
            <p:ph type="subTitle" idx="1"/>
          </p:nvPr>
        </p:nvSpPr>
        <p:spPr/>
        <p:txBody>
          <a:bodyPr>
            <a:normAutofit fontScale="25000" lnSpcReduction="20000"/>
          </a:bodyPr>
          <a:lstStyle/>
          <a:p>
            <a:r>
              <a:rPr lang="it-IT" sz="5900" b="1" dirty="0" smtClean="0">
                <a:latin typeface="Agency FB" panose="020B0503020202020204" pitchFamily="34" charset="0"/>
              </a:rPr>
              <a:t>4D IIS SELLA</a:t>
            </a:r>
          </a:p>
          <a:p>
            <a:r>
              <a:rPr lang="it-IT" sz="4000" b="1" dirty="0" smtClean="0">
                <a:latin typeface="Agency FB" panose="020B0503020202020204" pitchFamily="34" charset="0"/>
              </a:rPr>
              <a:t>TORINO</a:t>
            </a:r>
            <a:endParaRPr lang="it-IT" sz="4000" b="1" dirty="0">
              <a:latin typeface="Agency FB" panose="020B0503020202020204" pitchFamily="34" charset="0"/>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0127" y="1634063"/>
            <a:ext cx="1751493" cy="1000853"/>
          </a:xfrm>
          <a:prstGeom prst="rect">
            <a:avLst/>
          </a:prstGeom>
        </p:spPr>
      </p:pic>
      <p:pic>
        <p:nvPicPr>
          <p:cNvPr id="6" name="Immagine 5"/>
          <p:cNvPicPr>
            <a:picLocks noChangeAspect="1"/>
          </p:cNvPicPr>
          <p:nvPr/>
        </p:nvPicPr>
        <p:blipFill>
          <a:blip r:embed="rId3"/>
          <a:stretch>
            <a:fillRect/>
          </a:stretch>
        </p:blipFill>
        <p:spPr>
          <a:xfrm>
            <a:off x="1559054" y="1635085"/>
            <a:ext cx="1749704" cy="999831"/>
          </a:xfrm>
          <a:prstGeom prst="rect">
            <a:avLst/>
          </a:prstGeom>
        </p:spPr>
      </p:pic>
    </p:spTree>
    <p:extLst>
      <p:ext uri="{BB962C8B-B14F-4D97-AF65-F5344CB8AC3E}">
        <p14:creationId xmlns:p14="http://schemas.microsoft.com/office/powerpoint/2010/main" val="1619682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0022305" y="421105"/>
            <a:ext cx="1749704" cy="999831"/>
          </a:xfrm>
          <a:prstGeom prst="rect">
            <a:avLst/>
          </a:prstGeom>
        </p:spPr>
      </p:pic>
      <p:sp>
        <p:nvSpPr>
          <p:cNvPr id="2" name="Titolo 1"/>
          <p:cNvSpPr>
            <a:spLocks noGrp="1"/>
          </p:cNvSpPr>
          <p:nvPr>
            <p:ph type="title"/>
          </p:nvPr>
        </p:nvSpPr>
        <p:spPr>
          <a:xfrm>
            <a:off x="1066800" y="642594"/>
            <a:ext cx="10058400" cy="656817"/>
          </a:xfrm>
        </p:spPr>
        <p:txBody>
          <a:bodyPr>
            <a:normAutofit fontScale="90000"/>
          </a:bodyPr>
          <a:lstStyle/>
          <a:p>
            <a:endParaRPr lang="it-IT" dirty="0"/>
          </a:p>
        </p:txBody>
      </p:sp>
      <p:sp>
        <p:nvSpPr>
          <p:cNvPr id="3" name="Segnaposto contenuto 2"/>
          <p:cNvSpPr>
            <a:spLocks noGrp="1"/>
          </p:cNvSpPr>
          <p:nvPr>
            <p:ph idx="1"/>
          </p:nvPr>
        </p:nvSpPr>
        <p:spPr>
          <a:xfrm>
            <a:off x="1066800" y="1768642"/>
            <a:ext cx="10058400" cy="4266398"/>
          </a:xfrm>
        </p:spPr>
        <p:txBody>
          <a:bodyPr>
            <a:normAutofit/>
          </a:bodyPr>
          <a:lstStyle/>
          <a:p>
            <a:pPr marL="0" indent="0">
              <a:buNone/>
            </a:pPr>
            <a:r>
              <a:rPr lang="it-IT" sz="2400" dirty="0" err="1" smtClean="0">
                <a:latin typeface="Agency FB" panose="020B0503020202020204" pitchFamily="34" charset="0"/>
              </a:rPr>
              <a:t>Futureline</a:t>
            </a:r>
            <a:r>
              <a:rPr lang="it-IT" sz="2400" dirty="0" smtClean="0">
                <a:latin typeface="Agency FB" panose="020B0503020202020204" pitchFamily="34" charset="0"/>
              </a:rPr>
              <a:t> crea i videogiochi del futuro. Ne fanno parte progettisti, tecnici, informatici ed esperti di comunicazione d’impresa. </a:t>
            </a:r>
          </a:p>
          <a:p>
            <a:pPr marL="0" indent="0">
              <a:buNone/>
            </a:pPr>
            <a:r>
              <a:rPr lang="it-IT" sz="2400" dirty="0" smtClean="0">
                <a:latin typeface="Agency FB" panose="020B0503020202020204" pitchFamily="34" charset="0"/>
              </a:rPr>
              <a:t>Il settore è complesso per l’oggetto stesso dell’impresa e per la grande concorrenza esistente.</a:t>
            </a:r>
          </a:p>
          <a:p>
            <a:pPr marL="0" indent="0">
              <a:buNone/>
            </a:pPr>
            <a:r>
              <a:rPr lang="it-IT" sz="2400" dirty="0" smtClean="0">
                <a:latin typeface="Agency FB" panose="020B0503020202020204" pitchFamily="34" charset="0"/>
              </a:rPr>
              <a:t>In questo tipo di società occorre essere non solo competenti e brillanti, ma anche saper ‘predire’ il futuro: il trend del settore, le mosse della concorrenza, i desideri di un tessuto sociale in continuo cambiamento.</a:t>
            </a:r>
          </a:p>
          <a:p>
            <a:pPr marL="0" indent="0">
              <a:buNone/>
            </a:pPr>
            <a:r>
              <a:rPr lang="it-IT" sz="2400" dirty="0" smtClean="0">
                <a:latin typeface="Agency FB" panose="020B0503020202020204" pitchFamily="34" charset="0"/>
              </a:rPr>
              <a:t>Proprio per questo motivo è importante predisporre un buon piano di rischio e relazionarsi con coloro che di professione si occupano delle incertezze del futuro: le assicurazioni.</a:t>
            </a:r>
          </a:p>
          <a:p>
            <a:pPr marL="0" indent="0">
              <a:buNone/>
            </a:pPr>
            <a:endParaRPr lang="it-IT" sz="2400" dirty="0">
              <a:latin typeface="Agency FB" panose="020B0503020202020204" pitchFamily="34" charset="0"/>
            </a:endParaRPr>
          </a:p>
        </p:txBody>
      </p:sp>
    </p:spTree>
    <p:extLst>
      <p:ext uri="{BB962C8B-B14F-4D97-AF65-F5344CB8AC3E}">
        <p14:creationId xmlns:p14="http://schemas.microsoft.com/office/powerpoint/2010/main" val="3284243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Risks</a:t>
            </a:r>
            <a:r>
              <a:rPr lang="it-IT" dirty="0" smtClean="0"/>
              <a:t>’ Plan</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147045373"/>
              </p:ext>
            </p:extLst>
          </p:nvPr>
        </p:nvGraphicFramePr>
        <p:xfrm>
          <a:off x="1066800" y="1744578"/>
          <a:ext cx="10058400" cy="4391527"/>
        </p:xfrm>
        <a:graphic>
          <a:graphicData uri="http://schemas.openxmlformats.org/drawingml/2006/table">
            <a:tbl>
              <a:tblPr firstRow="1" bandRow="1">
                <a:tableStyleId>{1FECB4D8-DB02-4DC6-A0A2-4F2EBAE1DC90}</a:tableStyleId>
              </a:tblPr>
              <a:tblGrid>
                <a:gridCol w="2514600"/>
                <a:gridCol w="2514600"/>
                <a:gridCol w="2514600"/>
                <a:gridCol w="2514600"/>
              </a:tblGrid>
              <a:tr h="395292">
                <a:tc>
                  <a:txBody>
                    <a:bodyPr/>
                    <a:lstStyle/>
                    <a:p>
                      <a:pPr algn="ctr"/>
                      <a:r>
                        <a:rPr lang="it-IT" b="1" dirty="0" smtClean="0"/>
                        <a:t>Rischi </a:t>
                      </a:r>
                      <a:endParaRPr lang="it-IT" b="1" dirty="0"/>
                    </a:p>
                  </a:txBody>
                  <a:tcPr/>
                </a:tc>
                <a:tc>
                  <a:txBody>
                    <a:bodyPr/>
                    <a:lstStyle/>
                    <a:p>
                      <a:pPr algn="ctr"/>
                      <a:r>
                        <a:rPr lang="it-IT" b="1" dirty="0" smtClean="0"/>
                        <a:t>Prevenzione </a:t>
                      </a:r>
                      <a:endParaRPr lang="it-IT" b="1" dirty="0"/>
                    </a:p>
                  </a:txBody>
                  <a:tcPr/>
                </a:tc>
                <a:tc>
                  <a:txBody>
                    <a:bodyPr/>
                    <a:lstStyle/>
                    <a:p>
                      <a:pPr algn="ctr"/>
                      <a:r>
                        <a:rPr lang="it-IT" b="1" dirty="0" smtClean="0"/>
                        <a:t>Assicurazione </a:t>
                      </a:r>
                      <a:endParaRPr lang="it-IT" b="1" dirty="0"/>
                    </a:p>
                  </a:txBody>
                  <a:tcPr/>
                </a:tc>
                <a:tc>
                  <a:txBody>
                    <a:bodyPr/>
                    <a:lstStyle/>
                    <a:p>
                      <a:pPr algn="ctr"/>
                      <a:r>
                        <a:rPr lang="it-IT" b="1" dirty="0" smtClean="0"/>
                        <a:t>Altro </a:t>
                      </a:r>
                      <a:endParaRPr lang="it-IT" b="1" dirty="0"/>
                    </a:p>
                  </a:txBody>
                  <a:tcPr/>
                </a:tc>
              </a:tr>
              <a:tr h="1267099">
                <a:tc>
                  <a:txBody>
                    <a:bodyPr/>
                    <a:lstStyle/>
                    <a:p>
                      <a:pPr algn="ctr"/>
                      <a:r>
                        <a:rPr lang="it-IT" b="1" dirty="0" smtClean="0"/>
                        <a:t>Non saper prevedere un cambio gusti del consumatore</a:t>
                      </a:r>
                      <a:endParaRPr lang="it-IT" b="1" dirty="0"/>
                    </a:p>
                  </a:txBody>
                  <a:tcPr/>
                </a:tc>
                <a:tc>
                  <a:txBody>
                    <a:bodyPr/>
                    <a:lstStyle/>
                    <a:p>
                      <a:pPr algn="ctr"/>
                      <a:r>
                        <a:rPr lang="it-IT" b="1" dirty="0" smtClean="0"/>
                        <a:t>Ricerca e sviluppo</a:t>
                      </a:r>
                      <a:endParaRPr lang="it-IT" b="1" dirty="0"/>
                    </a:p>
                  </a:txBody>
                  <a:tcPr/>
                </a:tc>
                <a:tc>
                  <a:txBody>
                    <a:bodyPr/>
                    <a:lstStyle/>
                    <a:p>
                      <a:pPr algn="ctr"/>
                      <a:endParaRPr lang="it-IT" b="1" dirty="0"/>
                    </a:p>
                  </a:txBody>
                  <a:tcPr/>
                </a:tc>
                <a:tc>
                  <a:txBody>
                    <a:bodyPr/>
                    <a:lstStyle/>
                    <a:p>
                      <a:pPr algn="ctr"/>
                      <a:endParaRPr lang="it-IT" b="1"/>
                    </a:p>
                  </a:txBody>
                  <a:tcPr/>
                </a:tc>
              </a:tr>
              <a:tr h="682284">
                <a:tc>
                  <a:txBody>
                    <a:bodyPr/>
                    <a:lstStyle/>
                    <a:p>
                      <a:pPr algn="ctr"/>
                      <a:r>
                        <a:rPr lang="it-IT" b="1" dirty="0" smtClean="0"/>
                        <a:t>Furto </a:t>
                      </a:r>
                      <a:r>
                        <a:rPr lang="it-IT" b="1" dirty="0" err="1" smtClean="0"/>
                        <a:t>knowhow</a:t>
                      </a:r>
                      <a:endParaRPr lang="it-IT" b="1" dirty="0"/>
                    </a:p>
                  </a:txBody>
                  <a:tcPr/>
                </a:tc>
                <a:tc>
                  <a:txBody>
                    <a:bodyPr/>
                    <a:lstStyle/>
                    <a:p>
                      <a:pPr algn="ctr"/>
                      <a:r>
                        <a:rPr lang="it-IT" b="1" dirty="0" smtClean="0"/>
                        <a:t>Sistemi di sicurezza informatica</a:t>
                      </a:r>
                      <a:endParaRPr lang="it-IT" b="1" dirty="0"/>
                    </a:p>
                  </a:txBody>
                  <a:tcPr/>
                </a:tc>
                <a:tc>
                  <a:txBody>
                    <a:bodyPr/>
                    <a:lstStyle/>
                    <a:p>
                      <a:pPr algn="ctr"/>
                      <a:r>
                        <a:rPr lang="it-IT" b="1" dirty="0" smtClean="0"/>
                        <a:t>Furto brevetti</a:t>
                      </a:r>
                      <a:endParaRPr lang="it-IT" b="1" dirty="0"/>
                    </a:p>
                  </a:txBody>
                  <a:tcPr/>
                </a:tc>
                <a:tc>
                  <a:txBody>
                    <a:bodyPr/>
                    <a:lstStyle/>
                    <a:p>
                      <a:pPr algn="ctr"/>
                      <a:endParaRPr lang="it-IT" b="1"/>
                    </a:p>
                  </a:txBody>
                  <a:tcPr/>
                </a:tc>
              </a:tr>
              <a:tr h="682284">
                <a:tc>
                  <a:txBody>
                    <a:bodyPr/>
                    <a:lstStyle/>
                    <a:p>
                      <a:pPr algn="ctr"/>
                      <a:r>
                        <a:rPr lang="it-IT" b="1" dirty="0" smtClean="0"/>
                        <a:t>Difetto nel prodotto finito</a:t>
                      </a:r>
                      <a:endParaRPr lang="it-IT" b="1" dirty="0"/>
                    </a:p>
                  </a:txBody>
                  <a:tcPr/>
                </a:tc>
                <a:tc>
                  <a:txBody>
                    <a:bodyPr/>
                    <a:lstStyle/>
                    <a:p>
                      <a:pPr algn="ctr"/>
                      <a:r>
                        <a:rPr lang="it-IT" b="1" dirty="0" smtClean="0"/>
                        <a:t>Test preliminari accurati</a:t>
                      </a:r>
                      <a:endParaRPr lang="it-IT" b="1" dirty="0"/>
                    </a:p>
                  </a:txBody>
                  <a:tcPr/>
                </a:tc>
                <a:tc>
                  <a:txBody>
                    <a:bodyPr/>
                    <a:lstStyle/>
                    <a:p>
                      <a:pPr algn="ctr"/>
                      <a:r>
                        <a:rPr lang="it-IT" b="1" dirty="0" smtClean="0"/>
                        <a:t>RC</a:t>
                      </a:r>
                      <a:r>
                        <a:rPr lang="it-IT" b="1" baseline="0" dirty="0" smtClean="0"/>
                        <a:t> sui beni</a:t>
                      </a:r>
                      <a:endParaRPr lang="it-IT" b="1" dirty="0"/>
                    </a:p>
                  </a:txBody>
                  <a:tcPr/>
                </a:tc>
                <a:tc>
                  <a:txBody>
                    <a:bodyPr/>
                    <a:lstStyle/>
                    <a:p>
                      <a:pPr algn="ctr"/>
                      <a:r>
                        <a:rPr lang="it-IT" b="1" dirty="0" smtClean="0"/>
                        <a:t>Fondi previdenziali</a:t>
                      </a:r>
                      <a:endParaRPr lang="it-IT" b="1" dirty="0"/>
                    </a:p>
                  </a:txBody>
                  <a:tcPr/>
                </a:tc>
              </a:tr>
              <a:tr h="682284">
                <a:tc>
                  <a:txBody>
                    <a:bodyPr/>
                    <a:lstStyle/>
                    <a:p>
                      <a:pPr algn="ctr"/>
                      <a:r>
                        <a:rPr lang="it-IT" b="1" dirty="0" smtClean="0"/>
                        <a:t>Ritardi nelle consegne</a:t>
                      </a:r>
                      <a:endParaRPr lang="it-IT" b="1" dirty="0"/>
                    </a:p>
                  </a:txBody>
                  <a:tcPr/>
                </a:tc>
                <a:tc>
                  <a:txBody>
                    <a:bodyPr/>
                    <a:lstStyle/>
                    <a:p>
                      <a:pPr algn="ctr"/>
                      <a:r>
                        <a:rPr lang="it-IT" b="1" dirty="0" smtClean="0"/>
                        <a:t>Accordi con i trasportatori</a:t>
                      </a:r>
                      <a:endParaRPr lang="it-IT" b="1" dirty="0"/>
                    </a:p>
                  </a:txBody>
                  <a:tcPr/>
                </a:tc>
                <a:tc>
                  <a:txBody>
                    <a:bodyPr/>
                    <a:lstStyle/>
                    <a:p>
                      <a:pPr algn="ctr"/>
                      <a:endParaRPr lang="it-IT" b="1"/>
                    </a:p>
                  </a:txBody>
                  <a:tcPr/>
                </a:tc>
                <a:tc>
                  <a:txBody>
                    <a:bodyPr/>
                    <a:lstStyle/>
                    <a:p>
                      <a:pPr algn="ctr"/>
                      <a:endParaRPr lang="it-IT" b="1" dirty="0"/>
                    </a:p>
                  </a:txBody>
                  <a:tcPr/>
                </a:tc>
              </a:tr>
              <a:tr h="682284">
                <a:tc>
                  <a:txBody>
                    <a:bodyPr/>
                    <a:lstStyle/>
                    <a:p>
                      <a:pPr algn="ctr"/>
                      <a:r>
                        <a:rPr lang="it-IT" b="1" dirty="0" smtClean="0"/>
                        <a:t>Morte dei progettisti leader</a:t>
                      </a:r>
                      <a:endParaRPr lang="it-IT" b="1" dirty="0"/>
                    </a:p>
                  </a:txBody>
                  <a:tcPr/>
                </a:tc>
                <a:tc>
                  <a:txBody>
                    <a:bodyPr/>
                    <a:lstStyle/>
                    <a:p>
                      <a:pPr algn="ctr"/>
                      <a:endParaRPr lang="it-IT" b="1" dirty="0"/>
                    </a:p>
                  </a:txBody>
                  <a:tcPr/>
                </a:tc>
                <a:tc>
                  <a:txBody>
                    <a:bodyPr/>
                    <a:lstStyle/>
                    <a:p>
                      <a:pPr algn="ctr"/>
                      <a:r>
                        <a:rPr lang="it-IT" b="1" dirty="0" smtClean="0"/>
                        <a:t>Assicurazione sulla vita dei progettisti</a:t>
                      </a:r>
                      <a:endParaRPr lang="it-IT" b="1" dirty="0"/>
                    </a:p>
                  </a:txBody>
                  <a:tcPr/>
                </a:tc>
                <a:tc>
                  <a:txBody>
                    <a:bodyPr/>
                    <a:lstStyle/>
                    <a:p>
                      <a:pPr algn="ctr"/>
                      <a:endParaRPr lang="it-IT" b="1" dirty="0"/>
                    </a:p>
                  </a:txBody>
                  <a:tcPr/>
                </a:tc>
              </a:tr>
            </a:tbl>
          </a:graphicData>
        </a:graphic>
      </p:graphicFrame>
      <p:pic>
        <p:nvPicPr>
          <p:cNvPr id="4" name="Immagine 3"/>
          <p:cNvPicPr>
            <a:picLocks noChangeAspect="1"/>
          </p:cNvPicPr>
          <p:nvPr/>
        </p:nvPicPr>
        <p:blipFill>
          <a:blip r:embed="rId2"/>
          <a:stretch>
            <a:fillRect/>
          </a:stretch>
        </p:blipFill>
        <p:spPr>
          <a:xfrm>
            <a:off x="10057842" y="426516"/>
            <a:ext cx="1749704" cy="999831"/>
          </a:xfrm>
          <a:prstGeom prst="rect">
            <a:avLst/>
          </a:prstGeom>
        </p:spPr>
      </p:pic>
    </p:spTree>
    <p:extLst>
      <p:ext uri="{BB962C8B-B14F-4D97-AF65-F5344CB8AC3E}">
        <p14:creationId xmlns:p14="http://schemas.microsoft.com/office/powerpoint/2010/main" val="3235914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0046368" y="421105"/>
            <a:ext cx="1749704" cy="999831"/>
          </a:xfrm>
          <a:prstGeom prst="rect">
            <a:avLst/>
          </a:prstGeom>
        </p:spPr>
      </p:pic>
      <p:sp>
        <p:nvSpPr>
          <p:cNvPr id="2" name="Titolo 1"/>
          <p:cNvSpPr>
            <a:spLocks noGrp="1"/>
          </p:cNvSpPr>
          <p:nvPr>
            <p:ph type="title"/>
          </p:nvPr>
        </p:nvSpPr>
        <p:spPr/>
        <p:txBody>
          <a:bodyPr/>
          <a:lstStyle/>
          <a:p>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754971747"/>
              </p:ext>
            </p:extLst>
          </p:nvPr>
        </p:nvGraphicFramePr>
        <p:xfrm>
          <a:off x="1066800" y="2103438"/>
          <a:ext cx="10058400" cy="3810000"/>
        </p:xfrm>
        <a:graphic>
          <a:graphicData uri="http://schemas.openxmlformats.org/drawingml/2006/table">
            <a:tbl>
              <a:tblPr firstRow="1" bandRow="1">
                <a:tableStyleId>{793D81CF-94F2-401A-BA57-92F5A7B2D0C5}</a:tableStyleId>
              </a:tblPr>
              <a:tblGrid>
                <a:gridCol w="3601453"/>
                <a:gridCol w="2141621"/>
                <a:gridCol w="4315326"/>
              </a:tblGrid>
              <a:tr h="370840">
                <a:tc>
                  <a:txBody>
                    <a:bodyPr/>
                    <a:lstStyle/>
                    <a:p>
                      <a:pPr algn="ctr"/>
                      <a:r>
                        <a:rPr lang="it-IT" sz="2000" b="1" dirty="0" smtClean="0"/>
                        <a:t>Evento dannoso</a:t>
                      </a:r>
                      <a:endParaRPr lang="it-IT" sz="2000" b="1" dirty="0"/>
                    </a:p>
                  </a:txBody>
                  <a:tcPr/>
                </a:tc>
                <a:tc>
                  <a:txBody>
                    <a:bodyPr/>
                    <a:lstStyle/>
                    <a:p>
                      <a:pPr algn="ctr"/>
                      <a:r>
                        <a:rPr lang="it-IT" sz="2000" b="1" dirty="0" smtClean="0"/>
                        <a:t>Si è preparati? S/N/In Parte</a:t>
                      </a:r>
                      <a:endParaRPr lang="it-IT" sz="2000" b="1" dirty="0"/>
                    </a:p>
                  </a:txBody>
                  <a:tcPr/>
                </a:tc>
                <a:tc>
                  <a:txBody>
                    <a:bodyPr/>
                    <a:lstStyle/>
                    <a:p>
                      <a:pPr algn="ctr"/>
                      <a:r>
                        <a:rPr lang="it-IT" sz="2000" b="1" dirty="0" smtClean="0"/>
                        <a:t>Soluzioni </a:t>
                      </a:r>
                      <a:endParaRPr lang="it-IT" sz="2000" b="1" dirty="0"/>
                    </a:p>
                  </a:txBody>
                  <a:tcPr/>
                </a:tc>
              </a:tr>
              <a:tr h="370840">
                <a:tc>
                  <a:txBody>
                    <a:bodyPr/>
                    <a:lstStyle/>
                    <a:p>
                      <a:pPr algn="ctr"/>
                      <a:r>
                        <a:rPr lang="it-IT" sz="2000" b="1" dirty="0" smtClean="0"/>
                        <a:t>La merce non arriva a destinazione</a:t>
                      </a:r>
                      <a:endParaRPr lang="it-IT" sz="2000" b="1" dirty="0"/>
                    </a:p>
                  </a:txBody>
                  <a:tcPr/>
                </a:tc>
                <a:tc>
                  <a:txBody>
                    <a:bodyPr/>
                    <a:lstStyle/>
                    <a:p>
                      <a:pPr algn="ctr"/>
                      <a:r>
                        <a:rPr lang="it-IT" sz="2000" b="1" dirty="0" smtClean="0"/>
                        <a:t>S (accordi vincolanti coi trasportatori)</a:t>
                      </a:r>
                      <a:endParaRPr lang="it-IT" sz="2000" b="1" dirty="0"/>
                    </a:p>
                  </a:txBody>
                  <a:tcPr/>
                </a:tc>
                <a:tc>
                  <a:txBody>
                    <a:bodyPr/>
                    <a:lstStyle/>
                    <a:p>
                      <a:pPr algn="ctr"/>
                      <a:endParaRPr lang="it-IT" sz="2000" b="1"/>
                    </a:p>
                  </a:txBody>
                  <a:tcPr/>
                </a:tc>
              </a:tr>
              <a:tr h="370840">
                <a:tc>
                  <a:txBody>
                    <a:bodyPr/>
                    <a:lstStyle/>
                    <a:p>
                      <a:pPr algn="ctr"/>
                      <a:r>
                        <a:rPr lang="it-IT" sz="2000" b="1" dirty="0" smtClean="0"/>
                        <a:t>Fallimento del cliente intermedio (negozi)</a:t>
                      </a:r>
                      <a:endParaRPr lang="it-IT" sz="2000" b="1" dirty="0"/>
                    </a:p>
                  </a:txBody>
                  <a:tcPr/>
                </a:tc>
                <a:tc>
                  <a:txBody>
                    <a:bodyPr/>
                    <a:lstStyle/>
                    <a:p>
                      <a:pPr algn="ctr"/>
                      <a:r>
                        <a:rPr lang="it-IT" sz="2000" b="1" dirty="0" smtClean="0"/>
                        <a:t>N</a:t>
                      </a:r>
                      <a:endParaRPr lang="it-IT" sz="2000" b="1" dirty="0"/>
                    </a:p>
                  </a:txBody>
                  <a:tcPr/>
                </a:tc>
                <a:tc>
                  <a:txBody>
                    <a:bodyPr/>
                    <a:lstStyle/>
                    <a:p>
                      <a:pPr algn="ctr"/>
                      <a:r>
                        <a:rPr lang="it-IT" sz="2000" b="1" dirty="0" smtClean="0"/>
                        <a:t>Avere un giusto mix di clienti, tra grandi e piccoli</a:t>
                      </a:r>
                      <a:endParaRPr lang="it-IT" sz="2000" b="1" dirty="0"/>
                    </a:p>
                  </a:txBody>
                  <a:tcPr/>
                </a:tc>
              </a:tr>
              <a:tr h="370840">
                <a:tc>
                  <a:txBody>
                    <a:bodyPr/>
                    <a:lstStyle/>
                    <a:p>
                      <a:pPr algn="ctr"/>
                      <a:r>
                        <a:rPr lang="it-IT" sz="2000" b="1" dirty="0" smtClean="0"/>
                        <a:t>Incidenti a uno dei leader</a:t>
                      </a:r>
                      <a:endParaRPr lang="it-IT" sz="2000" b="1" dirty="0"/>
                    </a:p>
                  </a:txBody>
                  <a:tcPr/>
                </a:tc>
                <a:tc>
                  <a:txBody>
                    <a:bodyPr/>
                    <a:lstStyle/>
                    <a:p>
                      <a:pPr algn="ctr"/>
                      <a:r>
                        <a:rPr lang="it-IT" sz="2000" b="1" dirty="0" smtClean="0"/>
                        <a:t>In Parte</a:t>
                      </a:r>
                      <a:endParaRPr lang="it-IT" sz="2000" b="1" dirty="0"/>
                    </a:p>
                  </a:txBody>
                  <a:tcPr/>
                </a:tc>
                <a:tc>
                  <a:txBody>
                    <a:bodyPr/>
                    <a:lstStyle/>
                    <a:p>
                      <a:pPr algn="ctr"/>
                      <a:r>
                        <a:rPr lang="it-IT" sz="2000" b="1" dirty="0" smtClean="0"/>
                        <a:t>Aggiungere assicurazione Infortuni</a:t>
                      </a:r>
                      <a:endParaRPr lang="it-IT" sz="2000" b="1" dirty="0"/>
                    </a:p>
                  </a:txBody>
                  <a:tcPr/>
                </a:tc>
              </a:tr>
              <a:tr h="370840">
                <a:tc>
                  <a:txBody>
                    <a:bodyPr/>
                    <a:lstStyle/>
                    <a:p>
                      <a:pPr algn="ctr"/>
                      <a:r>
                        <a:rPr lang="it-IT" sz="2000" b="1" dirty="0" smtClean="0"/>
                        <a:t>Distruzione</a:t>
                      </a:r>
                      <a:r>
                        <a:rPr lang="it-IT" sz="2000" b="1" baseline="0" dirty="0" smtClean="0"/>
                        <a:t> parziale o totale degli uffici di progettazione</a:t>
                      </a:r>
                      <a:endParaRPr lang="it-IT" sz="2000" b="1" dirty="0"/>
                    </a:p>
                  </a:txBody>
                  <a:tcPr/>
                </a:tc>
                <a:tc>
                  <a:txBody>
                    <a:bodyPr/>
                    <a:lstStyle/>
                    <a:p>
                      <a:pPr algn="ctr"/>
                      <a:r>
                        <a:rPr lang="it-IT" sz="2000" b="1" dirty="0" smtClean="0"/>
                        <a:t>N</a:t>
                      </a:r>
                      <a:endParaRPr lang="it-IT" sz="2000" b="1" dirty="0"/>
                    </a:p>
                  </a:txBody>
                  <a:tcPr/>
                </a:tc>
                <a:tc>
                  <a:txBody>
                    <a:bodyPr/>
                    <a:lstStyle/>
                    <a:p>
                      <a:pPr algn="ctr"/>
                      <a:r>
                        <a:rPr lang="it-IT" sz="2000" b="1" dirty="0" smtClean="0"/>
                        <a:t>Assicurazione Calamità e sui Beni</a:t>
                      </a:r>
                      <a:endParaRPr lang="it-IT" sz="2000" b="1" dirty="0"/>
                    </a:p>
                  </a:txBody>
                  <a:tcPr/>
                </a:tc>
              </a:tr>
            </a:tbl>
          </a:graphicData>
        </a:graphic>
      </p:graphicFrame>
    </p:spTree>
    <p:extLst>
      <p:ext uri="{BB962C8B-B14F-4D97-AF65-F5344CB8AC3E}">
        <p14:creationId xmlns:p14="http://schemas.microsoft.com/office/powerpoint/2010/main" val="1935650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0022305" y="433137"/>
            <a:ext cx="1749704" cy="999831"/>
          </a:xfrm>
          <a:prstGeom prst="rect">
            <a:avLst/>
          </a:prstGeom>
        </p:spPr>
      </p:pic>
      <p:sp>
        <p:nvSpPr>
          <p:cNvPr id="2" name="Titolo 1"/>
          <p:cNvSpPr>
            <a:spLocks noGrp="1"/>
          </p:cNvSpPr>
          <p:nvPr>
            <p:ph type="title"/>
          </p:nvPr>
        </p:nvSpPr>
        <p:spPr/>
        <p:txBody>
          <a:bodyPr/>
          <a:lstStyle/>
          <a:p>
            <a:r>
              <a:rPr lang="it-IT" b="1" dirty="0">
                <a:latin typeface="Agency FB" panose="020B0503020202020204" pitchFamily="34" charset="0"/>
              </a:rPr>
              <a:t>C</a:t>
            </a:r>
            <a:r>
              <a:rPr lang="it-IT" b="1" dirty="0" smtClean="0">
                <a:latin typeface="Agency FB" panose="020B0503020202020204" pitchFamily="34" charset="0"/>
              </a:rPr>
              <a:t>onclusioni</a:t>
            </a:r>
            <a:endParaRPr lang="it-IT" b="1" dirty="0">
              <a:latin typeface="Agency FB" panose="020B0503020202020204" pitchFamily="34" charset="0"/>
            </a:endParaRPr>
          </a:p>
        </p:txBody>
      </p:sp>
      <p:sp>
        <p:nvSpPr>
          <p:cNvPr id="3" name="Segnaposto contenuto 2"/>
          <p:cNvSpPr>
            <a:spLocks noGrp="1"/>
          </p:cNvSpPr>
          <p:nvPr>
            <p:ph idx="1"/>
          </p:nvPr>
        </p:nvSpPr>
        <p:spPr/>
        <p:txBody>
          <a:bodyPr>
            <a:normAutofit/>
          </a:bodyPr>
          <a:lstStyle/>
          <a:p>
            <a:pPr marL="0" indent="0">
              <a:buNone/>
            </a:pPr>
            <a:r>
              <a:rPr lang="it-IT" sz="2800" dirty="0" smtClean="0">
                <a:latin typeface="Agency FB" panose="020B0503020202020204" pitchFamily="34" charset="0"/>
              </a:rPr>
              <a:t>Questo tipo di simulazione è servita prima di tutto a capire la complessità della valutazione dei rischi e di come possano essere di competenza di qualcuno di specializzato. Per questo, nella realtà, chiederemmo la consulenza di un agente assicurativo che ci proponesse un pacchetto di contratti di protezione adatti alla specifica attività, alla localizzazione dell’impresa e alle caratteristiche specifiche della </a:t>
            </a:r>
            <a:r>
              <a:rPr lang="it-IT" sz="2800" dirty="0" err="1" smtClean="0">
                <a:latin typeface="Agency FB" panose="020B0503020202020204" pitchFamily="34" charset="0"/>
              </a:rPr>
              <a:t>Futureline</a:t>
            </a:r>
            <a:r>
              <a:rPr lang="it-IT" sz="2800" dirty="0" smtClean="0">
                <a:latin typeface="Agency FB" panose="020B0503020202020204" pitchFamily="34" charset="0"/>
              </a:rPr>
              <a:t>. Inoltre impareremmo a trovare le informazioni oggettive necessarie (statistiche e dati) prima di prendere qualunque decisione riguardante i </a:t>
            </a:r>
            <a:r>
              <a:rPr lang="it-IT" sz="2800" smtClean="0">
                <a:latin typeface="Agency FB" panose="020B0503020202020204" pitchFamily="34" charset="0"/>
              </a:rPr>
              <a:t>possibili rischi.</a:t>
            </a:r>
            <a:endParaRPr lang="it-IT" sz="2800" dirty="0">
              <a:latin typeface="Agency FB" panose="020B0503020202020204" pitchFamily="34" charset="0"/>
            </a:endParaRPr>
          </a:p>
        </p:txBody>
      </p:sp>
    </p:spTree>
    <p:extLst>
      <p:ext uri="{BB962C8B-B14F-4D97-AF65-F5344CB8AC3E}">
        <p14:creationId xmlns:p14="http://schemas.microsoft.com/office/powerpoint/2010/main" val="3240996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pone">
  <a:themeElements>
    <a:clrScheme name="Bl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Sapon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pone">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913DB040-6816-4415-960D-8178C785755E}"/>
    </a:ext>
  </a:extLst>
</a:theme>
</file>

<file path=docProps/app.xml><?xml version="1.0" encoding="utf-8"?>
<Properties xmlns="http://schemas.openxmlformats.org/officeDocument/2006/extended-properties" xmlns:vt="http://schemas.openxmlformats.org/officeDocument/2006/docPropsVTypes">
  <Template>TM03457510[[fn=Sapone]]</Template>
  <TotalTime>164</TotalTime>
  <Words>321</Words>
  <Application>Microsoft Office PowerPoint</Application>
  <PresentationFormat>Widescreen</PresentationFormat>
  <Paragraphs>41</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Agency FB</vt:lpstr>
      <vt:lpstr>Arial</vt:lpstr>
      <vt:lpstr>Century Gothic</vt:lpstr>
      <vt:lpstr>Sapone</vt:lpstr>
      <vt:lpstr>FUTURELINE</vt:lpstr>
      <vt:lpstr>Presentazione standard di PowerPoint</vt:lpstr>
      <vt:lpstr>Risks’ Plan</vt:lpstr>
      <vt:lpstr>Presentazione standard di PowerPoint</vt:lpstr>
      <vt:lpstr>Conclusioni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FUTURELINE</dc:title>
  <dc:creator>Simona</dc:creator>
  <cp:lastModifiedBy>Simona</cp:lastModifiedBy>
  <cp:revision>9</cp:revision>
  <dcterms:created xsi:type="dcterms:W3CDTF">2017-06-23T11:57:48Z</dcterms:created>
  <dcterms:modified xsi:type="dcterms:W3CDTF">2017-06-23T14:42:30Z</dcterms:modified>
</cp:coreProperties>
</file>