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71" r:id="rId5"/>
    <p:sldId id="273" r:id="rId6"/>
    <p:sldId id="264" r:id="rId7"/>
    <p:sldId id="267" r:id="rId8"/>
    <p:sldId id="268" r:id="rId9"/>
    <p:sldId id="269" r:id="rId10"/>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2944" autoAdjust="0"/>
  </p:normalViewPr>
  <p:slideViewPr>
    <p:cSldViewPr snapToGrid="0">
      <p:cViewPr varScale="1">
        <p:scale>
          <a:sx n="87" d="100"/>
          <a:sy n="87" d="100"/>
        </p:scale>
        <p:origin x="108"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3329E3D-E8CF-489A-A53C-8C29B3CEB362}" type="datetimeFigureOut">
              <a:rPr lang="it-IT" smtClean="0"/>
              <a:t>26/06/2020</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92C8A93-C7C0-47A7-A59F-5D231F97561C}" type="slidenum">
              <a:rPr lang="it-IT" smtClean="0"/>
              <a:t>‹N›</a:t>
            </a:fld>
            <a:endParaRPr lang="it-IT"/>
          </a:p>
        </p:txBody>
      </p:sp>
    </p:spTree>
    <p:extLst>
      <p:ext uri="{BB962C8B-B14F-4D97-AF65-F5344CB8AC3E}">
        <p14:creationId xmlns:p14="http://schemas.microsoft.com/office/powerpoint/2010/main" val="4281078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92C8A93-C7C0-47A7-A59F-5D231F97561C}" type="slidenum">
              <a:rPr lang="it-IT" smtClean="0"/>
              <a:t>4</a:t>
            </a:fld>
            <a:endParaRPr lang="it-IT"/>
          </a:p>
        </p:txBody>
      </p:sp>
    </p:spTree>
    <p:extLst>
      <p:ext uri="{BB962C8B-B14F-4D97-AF65-F5344CB8AC3E}">
        <p14:creationId xmlns:p14="http://schemas.microsoft.com/office/powerpoint/2010/main" val="2425431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92C8A93-C7C0-47A7-A59F-5D231F97561C}" type="slidenum">
              <a:rPr lang="it-IT" smtClean="0"/>
              <a:t>6</a:t>
            </a:fld>
            <a:endParaRPr lang="it-IT"/>
          </a:p>
        </p:txBody>
      </p:sp>
    </p:spTree>
    <p:extLst>
      <p:ext uri="{BB962C8B-B14F-4D97-AF65-F5344CB8AC3E}">
        <p14:creationId xmlns:p14="http://schemas.microsoft.com/office/powerpoint/2010/main" val="2348481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AF1792BC-24D9-42E9-89B8-83D33989977A}" type="datetimeFigureOut">
              <a:rPr lang="it-IT" smtClean="0"/>
              <a:t>26/06/2020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35F98C-1097-4D03-A39E-509F9763034C}" type="slidenum">
              <a:rPr lang="it-IT" smtClean="0"/>
              <a:t>‹N›</a:t>
            </a:fld>
            <a:endParaRPr lang="it-IT"/>
          </a:p>
        </p:txBody>
      </p:sp>
    </p:spTree>
    <p:extLst>
      <p:ext uri="{BB962C8B-B14F-4D97-AF65-F5344CB8AC3E}">
        <p14:creationId xmlns:p14="http://schemas.microsoft.com/office/powerpoint/2010/main" val="910939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F1792BC-24D9-42E9-89B8-83D33989977A}" type="datetimeFigureOut">
              <a:rPr lang="it-IT" smtClean="0"/>
              <a:t>26/06/2020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35F98C-1097-4D03-A39E-509F9763034C}" type="slidenum">
              <a:rPr lang="it-IT" smtClean="0"/>
              <a:t>‹N›</a:t>
            </a:fld>
            <a:endParaRPr lang="it-IT"/>
          </a:p>
        </p:txBody>
      </p:sp>
    </p:spTree>
    <p:extLst>
      <p:ext uri="{BB962C8B-B14F-4D97-AF65-F5344CB8AC3E}">
        <p14:creationId xmlns:p14="http://schemas.microsoft.com/office/powerpoint/2010/main" val="4131109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F1792BC-24D9-42E9-89B8-83D33989977A}" type="datetimeFigureOut">
              <a:rPr lang="it-IT" smtClean="0"/>
              <a:t>26/06/2020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35F98C-1097-4D03-A39E-509F9763034C}" type="slidenum">
              <a:rPr lang="it-IT" smtClean="0"/>
              <a:t>‹N›</a:t>
            </a:fld>
            <a:endParaRPr lang="it-IT"/>
          </a:p>
        </p:txBody>
      </p:sp>
    </p:spTree>
    <p:extLst>
      <p:ext uri="{BB962C8B-B14F-4D97-AF65-F5344CB8AC3E}">
        <p14:creationId xmlns:p14="http://schemas.microsoft.com/office/powerpoint/2010/main" val="3924763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F1792BC-24D9-42E9-89B8-83D33989977A}" type="datetimeFigureOut">
              <a:rPr lang="it-IT" smtClean="0"/>
              <a:t>26/06/2020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35F98C-1097-4D03-A39E-509F9763034C}" type="slidenum">
              <a:rPr lang="it-IT" smtClean="0"/>
              <a:t>‹N›</a:t>
            </a:fld>
            <a:endParaRPr lang="it-IT"/>
          </a:p>
        </p:txBody>
      </p:sp>
    </p:spTree>
    <p:extLst>
      <p:ext uri="{BB962C8B-B14F-4D97-AF65-F5344CB8AC3E}">
        <p14:creationId xmlns:p14="http://schemas.microsoft.com/office/powerpoint/2010/main" val="3685220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AF1792BC-24D9-42E9-89B8-83D33989977A}" type="datetimeFigureOut">
              <a:rPr lang="it-IT" smtClean="0"/>
              <a:t>26/06/2020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35F98C-1097-4D03-A39E-509F9763034C}" type="slidenum">
              <a:rPr lang="it-IT" smtClean="0"/>
              <a:t>‹N›</a:t>
            </a:fld>
            <a:endParaRPr lang="it-IT"/>
          </a:p>
        </p:txBody>
      </p:sp>
    </p:spTree>
    <p:extLst>
      <p:ext uri="{BB962C8B-B14F-4D97-AF65-F5344CB8AC3E}">
        <p14:creationId xmlns:p14="http://schemas.microsoft.com/office/powerpoint/2010/main" val="1841597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AF1792BC-24D9-42E9-89B8-83D33989977A}" type="datetimeFigureOut">
              <a:rPr lang="it-IT" smtClean="0"/>
              <a:t>26/06/2020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E35F98C-1097-4D03-A39E-509F9763034C}" type="slidenum">
              <a:rPr lang="it-IT" smtClean="0"/>
              <a:t>‹N›</a:t>
            </a:fld>
            <a:endParaRPr lang="it-IT"/>
          </a:p>
        </p:txBody>
      </p:sp>
    </p:spTree>
    <p:extLst>
      <p:ext uri="{BB962C8B-B14F-4D97-AF65-F5344CB8AC3E}">
        <p14:creationId xmlns:p14="http://schemas.microsoft.com/office/powerpoint/2010/main" val="3063847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AF1792BC-24D9-42E9-89B8-83D33989977A}" type="datetimeFigureOut">
              <a:rPr lang="it-IT" smtClean="0"/>
              <a:t>26/06/2020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E35F98C-1097-4D03-A39E-509F9763034C}" type="slidenum">
              <a:rPr lang="it-IT" smtClean="0"/>
              <a:t>‹N›</a:t>
            </a:fld>
            <a:endParaRPr lang="it-IT"/>
          </a:p>
        </p:txBody>
      </p:sp>
    </p:spTree>
    <p:extLst>
      <p:ext uri="{BB962C8B-B14F-4D97-AF65-F5344CB8AC3E}">
        <p14:creationId xmlns:p14="http://schemas.microsoft.com/office/powerpoint/2010/main" val="3773747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AF1792BC-24D9-42E9-89B8-83D33989977A}" type="datetimeFigureOut">
              <a:rPr lang="it-IT" smtClean="0"/>
              <a:t>26/06/2020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E35F98C-1097-4D03-A39E-509F9763034C}" type="slidenum">
              <a:rPr lang="it-IT" smtClean="0"/>
              <a:t>‹N›</a:t>
            </a:fld>
            <a:endParaRPr lang="it-IT"/>
          </a:p>
        </p:txBody>
      </p:sp>
    </p:spTree>
    <p:extLst>
      <p:ext uri="{BB962C8B-B14F-4D97-AF65-F5344CB8AC3E}">
        <p14:creationId xmlns:p14="http://schemas.microsoft.com/office/powerpoint/2010/main" val="4129015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F1792BC-24D9-42E9-89B8-83D33989977A}" type="datetimeFigureOut">
              <a:rPr lang="it-IT" smtClean="0"/>
              <a:t>26/06/2020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E35F98C-1097-4D03-A39E-509F9763034C}" type="slidenum">
              <a:rPr lang="it-IT" smtClean="0"/>
              <a:t>‹N›</a:t>
            </a:fld>
            <a:endParaRPr lang="it-IT"/>
          </a:p>
        </p:txBody>
      </p:sp>
    </p:spTree>
    <p:extLst>
      <p:ext uri="{BB962C8B-B14F-4D97-AF65-F5344CB8AC3E}">
        <p14:creationId xmlns:p14="http://schemas.microsoft.com/office/powerpoint/2010/main" val="2426986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AF1792BC-24D9-42E9-89B8-83D33989977A}" type="datetimeFigureOut">
              <a:rPr lang="it-IT" smtClean="0"/>
              <a:t>26/06/2020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E35F98C-1097-4D03-A39E-509F9763034C}" type="slidenum">
              <a:rPr lang="it-IT" smtClean="0"/>
              <a:t>‹N›</a:t>
            </a:fld>
            <a:endParaRPr lang="it-IT"/>
          </a:p>
        </p:txBody>
      </p:sp>
    </p:spTree>
    <p:extLst>
      <p:ext uri="{BB962C8B-B14F-4D97-AF65-F5344CB8AC3E}">
        <p14:creationId xmlns:p14="http://schemas.microsoft.com/office/powerpoint/2010/main" val="2932491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AF1792BC-24D9-42E9-89B8-83D33989977A}" type="datetimeFigureOut">
              <a:rPr lang="it-IT" smtClean="0"/>
              <a:t>26/06/2020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E35F98C-1097-4D03-A39E-509F9763034C}" type="slidenum">
              <a:rPr lang="it-IT" smtClean="0"/>
              <a:t>‹N›</a:t>
            </a:fld>
            <a:endParaRPr lang="it-IT"/>
          </a:p>
        </p:txBody>
      </p:sp>
    </p:spTree>
    <p:extLst>
      <p:ext uri="{BB962C8B-B14F-4D97-AF65-F5344CB8AC3E}">
        <p14:creationId xmlns:p14="http://schemas.microsoft.com/office/powerpoint/2010/main" val="551276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1792BC-24D9-42E9-89B8-83D33989977A}" type="datetimeFigureOut">
              <a:rPr lang="it-IT" smtClean="0"/>
              <a:t>26/06/2020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5F98C-1097-4D03-A39E-509F9763034C}" type="slidenum">
              <a:rPr lang="it-IT" smtClean="0"/>
              <a:t>‹N›</a:t>
            </a:fld>
            <a:endParaRPr lang="it-IT"/>
          </a:p>
        </p:txBody>
      </p:sp>
    </p:spTree>
    <p:extLst>
      <p:ext uri="{BB962C8B-B14F-4D97-AF65-F5344CB8AC3E}">
        <p14:creationId xmlns:p14="http://schemas.microsoft.com/office/powerpoint/2010/main" val="2175757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936124" y="257577"/>
            <a:ext cx="9144000" cy="1732677"/>
          </a:xfrm>
          <a:solidFill>
            <a:schemeClr val="accent4">
              <a:lumMod val="40000"/>
              <a:lumOff val="60000"/>
            </a:schemeClr>
          </a:solidFill>
          <a:ln>
            <a:solidFill>
              <a:srgbClr val="0070C0"/>
            </a:solidFill>
            <a:prstDash val="sysDash"/>
          </a:ln>
          <a:effectLst>
            <a:innerShdw blurRad="63500" dist="50800">
              <a:prstClr val="black">
                <a:alpha val="50000"/>
              </a:prstClr>
            </a:innerShdw>
          </a:effectLst>
          <a:scene3d>
            <a:camera prst="perspectiveHeroicExtremeRightFacing"/>
            <a:lightRig rig="threePt" dir="t"/>
          </a:scene3d>
        </p:spPr>
        <p:txBody>
          <a:bodyPr/>
          <a:lstStyle/>
          <a:p>
            <a:r>
              <a:rPr lang="it-IT"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TRAVELLING ITALIAN FOOD</a:t>
            </a:r>
          </a:p>
        </p:txBody>
      </p:sp>
      <p:sp>
        <p:nvSpPr>
          <p:cNvPr id="3" name="Sottotitolo 2"/>
          <p:cNvSpPr>
            <a:spLocks noGrp="1"/>
          </p:cNvSpPr>
          <p:nvPr>
            <p:ph type="subTitle" idx="1"/>
          </p:nvPr>
        </p:nvSpPr>
        <p:spPr>
          <a:xfrm>
            <a:off x="6387548" y="2093843"/>
            <a:ext cx="5685182" cy="1508195"/>
          </a:xfrm>
          <a:ln w="76200">
            <a:solidFill>
              <a:srgbClr val="00B050"/>
            </a:solidFill>
          </a:ln>
          <a:effectLst/>
        </p:spPr>
        <p:txBody>
          <a:bodyPr>
            <a:normAutofit/>
          </a:bodyPr>
          <a:lstStyle/>
          <a:p>
            <a:endParaRPr lang="it-IT" sz="3600" dirty="0">
              <a:solidFill>
                <a:srgbClr val="FF0000"/>
              </a:solidFill>
            </a:endParaRPr>
          </a:p>
          <a:p>
            <a:r>
              <a:rPr lang="it-IT" sz="3600" dirty="0">
                <a:solidFill>
                  <a:srgbClr val="FF0000"/>
                </a:solidFill>
              </a:rPr>
              <a:t>L’ITALIA E’ IN VIAGGIO</a:t>
            </a:r>
          </a:p>
        </p:txBody>
      </p:sp>
      <p:sp>
        <p:nvSpPr>
          <p:cNvPr id="5" name="Titolo 1"/>
          <p:cNvSpPr txBox="1">
            <a:spLocks/>
          </p:cNvSpPr>
          <p:nvPr/>
        </p:nvSpPr>
        <p:spPr>
          <a:xfrm>
            <a:off x="-1077253" y="3602038"/>
            <a:ext cx="9144000" cy="1732677"/>
          </a:xfrm>
          <a:prstGeom prst="rect">
            <a:avLst/>
          </a:prstGeom>
          <a:solidFill>
            <a:schemeClr val="accent4">
              <a:lumMod val="40000"/>
              <a:lumOff val="60000"/>
            </a:schemeClr>
          </a:solidFill>
          <a:ln>
            <a:solidFill>
              <a:srgbClr val="0070C0"/>
            </a:solidFill>
            <a:prstDash val="sysDash"/>
          </a:ln>
          <a:effectLst>
            <a:innerShdw blurRad="63500" dist="50800">
              <a:prstClr val="black">
                <a:alpha val="50000"/>
              </a:prstClr>
            </a:innerShdw>
          </a:effectLst>
          <a:scene3d>
            <a:camera prst="perspectiveHeroicExtremeLeftFacing"/>
            <a:lightRig rig="threePt" dir="t"/>
          </a:scene3d>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TRAVELLING ITALIAN FOOD</a:t>
            </a:r>
          </a:p>
        </p:txBody>
      </p:sp>
    </p:spTree>
    <p:extLst>
      <p:ext uri="{BB962C8B-B14F-4D97-AF65-F5344CB8AC3E}">
        <p14:creationId xmlns:p14="http://schemas.microsoft.com/office/powerpoint/2010/main" val="23650097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12026685" cy="1813302"/>
          </a:xfrm>
        </p:spPr>
        <p:txBody>
          <a:bodyPr anchor="t">
            <a:prstTxWarp prst="textDoubleWave1">
              <a:avLst/>
            </a:prstTxWarp>
            <a:normAutofit/>
          </a:bodyPr>
          <a:lstStyle/>
          <a:p>
            <a:r>
              <a:rPr lang="it-IT" sz="1600" dirty="0">
                <a:ln w="0">
                  <a:solidFill>
                    <a:schemeClr val="accent6">
                      <a:lumMod val="75000"/>
                    </a:schemeClr>
                  </a:solidFill>
                </a:ln>
                <a:solidFill>
                  <a:schemeClr val="accent6">
                    <a:lumMod val="60000"/>
                    <a:lumOff val="40000"/>
                  </a:schemeClr>
                </a:solidFill>
                <a:effectLst>
                  <a:reflection blurRad="6350" stA="53000" endA="300" endPos="35500" dir="5400000" sy="-90000" algn="bl" rotWithShape="0"/>
                </a:effectLst>
              </a:rPr>
              <a:t>HO PENSATO A QUESTO PROGETTO PERCHE’ NEI TANTI RISTORANTI ITALIANI IN CUI HO MANGIATO HO SEMPRE TROVATO CONTAMINAZIONI DEL POSTO. NEL MIO RISTORANTE QUESTO NON PUO’ ACCADERE PERCHE’ DOPO UN LUNGO VIAGGIO RITORNIAMO SEMPRE ALLE NOSTRE RADICI</a:t>
            </a:r>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2719" y="1835827"/>
            <a:ext cx="6431796" cy="4923352"/>
          </a:xfrm>
          <a:prstGeom prst="rect">
            <a:avLst/>
          </a:prstGeom>
        </p:spPr>
      </p:pic>
      <p:sp>
        <p:nvSpPr>
          <p:cNvPr id="4" name="Segnaposto contenuto 3"/>
          <p:cNvSpPr>
            <a:spLocks noGrp="1"/>
          </p:cNvSpPr>
          <p:nvPr>
            <p:ph idx="1"/>
          </p:nvPr>
        </p:nvSpPr>
        <p:spPr>
          <a:xfrm>
            <a:off x="2572720" y="1835827"/>
            <a:ext cx="6594528" cy="5022173"/>
          </a:xfrm>
        </p:spPr>
        <p:txBody>
          <a:bodyPr/>
          <a:lstStyle/>
          <a:p>
            <a:r>
              <a:rPr lang="it-IT" dirty="0"/>
              <a:t>.</a:t>
            </a:r>
          </a:p>
          <a:p>
            <a:endParaRPr lang="it-IT" dirty="0"/>
          </a:p>
          <a:p>
            <a:endParaRPr lang="it-IT" dirty="0"/>
          </a:p>
        </p:txBody>
      </p:sp>
    </p:spTree>
    <p:extLst>
      <p:ext uri="{BB962C8B-B14F-4D97-AF65-F5344CB8AC3E}">
        <p14:creationId xmlns:p14="http://schemas.microsoft.com/office/powerpoint/2010/main" val="21353267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5206139" cy="999849"/>
          </a:xfrm>
        </p:spPr>
        <p:txBody>
          <a:bodyPr/>
          <a:lstStyle/>
          <a:p>
            <a:r>
              <a:rPr lang="it-IT" b="1" dirty="0">
                <a:ln w="12700">
                  <a:solidFill>
                    <a:schemeClr val="accent5"/>
                  </a:solidFill>
                  <a:prstDash val="solid"/>
                </a:ln>
                <a:solidFill>
                  <a:schemeClr val="accent6">
                    <a:lumMod val="60000"/>
                    <a:lumOff val="40000"/>
                  </a:schemeClr>
                </a:solidFill>
              </a:rPr>
              <a:t>CHI SIAMO</a:t>
            </a:r>
          </a:p>
        </p:txBody>
      </p:sp>
      <p:sp>
        <p:nvSpPr>
          <p:cNvPr id="3" name="Segnaposto contenuto 2"/>
          <p:cNvSpPr>
            <a:spLocks noGrp="1"/>
          </p:cNvSpPr>
          <p:nvPr>
            <p:ph sz="half" idx="1"/>
          </p:nvPr>
        </p:nvSpPr>
        <p:spPr>
          <a:xfrm>
            <a:off x="838200" y="1364974"/>
            <a:ext cx="4724400" cy="5206307"/>
          </a:xfrm>
        </p:spPr>
        <p:txBody>
          <a:bodyPr>
            <a:normAutofit/>
          </a:bodyPr>
          <a:lstStyle/>
          <a:p>
            <a:r>
              <a:rPr lang="it-IT" b="1" dirty="0">
                <a:ln w="6600">
                  <a:solidFill>
                    <a:schemeClr val="accent2"/>
                  </a:solidFill>
                  <a:prstDash val="solid"/>
                </a:ln>
                <a:solidFill>
                  <a:srgbClr val="FFFFFF"/>
                </a:solidFill>
                <a:effectLst>
                  <a:outerShdw dist="38100" dir="2700000" algn="tl" rotWithShape="0">
                    <a:schemeClr val="accent2"/>
                  </a:outerShdw>
                </a:effectLst>
              </a:rPr>
              <a:t>Mi chiamo Fabio e la mia decennale esperienza nel campo della ristorazione, unita alla mia giovane età rende questo servizio alla clientela innovativo e ambizioso.</a:t>
            </a:r>
          </a:p>
          <a:p>
            <a:pPr marL="0" indent="0">
              <a:buNone/>
            </a:pPr>
            <a:endParaRPr lang="it-IT" dirty="0"/>
          </a:p>
          <a:p>
            <a:pPr marL="0" indent="0">
              <a:buNone/>
            </a:pPr>
            <a:endParaRPr lang="it-IT" dirty="0"/>
          </a:p>
          <a:p>
            <a:r>
              <a:rPr lang="it-IT" b="1" dirty="0">
                <a:ln w="22225">
                  <a:solidFill>
                    <a:schemeClr val="accent2"/>
                  </a:solidFill>
                  <a:prstDash val="solid"/>
                </a:ln>
                <a:solidFill>
                  <a:schemeClr val="accent2">
                    <a:lumMod val="40000"/>
                    <a:lumOff val="60000"/>
                  </a:schemeClr>
                </a:solidFill>
              </a:rPr>
              <a:t>Forse non siamo i soli, ma siamo unici</a:t>
            </a:r>
          </a:p>
        </p:txBody>
      </p:sp>
      <p:sp>
        <p:nvSpPr>
          <p:cNvPr id="4" name="Segnaposto contenuto 3"/>
          <p:cNvSpPr>
            <a:spLocks noGrp="1"/>
          </p:cNvSpPr>
          <p:nvPr>
            <p:ph sz="half" idx="2"/>
          </p:nvPr>
        </p:nvSpPr>
        <p:spPr>
          <a:xfrm>
            <a:off x="5562600" y="161128"/>
            <a:ext cx="6474713" cy="2203695"/>
          </a:xfrm>
        </p:spPr>
        <p:txBody>
          <a:bodyPr>
            <a:prstTxWarp prst="textArchUp">
              <a:avLst/>
            </a:prstTxWarp>
            <a:normAutofit/>
          </a:bodyPr>
          <a:lstStyle/>
          <a:p>
            <a:pPr marL="0" indent="0">
              <a:buNone/>
            </a:pPr>
            <a:endParaRPr lang="it-IT" dirty="0">
              <a:ln w="0"/>
              <a:solidFill>
                <a:schemeClr val="accent6">
                  <a:lumMod val="75000"/>
                </a:schemeClr>
              </a:solidFill>
              <a:effectLst>
                <a:outerShdw blurRad="38100" dist="19050" dir="2700000" algn="tl" rotWithShape="0">
                  <a:schemeClr val="dk1">
                    <a:alpha val="40000"/>
                  </a:schemeClr>
                </a:outerShdw>
              </a:effectLst>
            </a:endParaRPr>
          </a:p>
          <a:p>
            <a:pPr marL="0" indent="0">
              <a:buNone/>
            </a:pPr>
            <a:endParaRPr lang="it-IT" dirty="0">
              <a:ln w="0"/>
              <a:solidFill>
                <a:schemeClr val="accent6">
                  <a:lumMod val="75000"/>
                </a:schemeClr>
              </a:solidFill>
              <a:effectLst>
                <a:outerShdw blurRad="38100" dist="19050" dir="2700000" algn="tl" rotWithShape="0">
                  <a:schemeClr val="dk1">
                    <a:alpha val="40000"/>
                  </a:schemeClr>
                </a:outerShdw>
              </a:effectLst>
            </a:endParaRPr>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2600" y="2364823"/>
            <a:ext cx="6216112" cy="4206458"/>
          </a:xfrm>
          <a:prstGeom prst="rect">
            <a:avLst/>
          </a:prstGeom>
        </p:spPr>
      </p:pic>
      <p:sp>
        <p:nvSpPr>
          <p:cNvPr id="6" name="Ovale 5"/>
          <p:cNvSpPr/>
          <p:nvPr/>
        </p:nvSpPr>
        <p:spPr>
          <a:xfrm>
            <a:off x="6505413" y="577195"/>
            <a:ext cx="3905573" cy="1608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Abbiamo due sedi nel Nord Italia, 10 bus viaggianti e oltre 50 dipendenti</a:t>
            </a:r>
          </a:p>
        </p:txBody>
      </p:sp>
    </p:spTree>
    <p:extLst>
      <p:ext uri="{BB962C8B-B14F-4D97-AF65-F5344CB8AC3E}">
        <p14:creationId xmlns:p14="http://schemas.microsoft.com/office/powerpoint/2010/main" val="102576403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aborazione 1"/>
          <p:cNvSpPr/>
          <p:nvPr/>
        </p:nvSpPr>
        <p:spPr>
          <a:xfrm>
            <a:off x="0" y="0"/>
            <a:ext cx="3704096"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rischio</a:t>
            </a:r>
          </a:p>
        </p:txBody>
      </p:sp>
      <p:sp>
        <p:nvSpPr>
          <p:cNvPr id="3" name="Elaborazione 2"/>
          <p:cNvSpPr/>
          <p:nvPr/>
        </p:nvSpPr>
        <p:spPr>
          <a:xfrm>
            <a:off x="3704096" y="0"/>
            <a:ext cx="3564609"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prevenzione</a:t>
            </a:r>
          </a:p>
        </p:txBody>
      </p:sp>
      <p:sp>
        <p:nvSpPr>
          <p:cNvPr id="4" name="Elaborazione 3"/>
          <p:cNvSpPr/>
          <p:nvPr/>
        </p:nvSpPr>
        <p:spPr>
          <a:xfrm>
            <a:off x="7268704" y="0"/>
            <a:ext cx="2526223"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assicurazione</a:t>
            </a:r>
          </a:p>
        </p:txBody>
      </p:sp>
      <p:sp>
        <p:nvSpPr>
          <p:cNvPr id="5" name="Elaborazione 4"/>
          <p:cNvSpPr/>
          <p:nvPr/>
        </p:nvSpPr>
        <p:spPr>
          <a:xfrm>
            <a:off x="9794928" y="0"/>
            <a:ext cx="2397072"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Altre opzioni</a:t>
            </a:r>
          </a:p>
        </p:txBody>
      </p:sp>
      <p:sp>
        <p:nvSpPr>
          <p:cNvPr id="6" name="Rettangolo arrotondato 5"/>
          <p:cNvSpPr/>
          <p:nvPr/>
        </p:nvSpPr>
        <p:spPr>
          <a:xfrm>
            <a:off x="0" y="612647"/>
            <a:ext cx="3704096" cy="1962927"/>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lumMod val="75000"/>
                    <a:lumOff val="25000"/>
                  </a:schemeClr>
                </a:solidFill>
              </a:rPr>
              <a:t>INCENDIO E CALAMITA’</a:t>
            </a:r>
          </a:p>
        </p:txBody>
      </p:sp>
      <p:sp>
        <p:nvSpPr>
          <p:cNvPr id="7" name="Rettangolo arrotondato 6"/>
          <p:cNvSpPr/>
          <p:nvPr/>
        </p:nvSpPr>
        <p:spPr>
          <a:xfrm>
            <a:off x="3704096" y="612647"/>
            <a:ext cx="3564607" cy="194651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lumMod val="75000"/>
                    <a:lumOff val="25000"/>
                  </a:schemeClr>
                </a:solidFill>
              </a:rPr>
              <a:t>Predisporre piani adeguati per l’evacuazione, formare il personale, i dispositivi antincendio devono essere sottoposti a manutenzione periodica. Le decorazioni da tavolo devono essere progettate in modo da spegnersi automaticamente se urtate o rovesciate</a:t>
            </a:r>
          </a:p>
        </p:txBody>
      </p:sp>
      <p:sp>
        <p:nvSpPr>
          <p:cNvPr id="8" name="Rettangolo arrotondato 7"/>
          <p:cNvSpPr/>
          <p:nvPr/>
        </p:nvSpPr>
        <p:spPr>
          <a:xfrm>
            <a:off x="7268703" y="612645"/>
            <a:ext cx="2526224" cy="1913355"/>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lumMod val="75000"/>
                    <a:lumOff val="25000"/>
                  </a:schemeClr>
                </a:solidFill>
              </a:rPr>
              <a:t>La garanzia incendio tutela dai danni subiti in caso di incendio o atti vandalici, ripagando anche le spese sostenute per spegnere l’incendio</a:t>
            </a:r>
          </a:p>
        </p:txBody>
      </p:sp>
      <p:sp>
        <p:nvSpPr>
          <p:cNvPr id="9" name="Rettangolo arrotondato 8"/>
          <p:cNvSpPr/>
          <p:nvPr/>
        </p:nvSpPr>
        <p:spPr>
          <a:xfrm>
            <a:off x="9794927" y="612645"/>
            <a:ext cx="2397073" cy="1926005"/>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lumMod val="75000"/>
                    <a:lumOff val="25000"/>
                  </a:schemeClr>
                </a:solidFill>
              </a:rPr>
              <a:t>Danni alle cose all’aperto: rimborsa in caso di eventi atmosferici</a:t>
            </a:r>
          </a:p>
        </p:txBody>
      </p:sp>
      <p:sp>
        <p:nvSpPr>
          <p:cNvPr id="10" name="Rettangolo arrotondato 9"/>
          <p:cNvSpPr/>
          <p:nvPr/>
        </p:nvSpPr>
        <p:spPr>
          <a:xfrm>
            <a:off x="-8" y="2591986"/>
            <a:ext cx="3704094" cy="139107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lumMod val="75000"/>
                    <a:lumOff val="25000"/>
                  </a:schemeClr>
                </a:solidFill>
              </a:rPr>
              <a:t>INFORTUNI</a:t>
            </a:r>
            <a:r>
              <a:rPr lang="it-IT" dirty="0">
                <a:solidFill>
                  <a:schemeClr val="tx1">
                    <a:lumMod val="75000"/>
                    <a:lumOff val="25000"/>
                  </a:schemeClr>
                </a:solidFill>
              </a:rPr>
              <a:t> </a:t>
            </a:r>
            <a:r>
              <a:rPr lang="it-IT" b="1" dirty="0">
                <a:solidFill>
                  <a:schemeClr val="tx1">
                    <a:lumMod val="75000"/>
                    <a:lumOff val="25000"/>
                  </a:schemeClr>
                </a:solidFill>
              </a:rPr>
              <a:t>SUL</a:t>
            </a:r>
            <a:r>
              <a:rPr lang="it-IT" dirty="0">
                <a:solidFill>
                  <a:schemeClr val="tx1">
                    <a:lumMod val="75000"/>
                    <a:lumOff val="25000"/>
                  </a:schemeClr>
                </a:solidFill>
              </a:rPr>
              <a:t> </a:t>
            </a:r>
            <a:r>
              <a:rPr lang="it-IT" b="1" dirty="0">
                <a:solidFill>
                  <a:schemeClr val="tx1">
                    <a:lumMod val="75000"/>
                    <a:lumOff val="25000"/>
                  </a:schemeClr>
                </a:solidFill>
              </a:rPr>
              <a:t>LAVORO</a:t>
            </a:r>
          </a:p>
        </p:txBody>
      </p:sp>
      <p:sp>
        <p:nvSpPr>
          <p:cNvPr id="12" name="Rettangolo arrotondato 11"/>
          <p:cNvSpPr/>
          <p:nvPr/>
        </p:nvSpPr>
        <p:spPr>
          <a:xfrm>
            <a:off x="-2" y="3983064"/>
            <a:ext cx="3704096" cy="117376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lumMod val="75000"/>
                    <a:lumOff val="25000"/>
                  </a:schemeClr>
                </a:solidFill>
              </a:rPr>
              <a:t>CYBER RISK, </a:t>
            </a:r>
            <a:r>
              <a:rPr lang="it-IT" dirty="0">
                <a:solidFill>
                  <a:schemeClr val="tx1">
                    <a:lumMod val="75000"/>
                    <a:lumOff val="25000"/>
                  </a:schemeClr>
                </a:solidFill>
              </a:rPr>
              <a:t>Rischio di attacco al sito internet</a:t>
            </a:r>
          </a:p>
          <a:p>
            <a:pPr algn="ctr"/>
            <a:endParaRPr lang="it-IT" b="1" dirty="0">
              <a:solidFill>
                <a:schemeClr val="tx1">
                  <a:lumMod val="75000"/>
                  <a:lumOff val="25000"/>
                </a:schemeClr>
              </a:solidFill>
            </a:endParaRPr>
          </a:p>
        </p:txBody>
      </p:sp>
      <p:sp>
        <p:nvSpPr>
          <p:cNvPr id="14" name="Rettangolo arrotondato 13"/>
          <p:cNvSpPr/>
          <p:nvPr/>
        </p:nvSpPr>
        <p:spPr>
          <a:xfrm>
            <a:off x="0" y="5156832"/>
            <a:ext cx="3704096" cy="1390736"/>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lumMod val="75000"/>
                    <a:lumOff val="25000"/>
                  </a:schemeClr>
                </a:solidFill>
              </a:rPr>
              <a:t>DANNI A TERZI</a:t>
            </a:r>
          </a:p>
        </p:txBody>
      </p:sp>
      <p:sp>
        <p:nvSpPr>
          <p:cNvPr id="15" name="Rettangolo arrotondato 14"/>
          <p:cNvSpPr/>
          <p:nvPr/>
        </p:nvSpPr>
        <p:spPr>
          <a:xfrm>
            <a:off x="7268693" y="2530105"/>
            <a:ext cx="2526224" cy="1403384"/>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lumMod val="75000"/>
                    <a:lumOff val="25000"/>
                  </a:schemeClr>
                </a:solidFill>
              </a:rPr>
              <a:t>Assicurazione infortuni aziende</a:t>
            </a:r>
          </a:p>
        </p:txBody>
      </p:sp>
      <p:sp>
        <p:nvSpPr>
          <p:cNvPr id="16" name="Rettangolo arrotondato 15"/>
          <p:cNvSpPr/>
          <p:nvPr/>
        </p:nvSpPr>
        <p:spPr>
          <a:xfrm>
            <a:off x="9810415" y="2559165"/>
            <a:ext cx="2397077" cy="134116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lumMod val="75000"/>
                    <a:lumOff val="25000"/>
                  </a:schemeClr>
                </a:solidFill>
              </a:rPr>
              <a:t>Danni estetici ai collaboratori: rimborsa in caso di cicatrici da ferite da taglio o ustioni</a:t>
            </a:r>
          </a:p>
        </p:txBody>
      </p:sp>
      <p:sp>
        <p:nvSpPr>
          <p:cNvPr id="17" name="Rettangolo arrotondato 16"/>
          <p:cNvSpPr/>
          <p:nvPr/>
        </p:nvSpPr>
        <p:spPr>
          <a:xfrm>
            <a:off x="3704091" y="2575574"/>
            <a:ext cx="3564607" cy="1394839"/>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lumMod val="75000"/>
                    <a:lumOff val="25000"/>
                  </a:schemeClr>
                </a:solidFill>
              </a:rPr>
              <a:t>Utilizzare</a:t>
            </a:r>
            <a:r>
              <a:rPr lang="it-IT" dirty="0">
                <a:solidFill>
                  <a:schemeClr val="tx1">
                    <a:lumMod val="75000"/>
                    <a:lumOff val="25000"/>
                  </a:schemeClr>
                </a:solidFill>
              </a:rPr>
              <a:t> </a:t>
            </a:r>
            <a:r>
              <a:rPr lang="it-IT" sz="1400" dirty="0">
                <a:solidFill>
                  <a:schemeClr val="tx1">
                    <a:lumMod val="75000"/>
                    <a:lumOff val="25000"/>
                  </a:schemeClr>
                </a:solidFill>
              </a:rPr>
              <a:t>solo macchine e attrezzature dotate dei dispositivi di protezione e a norma di legge, pulire le macchine con la spina staccata, non collocare la friggitrice vicino ai rubinetti dell’acqua</a:t>
            </a:r>
            <a:r>
              <a:rPr lang="it-IT" dirty="0">
                <a:solidFill>
                  <a:schemeClr val="tx1">
                    <a:lumMod val="75000"/>
                    <a:lumOff val="25000"/>
                  </a:schemeClr>
                </a:solidFill>
              </a:rPr>
              <a:t> </a:t>
            </a:r>
          </a:p>
        </p:txBody>
      </p:sp>
      <p:sp>
        <p:nvSpPr>
          <p:cNvPr id="18" name="Rettangolo arrotondato 17"/>
          <p:cNvSpPr/>
          <p:nvPr/>
        </p:nvSpPr>
        <p:spPr>
          <a:xfrm>
            <a:off x="3704080" y="4012126"/>
            <a:ext cx="3564607" cy="1177871"/>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lumMod val="75000"/>
                    <a:lumOff val="25000"/>
                  </a:schemeClr>
                </a:solidFill>
              </a:rPr>
              <a:t>Controlli di sistema, antivirus</a:t>
            </a:r>
          </a:p>
        </p:txBody>
      </p:sp>
      <p:sp>
        <p:nvSpPr>
          <p:cNvPr id="19" name="Rettangolo arrotondato 18"/>
          <p:cNvSpPr/>
          <p:nvPr/>
        </p:nvSpPr>
        <p:spPr>
          <a:xfrm>
            <a:off x="3704086" y="5177346"/>
            <a:ext cx="3564607" cy="1378427"/>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lumMod val="75000"/>
                    <a:lumOff val="25000"/>
                  </a:schemeClr>
                </a:solidFill>
              </a:rPr>
              <a:t>Lista dettagliata degli ingredienti, aggiungere nella cassetta di pronto soccorso farmaci di prima emergenza per reazioni allergiche gravi</a:t>
            </a:r>
          </a:p>
        </p:txBody>
      </p:sp>
      <p:sp>
        <p:nvSpPr>
          <p:cNvPr id="20" name="Rettangolo arrotondato 19"/>
          <p:cNvSpPr/>
          <p:nvPr/>
        </p:nvSpPr>
        <p:spPr>
          <a:xfrm>
            <a:off x="7268703" y="3933489"/>
            <a:ext cx="2526224" cy="1165562"/>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lumMod val="75000"/>
                    <a:lumOff val="25000"/>
                  </a:schemeClr>
                </a:solidFill>
              </a:rPr>
              <a:t>la garanzia ripristino </a:t>
            </a:r>
            <a:r>
              <a:rPr lang="it-IT" sz="1400" dirty="0" err="1">
                <a:solidFill>
                  <a:schemeClr val="tx1">
                    <a:lumMod val="75000"/>
                    <a:lumOff val="25000"/>
                  </a:schemeClr>
                </a:solidFill>
              </a:rPr>
              <a:t>reputazionale</a:t>
            </a:r>
            <a:r>
              <a:rPr lang="it-IT" sz="1400" dirty="0">
                <a:solidFill>
                  <a:schemeClr val="tx1">
                    <a:lumMod val="75000"/>
                    <a:lumOff val="25000"/>
                  </a:schemeClr>
                </a:solidFill>
              </a:rPr>
              <a:t> copre le spese per realizzare campagne pubblicitarie in caso di danni all’immagine dell’attività</a:t>
            </a:r>
          </a:p>
        </p:txBody>
      </p:sp>
      <p:sp>
        <p:nvSpPr>
          <p:cNvPr id="21" name="Rettangolo arrotondato 20"/>
          <p:cNvSpPr/>
          <p:nvPr/>
        </p:nvSpPr>
        <p:spPr>
          <a:xfrm>
            <a:off x="7268699" y="5119565"/>
            <a:ext cx="2526227" cy="1423899"/>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lumMod val="75000"/>
                    <a:lumOff val="25000"/>
                  </a:schemeClr>
                </a:solidFill>
              </a:rPr>
              <a:t>La garanzia imprevisti copre le richieste di risarcimento che i clienti potrebbero richiedere in caso di reazioni allergiche e intossicazioni alimentari</a:t>
            </a:r>
          </a:p>
        </p:txBody>
      </p:sp>
      <p:sp>
        <p:nvSpPr>
          <p:cNvPr id="22" name="Rettangolo arrotondato 21"/>
          <p:cNvSpPr/>
          <p:nvPr/>
        </p:nvSpPr>
        <p:spPr>
          <a:xfrm>
            <a:off x="9794922" y="3929385"/>
            <a:ext cx="2397077" cy="113650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Rettangolo arrotondato 22"/>
          <p:cNvSpPr/>
          <p:nvPr/>
        </p:nvSpPr>
        <p:spPr>
          <a:xfrm>
            <a:off x="9794921" y="5086402"/>
            <a:ext cx="2397079" cy="1461166"/>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lumMod val="75000"/>
                    <a:lumOff val="25000"/>
                  </a:schemeClr>
                </a:solidFill>
              </a:rPr>
              <a:t>Rimborso ai clienti in caso di rapina all’interno del ristorante</a:t>
            </a:r>
          </a:p>
        </p:txBody>
      </p:sp>
    </p:spTree>
    <p:extLst>
      <p:ext uri="{BB962C8B-B14F-4D97-AF65-F5344CB8AC3E}">
        <p14:creationId xmlns:p14="http://schemas.microsoft.com/office/powerpoint/2010/main" val="17620416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aborazione 1"/>
          <p:cNvSpPr/>
          <p:nvPr/>
        </p:nvSpPr>
        <p:spPr>
          <a:xfrm>
            <a:off x="0" y="0"/>
            <a:ext cx="3704096"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rischio</a:t>
            </a:r>
          </a:p>
        </p:txBody>
      </p:sp>
      <p:sp>
        <p:nvSpPr>
          <p:cNvPr id="3" name="Elaborazione 2"/>
          <p:cNvSpPr/>
          <p:nvPr/>
        </p:nvSpPr>
        <p:spPr>
          <a:xfrm>
            <a:off x="3704096" y="0"/>
            <a:ext cx="3564609"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prevenzione</a:t>
            </a:r>
          </a:p>
        </p:txBody>
      </p:sp>
      <p:sp>
        <p:nvSpPr>
          <p:cNvPr id="4" name="Elaborazione 3"/>
          <p:cNvSpPr/>
          <p:nvPr/>
        </p:nvSpPr>
        <p:spPr>
          <a:xfrm>
            <a:off x="7268704" y="0"/>
            <a:ext cx="2526223"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assicurazione</a:t>
            </a:r>
          </a:p>
        </p:txBody>
      </p:sp>
      <p:sp>
        <p:nvSpPr>
          <p:cNvPr id="5" name="Elaborazione 4"/>
          <p:cNvSpPr/>
          <p:nvPr/>
        </p:nvSpPr>
        <p:spPr>
          <a:xfrm>
            <a:off x="9794928" y="0"/>
            <a:ext cx="2397072"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Altre opzioni</a:t>
            </a:r>
          </a:p>
        </p:txBody>
      </p:sp>
      <p:sp>
        <p:nvSpPr>
          <p:cNvPr id="6" name="Rettangolo arrotondato 5"/>
          <p:cNvSpPr/>
          <p:nvPr/>
        </p:nvSpPr>
        <p:spPr>
          <a:xfrm>
            <a:off x="0" y="612647"/>
            <a:ext cx="3704096" cy="1962927"/>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lumMod val="75000"/>
                    <a:lumOff val="25000"/>
                  </a:schemeClr>
                </a:solidFill>
              </a:rPr>
              <a:t>CAMBIAMENTO NEI GUSTI DEI CONSUMATORI</a:t>
            </a:r>
          </a:p>
        </p:txBody>
      </p:sp>
      <p:sp>
        <p:nvSpPr>
          <p:cNvPr id="7" name="Rettangolo arrotondato 6"/>
          <p:cNvSpPr/>
          <p:nvPr/>
        </p:nvSpPr>
        <p:spPr>
          <a:xfrm>
            <a:off x="3704096" y="612647"/>
            <a:ext cx="3564607" cy="194651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lumMod val="75000"/>
                    <a:lumOff val="25000"/>
                  </a:schemeClr>
                </a:solidFill>
              </a:rPr>
              <a:t>PROPORRE MENU’ SEMPRE INNOVATIVI E VARI</a:t>
            </a:r>
          </a:p>
        </p:txBody>
      </p:sp>
      <p:sp>
        <p:nvSpPr>
          <p:cNvPr id="8" name="Rettangolo arrotondato 7"/>
          <p:cNvSpPr/>
          <p:nvPr/>
        </p:nvSpPr>
        <p:spPr>
          <a:xfrm>
            <a:off x="7268703" y="612645"/>
            <a:ext cx="2526224" cy="1913355"/>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lumMod val="75000"/>
                    <a:lumOff val="25000"/>
                  </a:schemeClr>
                </a:solidFill>
              </a:rPr>
              <a:t>In caso di scarse entrate stipulare una polizza che consenta di interrompere i pagamenti delle rate di eventuali leasing o finanziamenti</a:t>
            </a:r>
          </a:p>
        </p:txBody>
      </p:sp>
      <p:sp>
        <p:nvSpPr>
          <p:cNvPr id="9" name="Rettangolo arrotondato 8"/>
          <p:cNvSpPr/>
          <p:nvPr/>
        </p:nvSpPr>
        <p:spPr>
          <a:xfrm>
            <a:off x="9794927" y="612645"/>
            <a:ext cx="2397073" cy="1926005"/>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arrotondato 9"/>
          <p:cNvSpPr/>
          <p:nvPr/>
        </p:nvSpPr>
        <p:spPr>
          <a:xfrm>
            <a:off x="-8" y="2591986"/>
            <a:ext cx="3704094" cy="139107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lumMod val="75000"/>
                    <a:lumOff val="25000"/>
                  </a:schemeClr>
                </a:solidFill>
              </a:rPr>
              <a:t>FURTO</a:t>
            </a:r>
          </a:p>
        </p:txBody>
      </p:sp>
      <p:sp>
        <p:nvSpPr>
          <p:cNvPr id="12" name="Rettangolo arrotondato 11"/>
          <p:cNvSpPr/>
          <p:nvPr/>
        </p:nvSpPr>
        <p:spPr>
          <a:xfrm>
            <a:off x="-2" y="3983064"/>
            <a:ext cx="3704096" cy="117376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lumMod val="75000"/>
                    <a:lumOff val="25000"/>
                  </a:schemeClr>
                </a:solidFill>
              </a:rPr>
              <a:t>PERDITA QUOTE DI MERCATO A VANTAGGIO DELLA CONCORRENZA</a:t>
            </a:r>
          </a:p>
        </p:txBody>
      </p:sp>
      <p:sp>
        <p:nvSpPr>
          <p:cNvPr id="14" name="Rettangolo arrotondato 13"/>
          <p:cNvSpPr/>
          <p:nvPr/>
        </p:nvSpPr>
        <p:spPr>
          <a:xfrm>
            <a:off x="0" y="5156832"/>
            <a:ext cx="3704096" cy="1390736"/>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lumMod val="75000"/>
                    <a:lumOff val="25000"/>
                  </a:schemeClr>
                </a:solidFill>
              </a:rPr>
              <a:t>BLACKOUT E INTERRUZIONI NELLA PRODUZIONE</a:t>
            </a:r>
          </a:p>
        </p:txBody>
      </p:sp>
      <p:sp>
        <p:nvSpPr>
          <p:cNvPr id="15" name="Rettangolo arrotondato 14"/>
          <p:cNvSpPr/>
          <p:nvPr/>
        </p:nvSpPr>
        <p:spPr>
          <a:xfrm>
            <a:off x="7268693" y="2555058"/>
            <a:ext cx="2526224" cy="1397009"/>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lumMod val="75000"/>
                    <a:lumOff val="25000"/>
                  </a:schemeClr>
                </a:solidFill>
              </a:rPr>
              <a:t>Polizza furto, in particolare Polizza furto per le merci durante il trasporto</a:t>
            </a:r>
          </a:p>
          <a:p>
            <a:pPr algn="ctr"/>
            <a:r>
              <a:rPr lang="it-IT" dirty="0">
                <a:solidFill>
                  <a:schemeClr val="tx1">
                    <a:lumMod val="75000"/>
                    <a:lumOff val="25000"/>
                  </a:schemeClr>
                </a:solidFill>
              </a:rPr>
              <a:t> </a:t>
            </a:r>
          </a:p>
        </p:txBody>
      </p:sp>
      <p:sp>
        <p:nvSpPr>
          <p:cNvPr id="16" name="Rettangolo arrotondato 15"/>
          <p:cNvSpPr/>
          <p:nvPr/>
        </p:nvSpPr>
        <p:spPr>
          <a:xfrm>
            <a:off x="9810415" y="2559165"/>
            <a:ext cx="2397077" cy="134116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tx1">
                  <a:lumMod val="75000"/>
                  <a:lumOff val="25000"/>
                </a:schemeClr>
              </a:solidFill>
            </a:endParaRPr>
          </a:p>
        </p:txBody>
      </p:sp>
      <p:sp>
        <p:nvSpPr>
          <p:cNvPr id="17" name="Rettangolo arrotondato 16"/>
          <p:cNvSpPr/>
          <p:nvPr/>
        </p:nvSpPr>
        <p:spPr>
          <a:xfrm>
            <a:off x="3704091" y="2575574"/>
            <a:ext cx="3564607" cy="1394839"/>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lumMod val="75000"/>
                    <a:lumOff val="25000"/>
                  </a:schemeClr>
                </a:solidFill>
              </a:rPr>
              <a:t>Dotarsi di un buon impianto di antifurto</a:t>
            </a:r>
          </a:p>
        </p:txBody>
      </p:sp>
      <p:sp>
        <p:nvSpPr>
          <p:cNvPr id="18" name="Rettangolo arrotondato 17"/>
          <p:cNvSpPr/>
          <p:nvPr/>
        </p:nvSpPr>
        <p:spPr>
          <a:xfrm>
            <a:off x="3704093" y="3983064"/>
            <a:ext cx="3564607" cy="1177871"/>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tx1">
                  <a:lumMod val="75000"/>
                  <a:lumOff val="25000"/>
                </a:schemeClr>
              </a:solidFill>
            </a:endParaRPr>
          </a:p>
        </p:txBody>
      </p:sp>
      <p:sp>
        <p:nvSpPr>
          <p:cNvPr id="19" name="Rettangolo arrotondato 18"/>
          <p:cNvSpPr/>
          <p:nvPr/>
        </p:nvSpPr>
        <p:spPr>
          <a:xfrm>
            <a:off x="3704086" y="5177346"/>
            <a:ext cx="3564607" cy="1378427"/>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lumMod val="75000"/>
                    <a:lumOff val="25000"/>
                  </a:schemeClr>
                </a:solidFill>
              </a:rPr>
              <a:t>Nel caso di malfunzionamento della corrente elettrica dotarsi di un gruppo di continuità che mantenga inalterate le proprietà dei cibi e permetta di cucinare</a:t>
            </a:r>
          </a:p>
        </p:txBody>
      </p:sp>
      <p:sp>
        <p:nvSpPr>
          <p:cNvPr id="20" name="Rettangolo arrotondato 19"/>
          <p:cNvSpPr/>
          <p:nvPr/>
        </p:nvSpPr>
        <p:spPr>
          <a:xfrm>
            <a:off x="7268703" y="3933489"/>
            <a:ext cx="2526224" cy="1165562"/>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solidFill>
                <a:schemeClr val="tx1">
                  <a:lumMod val="75000"/>
                  <a:lumOff val="25000"/>
                </a:schemeClr>
              </a:solidFill>
            </a:endParaRPr>
          </a:p>
        </p:txBody>
      </p:sp>
      <p:sp>
        <p:nvSpPr>
          <p:cNvPr id="21" name="Rettangolo arrotondato 20"/>
          <p:cNvSpPr/>
          <p:nvPr/>
        </p:nvSpPr>
        <p:spPr>
          <a:xfrm>
            <a:off x="7268693" y="5129939"/>
            <a:ext cx="2526233" cy="1425833"/>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lumMod val="75000"/>
                    <a:lumOff val="25000"/>
                  </a:schemeClr>
                </a:solidFill>
              </a:rPr>
              <a:t>Polizza danni a merci in refrigerazione </a:t>
            </a:r>
          </a:p>
        </p:txBody>
      </p:sp>
      <p:sp>
        <p:nvSpPr>
          <p:cNvPr id="22" name="Rettangolo arrotondato 21"/>
          <p:cNvSpPr/>
          <p:nvPr/>
        </p:nvSpPr>
        <p:spPr>
          <a:xfrm>
            <a:off x="9794922" y="3929385"/>
            <a:ext cx="2397077" cy="113650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Rettangolo arrotondato 22"/>
          <p:cNvSpPr/>
          <p:nvPr/>
        </p:nvSpPr>
        <p:spPr>
          <a:xfrm>
            <a:off x="9794921" y="5086402"/>
            <a:ext cx="2397079" cy="1461166"/>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9380271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12192000" cy="1100380"/>
          </a:xfrm>
        </p:spPr>
        <p:txBody>
          <a:bodyPr>
            <a:normAutofit/>
          </a:bodyPr>
          <a:lstStyle/>
          <a:p>
            <a:r>
              <a:rPr lang="it-IT" dirty="0">
                <a:ln w="0"/>
                <a:effectLst>
                  <a:outerShdw blurRad="38100" dist="19050" dir="2700000" algn="tl" rotWithShape="0">
                    <a:schemeClr val="dk1">
                      <a:alpha val="40000"/>
                    </a:schemeClr>
                  </a:outerShdw>
                </a:effectLst>
              </a:rPr>
              <a:t>Uno sguardo rivolto verso il futuro</a:t>
            </a:r>
          </a:p>
        </p:txBody>
      </p:sp>
      <p:sp>
        <p:nvSpPr>
          <p:cNvPr id="3" name="Segnaposto contenuto 2"/>
          <p:cNvSpPr>
            <a:spLocks noGrp="1"/>
          </p:cNvSpPr>
          <p:nvPr>
            <p:ph idx="1"/>
          </p:nvPr>
        </p:nvSpPr>
        <p:spPr>
          <a:xfrm>
            <a:off x="0" y="1100379"/>
            <a:ext cx="12192000" cy="5935851"/>
          </a:xfrm>
          <a:noFill/>
          <a:effectLst/>
        </p:spPr>
        <p:txBody>
          <a:bodyPr>
            <a:normAutofit/>
          </a:bodyPr>
          <a:lstStyle/>
          <a:p>
            <a:r>
              <a:rPr lang="it-IT" b="1" dirty="0">
                <a:ln w="9525">
                  <a:solidFill>
                    <a:schemeClr val="bg1"/>
                  </a:solidFill>
                  <a:prstDash val="solid"/>
                </a:ln>
                <a:solidFill>
                  <a:srgbClr val="7030A0"/>
                </a:solidFill>
                <a:effectLst>
                  <a:outerShdw blurRad="12700" dist="38100" dir="2700000" algn="tl" rotWithShape="0">
                    <a:schemeClr val="bg1">
                      <a:lumMod val="50000"/>
                    </a:schemeClr>
                  </a:outerShdw>
                </a:effectLst>
              </a:rPr>
              <a:t>Chiunque voglia esportare la propria cucina con un progetto come il nostro può avvalersi della nostra esperienza nel settore</a:t>
            </a:r>
          </a:p>
          <a:p>
            <a:r>
              <a:rPr lang="it-IT" b="1" dirty="0">
                <a:ln w="9525">
                  <a:solidFill>
                    <a:schemeClr val="bg1"/>
                  </a:solidFill>
                  <a:prstDash val="solid"/>
                </a:ln>
                <a:solidFill>
                  <a:srgbClr val="7030A0"/>
                </a:solidFill>
                <a:effectLst>
                  <a:outerShdw blurRad="12700" dist="38100" dir="2700000" algn="tl" rotWithShape="0">
                    <a:schemeClr val="bg1">
                      <a:lumMod val="50000"/>
                    </a:schemeClr>
                  </a:outerShdw>
                </a:effectLst>
              </a:rPr>
              <a:t>I nuovi autobus elettrici e a metano ridurranno notevolmente l’inquinamento atmosferico</a:t>
            </a:r>
          </a:p>
        </p:txBody>
      </p:sp>
    </p:spTree>
    <p:extLst>
      <p:ext uri="{BB962C8B-B14F-4D97-AF65-F5344CB8AC3E}">
        <p14:creationId xmlns:p14="http://schemas.microsoft.com/office/powerpoint/2010/main" val="3688123732"/>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INCONVENIENTI….</a:t>
            </a:r>
          </a:p>
        </p:txBody>
      </p:sp>
      <p:sp>
        <p:nvSpPr>
          <p:cNvPr id="3" name="Segnaposto contenuto 2"/>
          <p:cNvSpPr>
            <a:spLocks noGrp="1"/>
          </p:cNvSpPr>
          <p:nvPr>
            <p:ph idx="1"/>
          </p:nvPr>
        </p:nvSpPr>
        <p:spPr>
          <a:xfrm>
            <a:off x="838200" y="1518834"/>
            <a:ext cx="10515600" cy="4974955"/>
          </a:xfrm>
        </p:spPr>
        <p:txBody>
          <a:bodyPr/>
          <a:lstStyle/>
          <a:p>
            <a:r>
              <a:rPr lang="it-IT" dirty="0"/>
              <a:t>Una sera dopo il servizio, a Losanna in Svizzera, dei ladri sono entrati all’interno del </a:t>
            </a:r>
            <a:r>
              <a:rPr lang="it-IT" dirty="0" err="1"/>
              <a:t>Ristobus</a:t>
            </a:r>
            <a:r>
              <a:rPr lang="it-IT" dirty="0"/>
              <a:t>, portando via scorte di cibo e varia attrezzatura </a:t>
            </a:r>
          </a:p>
          <a:p>
            <a:r>
              <a:rPr lang="it-IT" dirty="0"/>
              <a:t>Il danno è stato ingente perché la sera successiva non abbiamo potuto effettuare il servizio</a:t>
            </a:r>
          </a:p>
          <a:p>
            <a:r>
              <a:rPr lang="it-IT" dirty="0"/>
              <a:t>L’assicurazione ha rimborsato interamente il valore dei beni che sono stati sottratti perché il nostro massimale era molto alto e la franchigia quasi nulla.</a:t>
            </a:r>
          </a:p>
          <a:p>
            <a:r>
              <a:rPr lang="it-IT" dirty="0"/>
              <a:t>Non ha rimborsato però la perdita per il mancato servizio della sera successiva.</a:t>
            </a:r>
          </a:p>
        </p:txBody>
      </p:sp>
      <p:pic>
        <p:nvPicPr>
          <p:cNvPr id="4" name="Segnaposto contenut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5336" y="173455"/>
            <a:ext cx="2252259" cy="1345380"/>
          </a:xfrm>
          <a:prstGeom prst="rect">
            <a:avLst/>
          </a:prstGeom>
        </p:spPr>
      </p:pic>
    </p:spTree>
    <p:extLst>
      <p:ext uri="{BB962C8B-B14F-4D97-AF65-F5344CB8AC3E}">
        <p14:creationId xmlns:p14="http://schemas.microsoft.com/office/powerpoint/2010/main" val="2795766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Prevenzione del danno indiretto</a:t>
            </a:r>
          </a:p>
        </p:txBody>
      </p:sp>
      <p:sp>
        <p:nvSpPr>
          <p:cNvPr id="3" name="Segnaposto contenuto 2"/>
          <p:cNvSpPr>
            <a:spLocks noGrp="1"/>
          </p:cNvSpPr>
          <p:nvPr>
            <p:ph idx="1"/>
          </p:nvPr>
        </p:nvSpPr>
        <p:spPr/>
        <p:txBody>
          <a:bodyPr/>
          <a:lstStyle/>
          <a:p>
            <a:r>
              <a:rPr lang="it-IT" dirty="0"/>
              <a:t>Proporre di estendere l’assicurazione in modo da coprire anche i danni indiretti al fatto</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7356" y="2752724"/>
            <a:ext cx="7966129" cy="3121133"/>
          </a:xfrm>
          <a:prstGeom prst="rect">
            <a:avLst/>
          </a:prstGeom>
        </p:spPr>
      </p:pic>
    </p:spTree>
    <p:extLst>
      <p:ext uri="{BB962C8B-B14F-4D97-AF65-F5344CB8AC3E}">
        <p14:creationId xmlns:p14="http://schemas.microsoft.com/office/powerpoint/2010/main" val="2219976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dirty="0"/>
            </a:br>
            <a:br>
              <a:rPr lang="it-IT" dirty="0"/>
            </a:br>
            <a:endParaRPr lang="it-IT" dirty="0"/>
          </a:p>
        </p:txBody>
      </p:sp>
      <p:sp>
        <p:nvSpPr>
          <p:cNvPr id="3" name="Segnaposto contenuto 2"/>
          <p:cNvSpPr>
            <a:spLocks noGrp="1"/>
          </p:cNvSpPr>
          <p:nvPr>
            <p:ph idx="1"/>
          </p:nvPr>
        </p:nvSpPr>
        <p:spPr>
          <a:xfrm>
            <a:off x="838200" y="2810923"/>
            <a:ext cx="10515600" cy="3366039"/>
          </a:xfrm>
        </p:spPr>
        <p:txBody>
          <a:bodyPr/>
          <a:lstStyle/>
          <a:p>
            <a:r>
              <a:rPr lang="it-IT" dirty="0"/>
              <a:t>Vulnerabilità dell’impresa: i rischi sono molto alti, legati sia al viaggio con l’autobus che al servizio di somministrazione di alimenti</a:t>
            </a:r>
          </a:p>
          <a:p>
            <a:r>
              <a:rPr lang="it-IT" dirty="0"/>
              <a:t>Il rischio imprenditoriale maggiore è di tipo economico, l’investimento iniziale è molto alto e si ammortizza solo in un lungo periodo</a:t>
            </a:r>
          </a:p>
          <a:p>
            <a:r>
              <a:rPr lang="it-IT" dirty="0"/>
              <a:t>Affidarsi ad un buon assicuratore che sappia valutare qualsiasi tipo di rischio collegato all’impresa</a:t>
            </a:r>
          </a:p>
          <a:p>
            <a:pPr marL="0" indent="0">
              <a:buNone/>
            </a:pPr>
            <a:endParaRPr lang="it-IT"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72499"/>
            <a:ext cx="1733550" cy="2638425"/>
          </a:xfrm>
          <a:prstGeom prst="rect">
            <a:avLst/>
          </a:prstGeom>
        </p:spPr>
      </p:pic>
    </p:spTree>
    <p:extLst>
      <p:ext uri="{BB962C8B-B14F-4D97-AF65-F5344CB8AC3E}">
        <p14:creationId xmlns:p14="http://schemas.microsoft.com/office/powerpoint/2010/main" val="1974275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279</TotalTime>
  <Words>624</Words>
  <Application>Microsoft Office PowerPoint</Application>
  <PresentationFormat>Widescreen</PresentationFormat>
  <Paragraphs>62</Paragraphs>
  <Slides>9</Slides>
  <Notes>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9</vt:i4>
      </vt:variant>
    </vt:vector>
  </HeadingPairs>
  <TitlesOfParts>
    <vt:vector size="13" baseType="lpstr">
      <vt:lpstr>Arial</vt:lpstr>
      <vt:lpstr>Calibri</vt:lpstr>
      <vt:lpstr>Calibri Light</vt:lpstr>
      <vt:lpstr>Tema di Office</vt:lpstr>
      <vt:lpstr>TRAVELLING ITALIAN FOOD</vt:lpstr>
      <vt:lpstr>HO PENSATO A QUESTO PROGETTO PERCHE’ NEI TANTI RISTORANTI ITALIANI IN CUI HO MANGIATO HO SEMPRE TROVATO CONTAMINAZIONI DEL POSTO. NEL MIO RISTORANTE QUESTO NON PUO’ ACCADERE PERCHE’ DOPO UN LUNGO VIAGGIO RITORNIAMO SEMPRE ALLE NOSTRE RADICI</vt:lpstr>
      <vt:lpstr>CHI SIAMO</vt:lpstr>
      <vt:lpstr>Presentazione standard di PowerPoint</vt:lpstr>
      <vt:lpstr>Presentazione standard di PowerPoint</vt:lpstr>
      <vt:lpstr>Uno sguardo rivolto verso il futuro</vt:lpstr>
      <vt:lpstr>INCONVENIENTI….</vt:lpstr>
      <vt:lpstr>Prevenzione del danno indiretto</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TRAVELLING ITALIAN FOOD</dc:title>
  <dc:creator>Utente</dc:creator>
  <cp:lastModifiedBy>Simona</cp:lastModifiedBy>
  <cp:revision>30</cp:revision>
  <cp:lastPrinted>2020-05-31T18:39:24Z</cp:lastPrinted>
  <dcterms:created xsi:type="dcterms:W3CDTF">2020-05-31T11:44:01Z</dcterms:created>
  <dcterms:modified xsi:type="dcterms:W3CDTF">2020-06-26T14:25:59Z</dcterms:modified>
</cp:coreProperties>
</file>