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5143500" type="screen16x9"/>
  <p:notesSz cx="6858000" cy="9144000"/>
  <p:embeddedFontLst>
    <p:embeddedFont>
      <p:font typeface="Comfortaa" panose="020B0604020202020204" charset="0"/>
      <p:regular r:id="rId13"/>
      <p:bold r:id="rId14"/>
    </p:embeddedFont>
    <p:embeddedFont>
      <p:font typeface="Lato" panose="020B0604020202020204" charset="0"/>
      <p:regular r:id="rId15"/>
      <p:bold r:id="rId16"/>
      <p:italic r:id="rId17"/>
      <p:boldItalic r:id="rId18"/>
    </p:embeddedFont>
    <p:embeddedFont>
      <p:font typeface="Montserrat" panose="020B0604020202020204" charset="0"/>
      <p:regular r:id="rId19"/>
      <p:bold r:id="rId20"/>
      <p:italic r:id="rId21"/>
      <p:boldItalic r:id="rId22"/>
    </p:embeddedFont>
    <p:embeddedFont>
      <p:font typeface="Raleway" panose="020B0604020202020204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a" initials="S" lastIdx="6" clrIdx="0">
    <p:extLst>
      <p:ext uri="{19B8F6BF-5375-455C-9EA6-DF929625EA0E}">
        <p15:presenceInfo xmlns:p15="http://schemas.microsoft.com/office/powerpoint/2012/main" userId="Simo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690ED6-2B78-4921-9739-BF9B6A6A56F0}">
  <a:tblStyle styleId="{44690ED6-2B78-4921-9739-BF9B6A6A56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102" y="6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font" Target="fonts/font13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543dbc450f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543dbc450f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d5b15f0a3_5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d5b15f0a3_5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d251bb473_0_6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d251bb473_0_6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d251bb473_0_6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d251bb473_0_6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58933984a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58933984a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58933984a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58933984a5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58933984a5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58933984a5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8933984a5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58933984a5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rgbClr val="353535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rgbClr val="38761D"/>
                </a:solidFill>
                <a:latin typeface="Comfortaa"/>
                <a:ea typeface="Comfortaa"/>
                <a:cs typeface="Comfortaa"/>
                <a:sym typeface="Comfortaa"/>
              </a:rPr>
              <a:t>THE SHIELD</a:t>
            </a:r>
            <a:endParaRPr sz="3000" dirty="0">
              <a:solidFill>
                <a:srgbClr val="38761D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71725" y="2628901"/>
            <a:ext cx="6331500" cy="49004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latin typeface="Comfortaa"/>
                <a:ea typeface="Comfortaa"/>
                <a:cs typeface="Comfortaa"/>
                <a:sym typeface="Comfortaa"/>
              </a:rPr>
              <a:t>#</a:t>
            </a:r>
            <a:r>
              <a:rPr lang="it-IT" sz="2400" b="1" dirty="0" err="1">
                <a:latin typeface="Comfortaa"/>
                <a:ea typeface="Comfortaa"/>
                <a:cs typeface="Comfortaa"/>
                <a:sym typeface="Comfortaa"/>
              </a:rPr>
              <a:t>wecanprotectyou</a:t>
            </a:r>
            <a:endParaRPr sz="2400" b="1" dirty="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6" name="Immagine 5" descr="idea logo(5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247" y="560232"/>
            <a:ext cx="2250491" cy="160342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89775" y="0"/>
            <a:ext cx="34708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/>
              <a:t>Presentazione </a:t>
            </a:r>
            <a:r>
              <a:rPr lang="it-IT" sz="900" dirty="0" err="1"/>
              <a:t>Celis</a:t>
            </a:r>
            <a:r>
              <a:rPr lang="it-IT" sz="900" dirty="0"/>
              <a:t>,</a:t>
            </a:r>
            <a:r>
              <a:rPr lang="it-IT" sz="900" dirty="0" err="1"/>
              <a:t>Dagostino</a:t>
            </a:r>
            <a:r>
              <a:rPr lang="it-IT" sz="900" dirty="0"/>
              <a:t>,</a:t>
            </a:r>
            <a:r>
              <a:rPr lang="it-IT" sz="900" dirty="0" err="1"/>
              <a:t>Jellouli</a:t>
            </a:r>
            <a:endParaRPr lang="it-IT" sz="9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 txBox="1"/>
          <p:nvPr/>
        </p:nvSpPr>
        <p:spPr>
          <a:xfrm>
            <a:off x="1606800" y="395875"/>
            <a:ext cx="745950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37" name="Google Shape;137;p23"/>
          <p:cNvSpPr txBox="1"/>
          <p:nvPr/>
        </p:nvSpPr>
        <p:spPr>
          <a:xfrm>
            <a:off x="1676650" y="364825"/>
            <a:ext cx="738960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Conclusioni </a:t>
            </a:r>
            <a:endParaRPr sz="3600" b="1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_ Profili di vulnerabilità dell’impresa al rischio puro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RISCHI DI </a:t>
            </a:r>
            <a:r>
              <a:rPr lang="it-IT" dirty="0" err="1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INVALIDITà</a:t>
            </a:r>
            <a:r>
              <a:rPr lang="it-IT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 TEMPORANEA E ANCHE UN RALLENTAMENTO O UNA INTERRUZIONE DELLA PRODUZIONE.</a:t>
            </a:r>
            <a:endParaRPr dirty="0">
              <a:solidFill>
                <a:schemeClr val="bg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lvl="0"/>
            <a:r>
              <a:rPr lang="en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_ Vulnerabilità al rischio d’impresa</a:t>
            </a:r>
            <a:br>
              <a:rPr lang="en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</a:br>
            <a:br>
              <a:rPr lang="en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en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RISCHI FINANZIARI E DI </a:t>
            </a:r>
            <a:r>
              <a:rPr lang="it-IT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CARENZA DI </a:t>
            </a:r>
            <a:r>
              <a:rPr lang="en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COMPETENZ</a:t>
            </a:r>
            <a:r>
              <a:rPr lang="it-IT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E</a:t>
            </a:r>
            <a:r>
              <a:rPr lang="en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.</a:t>
            </a:r>
            <a:endParaRPr lang="en" dirty="0">
              <a:solidFill>
                <a:schemeClr val="bg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r>
              <a:rPr lang="it-IT" dirty="0">
                <a:solidFill>
                  <a:schemeClr val="accent6">
                    <a:lumMod val="75000"/>
                  </a:schemeClr>
                </a:solidFill>
                <a:latin typeface="Comfortaa" panose="020B0604020202020204" charset="0"/>
              </a:rPr>
              <a:t>_ Eventuali cambiamenti strategici o di protezione dai rischi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dirty="0">
              <a:solidFill>
                <a:schemeClr val="bg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Le azioni più importanti della nostra azienda sono ovviamente l’attività principale, ovvero quella di produzione dei guanti e delle mascherine, ma anche prevenire non è da sottovalutarne l’importanza.</a:t>
            </a:r>
            <a:endParaRPr dirty="0">
              <a:solidFill>
                <a:schemeClr val="bg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5" name="Immagine 4" descr="idea logo(5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972" y="566671"/>
            <a:ext cx="1227002" cy="87420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>
            <a:spLocks noGrp="1"/>
          </p:cNvSpPr>
          <p:nvPr>
            <p:ph type="title" idx="4294967295"/>
          </p:nvPr>
        </p:nvSpPr>
        <p:spPr>
          <a:xfrm>
            <a:off x="1257675" y="712150"/>
            <a:ext cx="51972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Storia/fondatori dell’impresa e settore di attività</a:t>
            </a:r>
            <a:endParaRPr sz="24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0" name="Google Shape;80;p14"/>
          <p:cNvSpPr txBox="1">
            <a:spLocks noGrp="1"/>
          </p:cNvSpPr>
          <p:nvPr>
            <p:ph type="title" idx="4294967295"/>
          </p:nvPr>
        </p:nvSpPr>
        <p:spPr>
          <a:xfrm>
            <a:off x="1177287" y="1646405"/>
            <a:ext cx="6855000" cy="30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r>
              <a:rPr lang="it-IT" sz="1400" dirty="0">
                <a:latin typeface="Comfortaa"/>
                <a:ea typeface="Comfortaa"/>
                <a:cs typeface="Comfortaa"/>
                <a:sym typeface="Comfortaa"/>
              </a:rPr>
              <a:t>Nasce a fronte dell’emergenza covid-19 rilevando un’impresa tessile in dismissione, l’impresa ha deciso di donare ai comuni e altri enti pubblici un certo numero dei nostri prodotti per aiutare la cittadinanza e ‘’farsi pubblicità’’ contemporaneamente.</a:t>
            </a:r>
            <a:br>
              <a:rPr lang="it-IT" sz="1400" dirty="0">
                <a:latin typeface="Comfortaa"/>
                <a:ea typeface="Comfortaa"/>
                <a:cs typeface="Comfortaa"/>
                <a:sym typeface="Comfortaa"/>
              </a:rPr>
            </a:br>
            <a:br>
              <a:rPr lang="it-IT" sz="1400" dirty="0">
                <a:latin typeface="Comfortaa"/>
                <a:ea typeface="Comfortaa"/>
                <a:cs typeface="Comfortaa"/>
                <a:sym typeface="Comfortaa"/>
              </a:rPr>
            </a:br>
            <a:br>
              <a:rPr lang="it-IT" sz="1400" dirty="0">
                <a:latin typeface="Comfortaa"/>
                <a:ea typeface="Comfortaa"/>
                <a:cs typeface="Comfortaa"/>
                <a:sym typeface="Comfortaa"/>
              </a:rPr>
            </a:br>
            <a:r>
              <a:rPr lang="it-IT" sz="1400" dirty="0">
                <a:latin typeface="Comfortaa"/>
                <a:ea typeface="Comfortaa"/>
                <a:cs typeface="Comfortaa"/>
                <a:sym typeface="Comfortaa"/>
              </a:rPr>
              <a:t>Sede: Torino, Italia.</a:t>
            </a:r>
            <a:br>
              <a:rPr lang="it-IT" sz="1400" dirty="0">
                <a:latin typeface="Comfortaa"/>
                <a:ea typeface="Comfortaa"/>
                <a:cs typeface="Comfortaa"/>
                <a:sym typeface="Comfortaa"/>
              </a:rPr>
            </a:br>
            <a:r>
              <a:rPr lang="it-IT" sz="1400" dirty="0">
                <a:latin typeface="Comfortaa"/>
                <a:ea typeface="Comfortaa"/>
                <a:cs typeface="Comfortaa"/>
                <a:sym typeface="Comfortaa"/>
              </a:rPr>
              <a:t>Dipendenti: 30 in Italia in sede amministrativa e 120 in sede di produzione.</a:t>
            </a:r>
            <a:br>
              <a:rPr lang="it-IT" sz="1400" dirty="0">
                <a:latin typeface="Comfortaa"/>
                <a:ea typeface="Comfortaa"/>
                <a:cs typeface="Comfortaa"/>
                <a:sym typeface="Comfortaa"/>
              </a:rPr>
            </a:br>
            <a:br>
              <a:rPr lang="it-IT" sz="1400" dirty="0">
                <a:latin typeface="Comfortaa"/>
                <a:ea typeface="Comfortaa"/>
                <a:cs typeface="Comfortaa"/>
                <a:sym typeface="Comfortaa"/>
              </a:rPr>
            </a:br>
            <a:r>
              <a:rPr lang="it-IT" sz="1400" dirty="0">
                <a:latin typeface="Comfortaa"/>
                <a:ea typeface="Comfortaa"/>
                <a:cs typeface="Comfortaa"/>
                <a:sym typeface="Comfortaa"/>
              </a:rPr>
              <a:t>Attività: Produzione di mascherine e guanti (non solo in lattice).</a:t>
            </a:r>
            <a:br>
              <a:rPr lang="it-IT" sz="1400" dirty="0">
                <a:latin typeface="Comfortaa"/>
                <a:ea typeface="Comfortaa"/>
                <a:cs typeface="Comfortaa"/>
                <a:sym typeface="Comfortaa"/>
              </a:rPr>
            </a:br>
            <a:br>
              <a:rPr lang="it-IT" sz="1400" dirty="0">
                <a:latin typeface="Comfortaa"/>
                <a:ea typeface="Comfortaa"/>
                <a:cs typeface="Comfortaa"/>
                <a:sym typeface="Comfortaa"/>
              </a:rPr>
            </a:br>
            <a:br>
              <a:rPr lang="it-IT" sz="1400" dirty="0">
                <a:latin typeface="Comfortaa"/>
                <a:ea typeface="Comfortaa"/>
                <a:cs typeface="Comfortaa"/>
                <a:sym typeface="Comfortaa"/>
              </a:rPr>
            </a:br>
            <a:br>
              <a:rPr lang="it-IT" sz="1400" dirty="0">
                <a:latin typeface="Comfortaa"/>
                <a:ea typeface="Comfortaa"/>
                <a:cs typeface="Comfortaa"/>
                <a:sym typeface="Comfortaa"/>
              </a:rPr>
            </a:br>
            <a:endParaRPr sz="1400" dirty="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6" name="Immagine 5" descr="idea logo(5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89020"/>
            <a:ext cx="1227002" cy="87420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200" y="162725"/>
            <a:ext cx="8790725" cy="4818049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1839143" y="314175"/>
            <a:ext cx="6161464" cy="2933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rPr>
              <a:t>Punti di forza interni e sul territorio (</a:t>
            </a:r>
            <a:r>
              <a:rPr lang="it-IT" sz="2400" b="1" dirty="0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rPr>
              <a:t>fattori di competitività)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1513650"/>
            <a:ext cx="7190702" cy="29752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L’impresa avrebbe successo durante il periodo di un’emergenza sanitaria ma anche dopo per le forniture di mascherine e altri strumenti necessari verso aziende sanitarie e altri lavoratori professionali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Noi la rendiamo la migliore perché abbiamo una certa continuità di produzione e di rifornimento rispetto ad altre ed essendo flessibili saremmo in grado di riconvertire la produzione in ciò che producevamo prima di questo periodo.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Non siamo gli unici, perché la conversione industriale in produzione di mascherine è solamente temporanea.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Partner: Nike, </a:t>
            </a:r>
            <a:r>
              <a:rPr lang="it-IT" sz="1200" dirty="0" err="1">
                <a:latin typeface="Raleway"/>
                <a:ea typeface="Raleway"/>
                <a:cs typeface="Raleway"/>
                <a:sym typeface="Raleway"/>
              </a:rPr>
              <a:t>Bershka</a:t>
            </a: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  e Versace.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Clienti particolari: Tutto il personale della scuola (docenti, personale ATA) e anche gli studenti, ospedale (medici, personale ATA, pazienti), case di riposo (R.S.A)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048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"/>
              <a:buChar char="➔"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048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Font typeface="Raleway"/>
              <a:buChar char="➔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048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Font typeface="Raleway"/>
              <a:buChar char="➔"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6" name="Immagine 5" descr="idea logo(5)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352" y="534474"/>
            <a:ext cx="1227002" cy="87420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"/>
          <p:cNvSpPr txBox="1">
            <a:spLocks noGrp="1"/>
          </p:cNvSpPr>
          <p:nvPr>
            <p:ph type="title"/>
          </p:nvPr>
        </p:nvSpPr>
        <p:spPr>
          <a:xfrm>
            <a:off x="1373925" y="712150"/>
            <a:ext cx="7540800" cy="383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en" sz="1400" dirty="0">
                <a:solidFill>
                  <a:schemeClr val="accent5"/>
                </a:solidFill>
                <a:latin typeface="Comfortaa"/>
                <a:ea typeface="Comfortaa"/>
                <a:cs typeface="Comfortaa"/>
                <a:sym typeface="Comfortaa"/>
              </a:rPr>
              <a:t>Settore di attività - prospettive di sviluppo - punti di forza del prodotto </a:t>
            </a:r>
            <a:br>
              <a:rPr lang="it-IT" sz="1800" dirty="0">
                <a:solidFill>
                  <a:schemeClr val="accent5"/>
                </a:solidFill>
                <a:latin typeface="Comfortaa"/>
                <a:ea typeface="Comfortaa"/>
                <a:cs typeface="Comfortaa"/>
                <a:sym typeface="Comfortaa"/>
              </a:rPr>
            </a:br>
            <a:br>
              <a:rPr lang="it-IT" sz="1800" dirty="0">
                <a:solidFill>
                  <a:schemeClr val="accent5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it-IT" sz="1400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Tipologie di beni offerti: </a:t>
            </a:r>
            <a:br>
              <a:rPr lang="it-IT" sz="1400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it-IT" sz="1400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Mascherine monouso/chirurgiche, con e senza valvola;</a:t>
            </a:r>
            <a:br>
              <a:rPr lang="it-IT" sz="1400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it-IT" sz="1400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Guanti in lattice, monouso, guanti polietilene, guanti in nitrile e guanti in vinile.</a:t>
            </a:r>
            <a:br>
              <a:rPr lang="it-IT" sz="1800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</a:br>
            <a:br>
              <a:rPr lang="it-IT" sz="1800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it-IT" sz="1400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A vantaggio dell’impresa sfruttiamo gli impianti di produzione e i macchinari utilizzati per la produzione tessile precedente.</a:t>
            </a:r>
            <a:br>
              <a:rPr lang="it-IT" sz="1400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</a:br>
            <a:br>
              <a:rPr lang="it-IT" sz="1400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it-IT" sz="1400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Come farà ad evolversi in futuro?</a:t>
            </a:r>
            <a:br>
              <a:rPr lang="it-IT" sz="1400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it-IT" sz="1400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Essendo un’azienda flessibile non ci saranno problemi ad adattare la produzione alle esigenze e ai bisogni del consumatore.</a:t>
            </a:r>
            <a:br>
              <a:rPr lang="it-IT" sz="1800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</a:br>
            <a:br>
              <a:rPr lang="it-IT" sz="1800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</a:br>
            <a:endParaRPr sz="1800" dirty="0">
              <a:solidFill>
                <a:schemeClr val="bg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" name="Google Shape;101;p17"/>
          <p:cNvGraphicFramePr/>
          <p:nvPr>
            <p:extLst>
              <p:ext uri="{D42A27DB-BD31-4B8C-83A1-F6EECF244321}">
                <p14:modId xmlns:p14="http://schemas.microsoft.com/office/powerpoint/2010/main" val="343654568"/>
              </p:ext>
            </p:extLst>
          </p:nvPr>
        </p:nvGraphicFramePr>
        <p:xfrm>
          <a:off x="0" y="-93516"/>
          <a:ext cx="9144000" cy="5149643"/>
        </p:xfrm>
        <a:graphic>
          <a:graphicData uri="http://schemas.openxmlformats.org/drawingml/2006/table">
            <a:tbl>
              <a:tblPr>
                <a:noFill/>
                <a:tableStyleId>{44690ED6-2B78-4921-9739-BF9B6A6A56F0}</a:tableStyleId>
              </a:tblPr>
              <a:tblGrid>
                <a:gridCol w="1558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5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7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667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rgbClr val="FFFF00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rischio</a:t>
                      </a:r>
                      <a:endParaRPr dirty="0">
                        <a:solidFill>
                          <a:srgbClr val="FFFF00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00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prevenzione</a:t>
                      </a:r>
                      <a:endParaRPr>
                        <a:solidFill>
                          <a:srgbClr val="FFFF00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00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assicurazione</a:t>
                      </a:r>
                      <a:endParaRPr>
                        <a:solidFill>
                          <a:srgbClr val="FFFF00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rgbClr val="FFFF00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altre opzioni</a:t>
                      </a:r>
                      <a:endParaRPr dirty="0">
                        <a:solidFill>
                          <a:srgbClr val="FFFF00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697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Incendio </a:t>
                      </a:r>
                      <a:r>
                        <a:rPr lang="it-IT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</a:t>
                      </a:r>
                      <a:r>
                        <a:rPr lang="en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calamità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Estintore, uscite</a:t>
                      </a:r>
                      <a:r>
                        <a:rPr lang="it-IT" sz="1200" baseline="0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di sicurezza, allarme antincendio, rilevatori di fumo, sensori di rilevamento e piani di evacuazione</a:t>
                      </a:r>
                      <a:endParaRPr sz="1200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5400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SI</a:t>
                      </a:r>
                      <a:endParaRPr sz="5400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322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Infortuni sul lavoro</a:t>
                      </a: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Mascherine,</a:t>
                      </a:r>
                      <a:r>
                        <a:rPr lang="it-IT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guanti, retina per i capelli, scarpe antiinfortunistiche.</a:t>
                      </a:r>
                      <a:endParaRPr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5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fortaa" panose="020B0604020202020204" charset="0"/>
                        </a:rPr>
                        <a:t>SI</a:t>
                      </a:r>
                      <a:endParaRPr sz="5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fortaa" panose="020B060402020202020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Furto in magazzino</a:t>
                      </a: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Guardie</a:t>
                      </a:r>
                      <a:r>
                        <a:rPr lang="it-IT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di sicurezza e telecamere.</a:t>
                      </a:r>
                      <a:endParaRPr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fortaa" panose="020B0604020202020204" charset="0"/>
                        </a:rPr>
                        <a:t>SI</a:t>
                      </a:r>
                      <a:endParaRPr sz="2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fortaa" panose="020B060402020202020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878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Black out e interruzioni nella produzione</a:t>
                      </a: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aseline="0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impianto di segnalazione di eventuale deterioramento dei macchinari di produzione.</a:t>
                      </a:r>
                      <a:endParaRPr sz="1200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SI, sulla continuità produttiva</a:t>
                      </a:r>
                      <a:endParaRPr sz="1800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9"/>
          <p:cNvSpPr txBox="1">
            <a:spLocks noGrp="1"/>
          </p:cNvSpPr>
          <p:nvPr>
            <p:ph type="title"/>
          </p:nvPr>
        </p:nvSpPr>
        <p:spPr>
          <a:xfrm>
            <a:off x="304349" y="285943"/>
            <a:ext cx="8535300" cy="79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rgbClr val="38761D"/>
                </a:solidFill>
                <a:latin typeface="Comfortaa"/>
                <a:ea typeface="Comfortaa"/>
                <a:cs typeface="Comfortaa"/>
                <a:sym typeface="Comfortaa"/>
              </a:rPr>
              <a:t>Caso di studio</a:t>
            </a:r>
            <a:endParaRPr sz="3000" dirty="0">
              <a:solidFill>
                <a:srgbClr val="38761D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2" name="Google Shape;112;p19"/>
          <p:cNvSpPr txBox="1"/>
          <p:nvPr/>
        </p:nvSpPr>
        <p:spPr>
          <a:xfrm>
            <a:off x="304349" y="924642"/>
            <a:ext cx="8535300" cy="3418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dirty="0">
              <a:solidFill>
                <a:srgbClr val="FF99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dirty="0">
              <a:solidFill>
                <a:srgbClr val="FF99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600" dirty="0">
              <a:solidFill>
                <a:schemeClr val="bg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Durante l’utilizzo di macchinari per la produzione di mascherine vi è la possibilità che ci siano degli infortuni per i lavoratori a causa di distrazioni.</a:t>
            </a:r>
            <a:endParaRPr lang="en" sz="1600" dirty="0">
              <a:solidFill>
                <a:srgbClr val="FF99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0"/>
          <p:cNvSpPr txBox="1">
            <a:spLocks noGrp="1"/>
          </p:cNvSpPr>
          <p:nvPr>
            <p:ph type="title"/>
          </p:nvPr>
        </p:nvSpPr>
        <p:spPr>
          <a:xfrm>
            <a:off x="304349" y="285943"/>
            <a:ext cx="8535300" cy="79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38761D"/>
                </a:solidFill>
                <a:latin typeface="Comfortaa"/>
                <a:ea typeface="Comfortaa"/>
                <a:cs typeface="Comfortaa"/>
                <a:sym typeface="Comfortaa"/>
              </a:rPr>
              <a:t>Caso di studio</a:t>
            </a:r>
            <a:endParaRPr sz="3000">
              <a:solidFill>
                <a:srgbClr val="38761D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8" name="Google Shape;118;p20"/>
          <p:cNvSpPr txBox="1"/>
          <p:nvPr/>
        </p:nvSpPr>
        <p:spPr>
          <a:xfrm>
            <a:off x="314100" y="1154625"/>
            <a:ext cx="8535300" cy="378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9900"/>
                </a:solidFill>
                <a:latin typeface="Comfortaa"/>
                <a:ea typeface="Comfortaa"/>
                <a:cs typeface="Comfortaa"/>
                <a:sym typeface="Comfortaa"/>
              </a:rPr>
              <a:t>_ danno diretto</a:t>
            </a:r>
            <a:endParaRPr dirty="0">
              <a:solidFill>
                <a:srgbClr val="FF99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99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dirty="0">
              <a:solidFill>
                <a:srgbClr val="FF99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A causa di malfunzionamento dei macchinari si avrà una perdita economica sia per quanto riguarda le vendite dei prodotti che per il costo dei macchinari.</a:t>
            </a:r>
            <a:endParaRPr dirty="0">
              <a:solidFill>
                <a:schemeClr val="bg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99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9900"/>
                </a:solidFill>
                <a:latin typeface="Comfortaa"/>
                <a:ea typeface="Comfortaa"/>
                <a:cs typeface="Comfortaa"/>
                <a:sym typeface="Comfortaa"/>
              </a:rPr>
              <a:t>_ danno indiretto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dirty="0">
              <a:solidFill>
                <a:srgbClr val="FF99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la perdita, a</a:t>
            </a:r>
            <a:r>
              <a:rPr lang="it-IT" dirty="0" err="1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nche</a:t>
            </a:r>
            <a:r>
              <a:rPr lang="it-IT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 di lunga durata nel tempo, dovuta a un eventuale passaparola negativo, al danno alla reputazione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(tessuti di bassa qualità, sfruttamento dei lavoratori)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dirty="0">
              <a:solidFill>
                <a:schemeClr val="bg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Esempi di passaparola negativi: come mai dopo il primo utilizzo delle mascherine i cordini si allentano?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Inoltre ho saputo che fanno delle mascherine con un tessuto di bassa qualità e anche che alcuni lavoratori vengono pagati in nero.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 txBox="1">
            <a:spLocks noGrp="1"/>
          </p:cNvSpPr>
          <p:nvPr>
            <p:ph type="title"/>
          </p:nvPr>
        </p:nvSpPr>
        <p:spPr>
          <a:xfrm>
            <a:off x="304349" y="285943"/>
            <a:ext cx="8535300" cy="79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38761D"/>
                </a:solidFill>
                <a:latin typeface="Comfortaa"/>
                <a:ea typeface="Comfortaa"/>
                <a:cs typeface="Comfortaa"/>
                <a:sym typeface="Comfortaa"/>
              </a:rPr>
              <a:t>Caso di studio</a:t>
            </a:r>
            <a:endParaRPr sz="3000">
              <a:solidFill>
                <a:srgbClr val="38761D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24" name="Google Shape;124;p21"/>
          <p:cNvSpPr txBox="1"/>
          <p:nvPr/>
        </p:nvSpPr>
        <p:spPr>
          <a:xfrm>
            <a:off x="304349" y="1140770"/>
            <a:ext cx="8535300" cy="378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9900"/>
                </a:solidFill>
                <a:latin typeface="Comfortaa"/>
                <a:ea typeface="Comfortaa"/>
                <a:cs typeface="Comfortaa"/>
                <a:sym typeface="Comfortaa"/>
              </a:rPr>
              <a:t>_ protezione assicurativa</a:t>
            </a:r>
            <a:endParaRPr dirty="0">
              <a:solidFill>
                <a:srgbClr val="FF99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dirty="0">
              <a:solidFill>
                <a:schemeClr val="bg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bg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In seguito all’incendio avvenuto verrà attivato il nostro programma di assicurazione riguardante l’incendio e altre calamità 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Per quanto riguarda il caso di studio è stato utile aver attivato la polizza Infortuni sul lavoro. </a:t>
            </a:r>
            <a:endParaRPr dirty="0">
              <a:solidFill>
                <a:schemeClr val="bg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99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99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99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9900"/>
                </a:solidFill>
                <a:latin typeface="Comfortaa"/>
                <a:ea typeface="Comfortaa"/>
                <a:cs typeface="Comfortaa"/>
                <a:sym typeface="Comfortaa"/>
              </a:rPr>
              <a:t>_ utilità delle misure di prevenzione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dirty="0">
              <a:solidFill>
                <a:srgbClr val="FF99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Delle azioni di protezione/prevenzione relative all’evento dannoso creatosi posson</a:t>
            </a:r>
            <a:r>
              <a:rPr lang="it-IT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o</a:t>
            </a:r>
            <a:r>
              <a:rPr lang="en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 essere: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Uscite di sicurezza;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Allarme antincendio;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Rilevatori di fumo.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dirty="0">
              <a:solidFill>
                <a:srgbClr val="FF99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99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2"/>
          <p:cNvSpPr txBox="1">
            <a:spLocks noGrp="1"/>
          </p:cNvSpPr>
          <p:nvPr>
            <p:ph type="title"/>
          </p:nvPr>
        </p:nvSpPr>
        <p:spPr>
          <a:xfrm>
            <a:off x="304349" y="285943"/>
            <a:ext cx="8535300" cy="79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38761D"/>
                </a:solidFill>
                <a:latin typeface="Comfortaa"/>
                <a:ea typeface="Comfortaa"/>
                <a:cs typeface="Comfortaa"/>
                <a:sym typeface="Comfortaa"/>
              </a:rPr>
              <a:t>Caso di studio</a:t>
            </a:r>
            <a:endParaRPr sz="3000">
              <a:solidFill>
                <a:srgbClr val="38761D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30" name="Google Shape;130;p22"/>
          <p:cNvSpPr txBox="1"/>
          <p:nvPr/>
        </p:nvSpPr>
        <p:spPr>
          <a:xfrm>
            <a:off x="304349" y="1077043"/>
            <a:ext cx="8535300" cy="3791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9900"/>
                </a:solidFill>
                <a:latin typeface="Comfortaa"/>
                <a:ea typeface="Comfortaa"/>
                <a:cs typeface="Comfortaa"/>
                <a:sym typeface="Comfortaa"/>
              </a:rPr>
              <a:t>Conclusioni e politiche di prevenzione e di riparazione del danno indiretto  </a:t>
            </a:r>
            <a:endParaRPr dirty="0">
              <a:solidFill>
                <a:srgbClr val="FF99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99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99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Per evitare che i cordini della mascherina si allentino dopo il primo utilizzo abbiamo deciso di utilizzare un tipo di elastico più resistente e per quanto riguarda le mascherine e i guanti ne abbiamo migliorato la qualità.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dirty="0">
              <a:solidFill>
                <a:schemeClr val="bg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lvl="0"/>
            <a:r>
              <a:rPr lang="it-IT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Una mancata organizzazione del piano di evacuazione.</a:t>
            </a:r>
          </a:p>
          <a:p>
            <a:pPr lvl="0"/>
            <a:endParaRPr lang="it-IT" dirty="0">
              <a:solidFill>
                <a:schemeClr val="bg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lvl="0"/>
            <a:r>
              <a:rPr lang="it-IT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Per far fronte al danno indiretto vogliamo mostrare i metodi con cui produciamo i nostri prodotti attraverso uno spot/documentario.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99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99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99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99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99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788</Words>
  <Application>Microsoft Office PowerPoint</Application>
  <PresentationFormat>Presentazione su schermo (16:9)</PresentationFormat>
  <Paragraphs>93</Paragraphs>
  <Slides>10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Arial</vt:lpstr>
      <vt:lpstr>Lato</vt:lpstr>
      <vt:lpstr>Raleway</vt:lpstr>
      <vt:lpstr>Montserrat</vt:lpstr>
      <vt:lpstr>Comfortaa</vt:lpstr>
      <vt:lpstr>Swiss</vt:lpstr>
      <vt:lpstr>THE SHIELD</vt:lpstr>
      <vt:lpstr>Storia/fondatori dell’impresa e settore di attività</vt:lpstr>
      <vt:lpstr>Presentazione standard di PowerPoint</vt:lpstr>
      <vt:lpstr>Settore di attività - prospettive di sviluppo - punti di forza del prodotto   Tipologie di beni offerti:  Mascherine monouso/chirurgiche, con e senza valvola; Guanti in lattice, monouso, guanti polietilene, guanti in nitrile e guanti in vinile.  A vantaggio dell’impresa sfruttiamo gli impianti di produzione e i macchinari utilizzati per la produzione tessile precedente.  Come farà ad evolversi in futuro? Essendo un’azienda flessibile non ci saranno problemi ad adattare la produzione alle esigenze e ai bisogni del consumatore.  </vt:lpstr>
      <vt:lpstr>Presentazione standard di PowerPoint</vt:lpstr>
      <vt:lpstr>Caso di studio</vt:lpstr>
      <vt:lpstr>Caso di studio</vt:lpstr>
      <vt:lpstr>Caso di studio</vt:lpstr>
      <vt:lpstr>Caso di studio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Società</dc:title>
  <dc:creator>Andrea</dc:creator>
  <cp:lastModifiedBy>Simona</cp:lastModifiedBy>
  <cp:revision>40</cp:revision>
  <dcterms:modified xsi:type="dcterms:W3CDTF">2020-06-26T15:00:58Z</dcterms:modified>
</cp:coreProperties>
</file>