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omfortaa" panose="020B0604020202020204" charset="0"/>
      <p:regular r:id="rId14"/>
      <p:bold r:id="rId15"/>
    </p:embeddedFont>
    <p:embeddedFont>
      <p:font typeface="Constantia" panose="02030602050306030303" pitchFamily="18" charset="0"/>
      <p:regular r:id="rId16"/>
      <p:bold r:id="rId17"/>
      <p:italic r:id="rId18"/>
      <p:boldItalic r:id="rId19"/>
    </p:embeddedFont>
    <p:embeddedFont>
      <p:font typeface="Microsoft Sans Serif" panose="020B0604020202020204" pitchFamily="34" charset="0"/>
      <p:regular r:id="rId20"/>
    </p:embeddedFont>
    <p:embeddedFont>
      <p:font typeface="Montserrat" panose="020B0604020202020204" charset="0"/>
      <p:regular r:id="rId21"/>
      <p:bold r:id="rId22"/>
      <p:italic r:id="rId23"/>
      <p:boldItalic r:id="rId24"/>
    </p:embeddedFont>
    <p:embeddedFont>
      <p:font typeface="Raleway" panose="020B0604020202020204" charset="0"/>
      <p:regular r:id="rId25"/>
      <p:bold r:id="rId26"/>
      <p:italic r:id="rId27"/>
      <p:boldItalic r:id="rId28"/>
    </p:embeddedFont>
  </p:embeddedFontLst>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tt man" initials="em" lastIdx="1" clrIdx="0">
    <p:extLst>
      <p:ext uri="{19B8F6BF-5375-455C-9EA6-DF929625EA0E}">
        <p15:presenceInfo xmlns:p15="http://schemas.microsoft.com/office/powerpoint/2012/main" userId="b49625cc19ba09d6" providerId="Windows Live"/>
      </p:ext>
    </p:extLst>
  </p:cmAuthor>
  <p:cmAuthor id="2" name="Simona" initials="S" lastIdx="9" clrIdx="1">
    <p:extLst>
      <p:ext uri="{19B8F6BF-5375-455C-9EA6-DF929625EA0E}">
        <p15:presenceInfo xmlns:p15="http://schemas.microsoft.com/office/powerpoint/2012/main" userId="Simo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690ED6-2B78-4921-9739-BF9B6A6A56F0}">
  <a:tblStyle styleId="{44690ED6-2B78-4921-9739-BF9B6A6A56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114" y="6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8933984a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8933984a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43dbc450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43dbc450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5b15f0a3_5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251bb473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251bb473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4c99b38b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4c99b38b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8933984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8933984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8933984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8933984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933984a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933984a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774031"/>
            <a:ext cx="4038600" cy="928688"/>
          </a:xfrm>
        </p:spPr>
        <p:txBody>
          <a:bodyPr/>
          <a:lstStyle>
            <a:lvl1pPr algn="ctr">
              <a:defRPr/>
            </a:lvl1pPr>
          </a:lstStyle>
          <a:p>
            <a:r>
              <a:rPr lang="it-IT"/>
              <a:t>Fare clic per modificare lo stile del titolo dello schema</a:t>
            </a:r>
            <a:endParaRPr lang="en-US"/>
          </a:p>
        </p:txBody>
      </p:sp>
      <p:sp>
        <p:nvSpPr>
          <p:cNvPr id="3075" name="Rectangle 3"/>
          <p:cNvSpPr>
            <a:spLocks noGrp="1" noChangeArrowheads="1"/>
          </p:cNvSpPr>
          <p:nvPr>
            <p:ph type="subTitle" idx="1"/>
          </p:nvPr>
        </p:nvSpPr>
        <p:spPr>
          <a:xfrm>
            <a:off x="304800" y="2859881"/>
            <a:ext cx="4038600" cy="397669"/>
          </a:xfrm>
        </p:spPr>
        <p:txBody>
          <a:bodyPr/>
          <a:lstStyle>
            <a:lvl1pPr marL="0" indent="0" algn="ctr">
              <a:buFontTx/>
              <a:buNone/>
              <a:defRPr sz="2100">
                <a:solidFill>
                  <a:srgbClr val="000000"/>
                </a:solidFill>
              </a:defRPr>
            </a:lvl1pPr>
          </a:lstStyle>
          <a:p>
            <a:r>
              <a:rPr lang="it-IT"/>
              <a:t>Fare clic per modificare lo stile del sottotitolo dello schema</a:t>
            </a:r>
            <a:endParaRPr lang="en-US"/>
          </a:p>
        </p:txBody>
      </p:sp>
    </p:spTree>
    <p:extLst>
      <p:ext uri="{BB962C8B-B14F-4D97-AF65-F5344CB8AC3E}">
        <p14:creationId xmlns:p14="http://schemas.microsoft.com/office/powerpoint/2010/main" val="14836595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8607191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76975" y="250032"/>
            <a:ext cx="2076450" cy="4207669"/>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47625" y="250032"/>
            <a:ext cx="6076950" cy="420766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16725003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Content Placeholder 1"/>
          <p:cNvSpPr>
            <a:spLocks noGrp="1"/>
          </p:cNvSpPr>
          <p:nvPr>
            <p:ph/>
          </p:nvPr>
        </p:nvSpPr>
        <p:spPr>
          <a:xfrm>
            <a:off x="47625" y="250032"/>
            <a:ext cx="8305800" cy="420766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8286156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353535"/>
        </a:solidFill>
        <a:effectLst/>
      </p:bgPr>
    </p:bg>
    <p:spTree>
      <p:nvGrpSpPr>
        <p:cNvPr id="1" name="Shape 44"/>
        <p:cNvGrpSpPr/>
        <p:nvPr/>
      </p:nvGrpSpPr>
      <p:grpSpPr>
        <a:xfrm>
          <a:off x="0" y="0"/>
          <a:ext cx="0" cy="0"/>
          <a:chOff x="0" y="0"/>
          <a:chExt cx="0" cy="0"/>
        </a:xfrm>
      </p:grpSpPr>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405708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9498274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it-IT"/>
              <a:t>Fare clic per modificare lo stile del titolo dello schema</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it-IT"/>
              <a:t>Fare clic per modificare gli stili del testo dello schema</a:t>
            </a:r>
          </a:p>
        </p:txBody>
      </p:sp>
    </p:spTree>
    <p:extLst>
      <p:ext uri="{BB962C8B-B14F-4D97-AF65-F5344CB8AC3E}">
        <p14:creationId xmlns:p14="http://schemas.microsoft.com/office/powerpoint/2010/main" val="121842514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990600" y="1257300"/>
            <a:ext cx="3581400" cy="3200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724400" y="1257300"/>
            <a:ext cx="3581400" cy="32004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1432877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23879082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35596412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83353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it-IT"/>
              <a:t>Fare clic per modificare lo stile del titolo dello schema</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Tree>
    <p:extLst>
      <p:ext uri="{BB962C8B-B14F-4D97-AF65-F5344CB8AC3E}">
        <p14:creationId xmlns:p14="http://schemas.microsoft.com/office/powerpoint/2010/main" val="40038293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it-IT"/>
              <a:t>Fare clic per modificare lo stile del titolo dello schema</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it-IT" noProof="0"/>
              <a:t>Fare clic sull'icona per inserire un'immagine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Tree>
    <p:extLst>
      <p:ext uri="{BB962C8B-B14F-4D97-AF65-F5344CB8AC3E}">
        <p14:creationId xmlns:p14="http://schemas.microsoft.com/office/powerpoint/2010/main" val="25574653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4521F3-6320-46C1-9049-0A7F8603FB33}"/>
              </a:ext>
            </a:extLst>
          </p:cNvPr>
          <p:cNvSpPr>
            <a:spLocks noGrp="1" noChangeArrowheads="1"/>
          </p:cNvSpPr>
          <p:nvPr>
            <p:ph type="title"/>
          </p:nvPr>
        </p:nvSpPr>
        <p:spPr bwMode="auto">
          <a:xfrm>
            <a:off x="47625" y="250032"/>
            <a:ext cx="8305800" cy="37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endParaRPr lang="en-US" altLang="it-IT"/>
          </a:p>
        </p:txBody>
      </p:sp>
      <p:sp>
        <p:nvSpPr>
          <p:cNvPr id="2051" name="Rectangle 3">
            <a:extLst>
              <a:ext uri="{FF2B5EF4-FFF2-40B4-BE49-F238E27FC236}">
                <a16:creationId xmlns:a16="http://schemas.microsoft.com/office/drawing/2014/main" id="{C4AEF50E-FFD8-413F-92D1-E4BB41825C18}"/>
              </a:ext>
            </a:extLst>
          </p:cNvPr>
          <p:cNvSpPr>
            <a:spLocks noGrp="1" noChangeArrowheads="1"/>
          </p:cNvSpPr>
          <p:nvPr>
            <p:ph type="body" idx="1"/>
          </p:nvPr>
        </p:nvSpPr>
        <p:spPr bwMode="auto">
          <a:xfrm>
            <a:off x="990600" y="1257300"/>
            <a:ext cx="7315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Tree>
    <p:extLst>
      <p:ext uri="{BB962C8B-B14F-4D97-AF65-F5344CB8AC3E}">
        <p14:creationId xmlns:p14="http://schemas.microsoft.com/office/powerpoint/2010/main" val="32075920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l" rtl="0" eaLnBrk="1" fontAlgn="base" hangingPunct="1">
        <a:spcBef>
          <a:spcPct val="0"/>
        </a:spcBef>
        <a:spcAft>
          <a:spcPct val="0"/>
        </a:spcAft>
        <a:defRPr sz="3300">
          <a:solidFill>
            <a:srgbClr val="000000"/>
          </a:solidFill>
          <a:latin typeface="+mj-lt"/>
          <a:ea typeface="+mj-ea"/>
          <a:cs typeface="+mj-cs"/>
        </a:defRPr>
      </a:lvl1pPr>
      <a:lvl2pPr algn="l" rtl="0" eaLnBrk="1" fontAlgn="base" hangingPunct="1">
        <a:spcBef>
          <a:spcPct val="0"/>
        </a:spcBef>
        <a:spcAft>
          <a:spcPct val="0"/>
        </a:spcAft>
        <a:defRPr sz="3300">
          <a:solidFill>
            <a:srgbClr val="000000"/>
          </a:solidFill>
          <a:latin typeface="Microsoft Sans Serif" pitchFamily="34" charset="0"/>
        </a:defRPr>
      </a:lvl2pPr>
      <a:lvl3pPr algn="l" rtl="0" eaLnBrk="1" fontAlgn="base" hangingPunct="1">
        <a:spcBef>
          <a:spcPct val="0"/>
        </a:spcBef>
        <a:spcAft>
          <a:spcPct val="0"/>
        </a:spcAft>
        <a:defRPr sz="3300">
          <a:solidFill>
            <a:srgbClr val="000000"/>
          </a:solidFill>
          <a:latin typeface="Microsoft Sans Serif" pitchFamily="34" charset="0"/>
        </a:defRPr>
      </a:lvl3pPr>
      <a:lvl4pPr algn="l" rtl="0" eaLnBrk="1" fontAlgn="base" hangingPunct="1">
        <a:spcBef>
          <a:spcPct val="0"/>
        </a:spcBef>
        <a:spcAft>
          <a:spcPct val="0"/>
        </a:spcAft>
        <a:defRPr sz="3300">
          <a:solidFill>
            <a:srgbClr val="000000"/>
          </a:solidFill>
          <a:latin typeface="Microsoft Sans Serif" pitchFamily="34" charset="0"/>
        </a:defRPr>
      </a:lvl4pPr>
      <a:lvl5pPr algn="l" rtl="0" eaLnBrk="1" fontAlgn="base" hangingPunct="1">
        <a:spcBef>
          <a:spcPct val="0"/>
        </a:spcBef>
        <a:spcAft>
          <a:spcPct val="0"/>
        </a:spcAft>
        <a:defRPr sz="3300">
          <a:solidFill>
            <a:srgbClr val="000000"/>
          </a:solidFill>
          <a:latin typeface="Microsoft Sans Serif" pitchFamily="34" charset="0"/>
        </a:defRPr>
      </a:lvl5pPr>
      <a:lvl6pPr marL="342900" algn="l" rtl="0" eaLnBrk="1" fontAlgn="base" hangingPunct="1">
        <a:spcBef>
          <a:spcPct val="0"/>
        </a:spcBef>
        <a:spcAft>
          <a:spcPct val="0"/>
        </a:spcAft>
        <a:defRPr sz="3300">
          <a:solidFill>
            <a:srgbClr val="000000"/>
          </a:solidFill>
          <a:latin typeface="Microsoft Sans Serif" pitchFamily="34" charset="0"/>
        </a:defRPr>
      </a:lvl6pPr>
      <a:lvl7pPr marL="685800" algn="l" rtl="0" eaLnBrk="1" fontAlgn="base" hangingPunct="1">
        <a:spcBef>
          <a:spcPct val="0"/>
        </a:spcBef>
        <a:spcAft>
          <a:spcPct val="0"/>
        </a:spcAft>
        <a:defRPr sz="3300">
          <a:solidFill>
            <a:srgbClr val="000000"/>
          </a:solidFill>
          <a:latin typeface="Microsoft Sans Serif" pitchFamily="34" charset="0"/>
        </a:defRPr>
      </a:lvl7pPr>
      <a:lvl8pPr marL="1028700" algn="l" rtl="0" eaLnBrk="1" fontAlgn="base" hangingPunct="1">
        <a:spcBef>
          <a:spcPct val="0"/>
        </a:spcBef>
        <a:spcAft>
          <a:spcPct val="0"/>
        </a:spcAft>
        <a:defRPr sz="3300">
          <a:solidFill>
            <a:srgbClr val="000000"/>
          </a:solidFill>
          <a:latin typeface="Microsoft Sans Serif" pitchFamily="34" charset="0"/>
        </a:defRPr>
      </a:lvl8pPr>
      <a:lvl9pPr marL="1371600" algn="l" rtl="0" eaLnBrk="1" fontAlgn="base" hangingPunct="1">
        <a:spcBef>
          <a:spcPct val="0"/>
        </a:spcBef>
        <a:spcAft>
          <a:spcPct val="0"/>
        </a:spcAft>
        <a:defRPr sz="3300">
          <a:solidFill>
            <a:srgbClr val="000000"/>
          </a:solidFill>
          <a:latin typeface="Microsoft Sans Serif" pitchFamily="34" charset="0"/>
        </a:defRPr>
      </a:lvl9pPr>
    </p:titleStyle>
    <p:bodyStyle>
      <a:lvl1pPr marL="257175" indent="-257175" algn="l" rtl="0" eaLnBrk="1" fontAlgn="base" hangingPunct="1">
        <a:spcBef>
          <a:spcPct val="20000"/>
        </a:spcBef>
        <a:spcAft>
          <a:spcPct val="0"/>
        </a:spcAft>
        <a:buChar char="•"/>
        <a:defRPr sz="2400">
          <a:solidFill>
            <a:schemeClr val="bg1"/>
          </a:solidFill>
          <a:latin typeface="+mn-lt"/>
          <a:ea typeface="+mn-ea"/>
          <a:cs typeface="+mn-cs"/>
        </a:defRPr>
      </a:lvl1pPr>
      <a:lvl2pPr marL="557213" indent="-214313" algn="l" rtl="0" eaLnBrk="1" fontAlgn="base" hangingPunct="1">
        <a:spcBef>
          <a:spcPct val="20000"/>
        </a:spcBef>
        <a:spcAft>
          <a:spcPct val="0"/>
        </a:spcAft>
        <a:buChar char="–"/>
        <a:defRPr sz="2100">
          <a:solidFill>
            <a:schemeClr val="bg1"/>
          </a:solidFill>
          <a:latin typeface="+mn-lt"/>
        </a:defRPr>
      </a:lvl2pPr>
      <a:lvl3pPr marL="857250" indent="-171450" algn="l" rtl="0" eaLnBrk="1" fontAlgn="base" hangingPunct="1">
        <a:spcBef>
          <a:spcPct val="20000"/>
        </a:spcBef>
        <a:spcAft>
          <a:spcPct val="0"/>
        </a:spcAft>
        <a:buChar char="•"/>
        <a:defRPr sz="1800">
          <a:solidFill>
            <a:schemeClr val="bg1"/>
          </a:solidFill>
          <a:latin typeface="+mn-lt"/>
        </a:defRPr>
      </a:lvl3pPr>
      <a:lvl4pPr marL="1200150" indent="-171450" algn="l" rtl="0" eaLnBrk="1" fontAlgn="base" hangingPunct="1">
        <a:spcBef>
          <a:spcPct val="20000"/>
        </a:spcBef>
        <a:spcAft>
          <a:spcPct val="0"/>
        </a:spcAft>
        <a:buChar char="–"/>
        <a:defRPr sz="1500">
          <a:solidFill>
            <a:schemeClr val="bg1"/>
          </a:solidFill>
          <a:latin typeface="+mn-lt"/>
        </a:defRPr>
      </a:lvl4pPr>
      <a:lvl5pPr marL="1543050" indent="-171450" algn="l" rtl="0" eaLnBrk="1" fontAlgn="base" hangingPunct="1">
        <a:spcBef>
          <a:spcPct val="20000"/>
        </a:spcBef>
        <a:spcAft>
          <a:spcPct val="0"/>
        </a:spcAft>
        <a:buChar char="»"/>
        <a:defRPr sz="1500">
          <a:solidFill>
            <a:schemeClr val="bg1"/>
          </a:solidFill>
          <a:latin typeface="+mn-lt"/>
        </a:defRPr>
      </a:lvl5pPr>
      <a:lvl6pPr marL="1885950" indent="-171450" algn="l" rtl="0" eaLnBrk="1" fontAlgn="base" hangingPunct="1">
        <a:spcBef>
          <a:spcPct val="20000"/>
        </a:spcBef>
        <a:spcAft>
          <a:spcPct val="0"/>
        </a:spcAft>
        <a:buChar char="»"/>
        <a:defRPr sz="1500">
          <a:solidFill>
            <a:schemeClr val="bg1"/>
          </a:solidFill>
          <a:latin typeface="+mn-lt"/>
        </a:defRPr>
      </a:lvl6pPr>
      <a:lvl7pPr marL="2228850" indent="-171450" algn="l" rtl="0" eaLnBrk="1" fontAlgn="base" hangingPunct="1">
        <a:spcBef>
          <a:spcPct val="20000"/>
        </a:spcBef>
        <a:spcAft>
          <a:spcPct val="0"/>
        </a:spcAft>
        <a:buChar char="»"/>
        <a:defRPr sz="1500">
          <a:solidFill>
            <a:schemeClr val="bg1"/>
          </a:solidFill>
          <a:latin typeface="+mn-lt"/>
        </a:defRPr>
      </a:lvl7pPr>
      <a:lvl8pPr marL="2571750" indent="-171450" algn="l" rtl="0" eaLnBrk="1" fontAlgn="base" hangingPunct="1">
        <a:spcBef>
          <a:spcPct val="20000"/>
        </a:spcBef>
        <a:spcAft>
          <a:spcPct val="0"/>
        </a:spcAft>
        <a:buChar char="»"/>
        <a:defRPr sz="1500">
          <a:solidFill>
            <a:schemeClr val="bg1"/>
          </a:solidFill>
          <a:latin typeface="+mn-lt"/>
        </a:defRPr>
      </a:lvl8pPr>
      <a:lvl9pPr marL="2914650" indent="-171450"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17000" b="-17000"/>
          </a:stretch>
        </a:blip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1659986" y="2571750"/>
            <a:ext cx="5824028" cy="12150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7200" i="1" dirty="0">
                <a:solidFill>
                  <a:schemeClr val="tx1"/>
                </a:solidFill>
                <a:latin typeface="Constantia" panose="02030602050306030303" pitchFamily="18" charset="0"/>
                <a:ea typeface="Comfortaa"/>
                <a:cs typeface="Comfortaa"/>
                <a:sym typeface="Comfortaa"/>
              </a:rPr>
              <a:t>SMARTFOOD</a:t>
            </a:r>
            <a:endParaRPr sz="7200" i="1" dirty="0">
              <a:solidFill>
                <a:schemeClr val="tx1"/>
              </a:solidFill>
              <a:latin typeface="Constantia" panose="02030602050306030303" pitchFamily="18" charset="0"/>
              <a:ea typeface="Comfortaa"/>
              <a:cs typeface="Comfortaa"/>
              <a:sym typeface="Comfortaa"/>
            </a:endParaRPr>
          </a:p>
        </p:txBody>
      </p:sp>
      <p:sp>
        <p:nvSpPr>
          <p:cNvPr id="73" name="Google Shape;73;p13"/>
          <p:cNvSpPr txBox="1">
            <a:spLocks noGrp="1"/>
          </p:cNvSpPr>
          <p:nvPr>
            <p:ph type="subTitle" idx="1"/>
          </p:nvPr>
        </p:nvSpPr>
        <p:spPr>
          <a:xfrm>
            <a:off x="1878055" y="3451854"/>
            <a:ext cx="5387889" cy="66988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sz="3200" b="1" dirty="0">
                <a:solidFill>
                  <a:schemeClr val="accent5">
                    <a:lumMod val="10000"/>
                  </a:schemeClr>
                </a:solidFill>
                <a:latin typeface="Constantia" panose="02030602050306030303" pitchFamily="18" charset="0"/>
                <a:ea typeface="Comfortaa"/>
                <a:cs typeface="Comfortaa"/>
                <a:sym typeface="Comfortaa"/>
              </a:rPr>
              <a:t>BETTER THAN FAST FOOD</a:t>
            </a:r>
            <a:endParaRPr sz="3200" b="1" dirty="0">
              <a:solidFill>
                <a:schemeClr val="accent5">
                  <a:lumMod val="10000"/>
                </a:schemeClr>
              </a:solidFill>
              <a:latin typeface="Constantia" panose="02030602050306030303" pitchFamily="18" charset="0"/>
              <a:ea typeface="Comfortaa"/>
              <a:cs typeface="Comfortaa"/>
              <a:sym typeface="Comfortaa"/>
            </a:endParaRPr>
          </a:p>
        </p:txBody>
      </p:sp>
      <p:pic>
        <p:nvPicPr>
          <p:cNvPr id="4" name="Immagine 3" descr="Immagine che contiene segnale, leggendo, bianco, sedendo&#10;&#10;Descrizione generata automaticamente">
            <a:extLst>
              <a:ext uri="{FF2B5EF4-FFF2-40B4-BE49-F238E27FC236}">
                <a16:creationId xmlns:a16="http://schemas.microsoft.com/office/drawing/2014/main" id="{C9C2BADE-8580-4012-A546-239182661F19}"/>
              </a:ext>
            </a:extLst>
          </p:cNvPr>
          <p:cNvPicPr>
            <a:picLocks noChangeAspect="1"/>
          </p:cNvPicPr>
          <p:nvPr/>
        </p:nvPicPr>
        <p:blipFill rotWithShape="1">
          <a:blip r:embed="rId4"/>
          <a:srcRect l="30170" t="6499" r="6595" b="5696"/>
          <a:stretch/>
        </p:blipFill>
        <p:spPr>
          <a:xfrm>
            <a:off x="3373767" y="565407"/>
            <a:ext cx="2396466" cy="2006343"/>
          </a:xfrm>
          <a:prstGeom prst="rect">
            <a:avLst/>
          </a:prstGeom>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p:cTn id="14" dur="500" fill="hold"/>
                                        <p:tgtEl>
                                          <p:spTgt spid="72"/>
                                        </p:tgtEl>
                                        <p:attrNameLst>
                                          <p:attrName>ppt_w</p:attrName>
                                        </p:attrNameLst>
                                      </p:cBhvr>
                                      <p:tavLst>
                                        <p:tav tm="0">
                                          <p:val>
                                            <p:fltVal val="0"/>
                                          </p:val>
                                        </p:tav>
                                        <p:tav tm="100000">
                                          <p:val>
                                            <p:strVal val="#ppt_w"/>
                                          </p:val>
                                        </p:tav>
                                      </p:tavLst>
                                    </p:anim>
                                    <p:anim calcmode="lin" valueType="num">
                                      <p:cBhvr>
                                        <p:cTn id="15" dur="500" fill="hold"/>
                                        <p:tgtEl>
                                          <p:spTgt spid="72"/>
                                        </p:tgtEl>
                                        <p:attrNameLst>
                                          <p:attrName>ppt_h</p:attrName>
                                        </p:attrNameLst>
                                      </p:cBhvr>
                                      <p:tavLst>
                                        <p:tav tm="0">
                                          <p:val>
                                            <p:fltVal val="0"/>
                                          </p:val>
                                        </p:tav>
                                        <p:tav tm="100000">
                                          <p:val>
                                            <p:strVal val="#ppt_h"/>
                                          </p:val>
                                        </p:tav>
                                      </p:tavLst>
                                    </p:anim>
                                    <p:animEffect transition="in" filter="fade">
                                      <p:cBhvr>
                                        <p:cTn id="16" dur="500"/>
                                        <p:tgtEl>
                                          <p:spTgt spid="7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3">
                                            <p:txEl>
                                              <p:pRg st="0" end="0"/>
                                            </p:txEl>
                                          </p:spTgt>
                                        </p:tgtEl>
                                        <p:attrNameLst>
                                          <p:attrName>style.visibility</p:attrName>
                                        </p:attrNameLst>
                                      </p:cBhvr>
                                      <p:to>
                                        <p:strVal val="visible"/>
                                      </p:to>
                                    </p:set>
                                    <p:anim calcmode="lin" valueType="num">
                                      <p:cBhvr>
                                        <p:cTn id="21" dur="10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7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7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1903227" y="285943"/>
            <a:ext cx="6936421"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accent4">
                    <a:lumMod val="10000"/>
                  </a:schemeClr>
                </a:solidFill>
                <a:latin typeface="Constantia" panose="02030602050306030303" pitchFamily="18" charset="0"/>
                <a:ea typeface="Comfortaa"/>
                <a:cs typeface="Comfortaa"/>
                <a:sym typeface="Comfortaa"/>
              </a:rPr>
              <a:t>CASO STUDIO</a:t>
            </a:r>
            <a:endParaRPr sz="3000" dirty="0">
              <a:solidFill>
                <a:schemeClr val="accent4">
                  <a:lumMod val="10000"/>
                </a:schemeClr>
              </a:solidFill>
              <a:latin typeface="Constantia" panose="02030602050306030303" pitchFamily="18" charset="0"/>
              <a:ea typeface="Comfortaa"/>
              <a:cs typeface="Comfortaa"/>
              <a:sym typeface="Comfortaa"/>
            </a:endParaRPr>
          </a:p>
        </p:txBody>
      </p:sp>
      <p:pic>
        <p:nvPicPr>
          <p:cNvPr id="2" name="Immagine 1">
            <a:extLst>
              <a:ext uri="{FF2B5EF4-FFF2-40B4-BE49-F238E27FC236}">
                <a16:creationId xmlns:a16="http://schemas.microsoft.com/office/drawing/2014/main" id="{F23ADE22-9BC2-4C1B-AE47-C5395A085759}"/>
              </a:ext>
            </a:extLst>
          </p:cNvPr>
          <p:cNvPicPr>
            <a:picLocks noChangeAspect="1"/>
          </p:cNvPicPr>
          <p:nvPr/>
        </p:nvPicPr>
        <p:blipFill>
          <a:blip r:embed="rId4"/>
          <a:stretch>
            <a:fillRect/>
          </a:stretch>
        </p:blipFill>
        <p:spPr>
          <a:xfrm>
            <a:off x="0" y="126709"/>
            <a:ext cx="1688738" cy="1109568"/>
          </a:xfrm>
          <a:prstGeom prst="rect">
            <a:avLst/>
          </a:prstGeom>
        </p:spPr>
      </p:pic>
      <p:sp>
        <p:nvSpPr>
          <p:cNvPr id="3" name="CasellaDiTesto 2">
            <a:extLst>
              <a:ext uri="{FF2B5EF4-FFF2-40B4-BE49-F238E27FC236}">
                <a16:creationId xmlns:a16="http://schemas.microsoft.com/office/drawing/2014/main" id="{55CF2467-8D76-4A8B-8722-6F45875C7B4D}"/>
              </a:ext>
            </a:extLst>
          </p:cNvPr>
          <p:cNvSpPr txBox="1"/>
          <p:nvPr/>
        </p:nvSpPr>
        <p:spPr>
          <a:xfrm>
            <a:off x="1903227" y="1236277"/>
            <a:ext cx="7017489" cy="3477875"/>
          </a:xfrm>
          <a:prstGeom prst="rect">
            <a:avLst/>
          </a:prstGeom>
          <a:noFill/>
        </p:spPr>
        <p:txBody>
          <a:bodyPr wrap="square" rtlCol="0">
            <a:spAutoFit/>
          </a:bodyPr>
          <a:lstStyle/>
          <a:p>
            <a:pPr algn="l"/>
            <a:r>
              <a:rPr lang="it-IT" sz="2000" dirty="0">
                <a:solidFill>
                  <a:schemeClr val="accent4">
                    <a:lumMod val="10000"/>
                  </a:schemeClr>
                </a:solidFill>
                <a:latin typeface="Constantia" panose="02030602050306030303" pitchFamily="18" charset="0"/>
              </a:rPr>
              <a:t>La prevenzione e l’assicurazione sono condizioni molto utili per contenere il danno insorto, senza questi non si sarebbero potute coprire le spese causate dall’imprevisto. Non si fa mai abbastanza, soprattutto in imprese che offrono un prodotto nuovo: specificare accuratamente il target, l’utilizzo, le precauzioni e le avvertenze da conoscere e rispettare prima di acquistare e consumare il prodotto. </a:t>
            </a:r>
          </a:p>
          <a:p>
            <a:pPr algn="l"/>
            <a:r>
              <a:rPr lang="it-IT" sz="2000" dirty="0">
                <a:solidFill>
                  <a:schemeClr val="accent4">
                    <a:lumMod val="10000"/>
                  </a:schemeClr>
                </a:solidFill>
                <a:latin typeface="Constantia" panose="02030602050306030303" pitchFamily="18" charset="0"/>
              </a:rPr>
              <a:t>Una volta che il danno è avvenuto, per poter ristabilire la fiducia tra i consumatori, la strategia di marketing è quella di impiegare tutte le risorse rimanenti per provare e per dimostrare che il nostro prodotto è sicuro.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34"/>
        <p:cNvGrpSpPr/>
        <p:nvPr/>
      </p:nvGrpSpPr>
      <p:grpSpPr>
        <a:xfrm>
          <a:off x="0" y="0"/>
          <a:ext cx="0" cy="0"/>
          <a:chOff x="0" y="0"/>
          <a:chExt cx="0" cy="0"/>
        </a:xfrm>
      </p:grpSpPr>
      <p:sp>
        <p:nvSpPr>
          <p:cNvPr id="136" name="Google Shape;136;p23"/>
          <p:cNvSpPr txBox="1"/>
          <p:nvPr/>
        </p:nvSpPr>
        <p:spPr>
          <a:xfrm>
            <a:off x="1606800" y="395875"/>
            <a:ext cx="7459500" cy="46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Comfortaa"/>
              <a:ea typeface="Comfortaa"/>
              <a:cs typeface="Comfortaa"/>
              <a:sym typeface="Comfortaa"/>
            </a:endParaRPr>
          </a:p>
        </p:txBody>
      </p:sp>
      <p:sp>
        <p:nvSpPr>
          <p:cNvPr id="137" name="Google Shape;137;p23"/>
          <p:cNvSpPr txBox="1"/>
          <p:nvPr/>
        </p:nvSpPr>
        <p:spPr>
          <a:xfrm>
            <a:off x="1775636" y="74825"/>
            <a:ext cx="7290613" cy="49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dirty="0">
                <a:solidFill>
                  <a:schemeClr val="accent4">
                    <a:lumMod val="10000"/>
                  </a:schemeClr>
                </a:solidFill>
                <a:latin typeface="Constantia" panose="02030602050306030303" pitchFamily="18" charset="0"/>
                <a:ea typeface="Comfortaa"/>
                <a:cs typeface="Comfortaa"/>
                <a:sym typeface="Comfortaa"/>
              </a:rPr>
              <a:t>CONCLUSIONI</a:t>
            </a:r>
          </a:p>
          <a:p>
            <a:pPr marL="0" lvl="0" indent="0" algn="l" rtl="0">
              <a:spcBef>
                <a:spcPts val="0"/>
              </a:spcBef>
              <a:spcAft>
                <a:spcPts val="0"/>
              </a:spcAft>
              <a:buNone/>
            </a:pPr>
            <a:endParaRPr lang="it-IT" sz="1800" dirty="0">
              <a:solidFill>
                <a:schemeClr val="accent4">
                  <a:lumMod val="10000"/>
                </a:schemeClr>
              </a:solidFill>
              <a:latin typeface="Constantia" panose="02030602050306030303" pitchFamily="18" charset="0"/>
              <a:ea typeface="Comfortaa"/>
              <a:cs typeface="Comfortaa"/>
              <a:sym typeface="Comfortaa"/>
            </a:endParaRPr>
          </a:p>
          <a:p>
            <a:pPr marL="0" lvl="0" indent="0" algn="l" rtl="0">
              <a:spcBef>
                <a:spcPts val="0"/>
              </a:spcBef>
              <a:spcAft>
                <a:spcPts val="0"/>
              </a:spcAft>
              <a:buNone/>
            </a:pPr>
            <a:r>
              <a:rPr lang="it-IT" sz="1800" dirty="0">
                <a:solidFill>
                  <a:schemeClr val="accent4">
                    <a:lumMod val="10000"/>
                  </a:schemeClr>
                </a:solidFill>
                <a:latin typeface="Constantia" panose="02030602050306030303" pitchFamily="18" charset="0"/>
                <a:ea typeface="Comfortaa"/>
                <a:cs typeface="Comfortaa"/>
                <a:sym typeface="Comfortaa"/>
              </a:rPr>
              <a:t>Questa impresa è soggetta a molti rischi. Si pensi ad esempio al rischio che qualcuno potrebbe rubare l’idea, copiarla, sabotarla e far passare un messaggio che non è il nostro. </a:t>
            </a:r>
          </a:p>
          <a:p>
            <a:pPr marL="0" lvl="0" indent="0" algn="l" rtl="0">
              <a:spcBef>
                <a:spcPts val="0"/>
              </a:spcBef>
              <a:spcAft>
                <a:spcPts val="0"/>
              </a:spcAft>
              <a:buNone/>
            </a:pPr>
            <a:r>
              <a:rPr lang="it-IT" sz="1800" dirty="0">
                <a:solidFill>
                  <a:schemeClr val="accent4">
                    <a:lumMod val="10000"/>
                  </a:schemeClr>
                </a:solidFill>
                <a:latin typeface="Constantia" panose="02030602050306030303" pitchFamily="18" charset="0"/>
                <a:ea typeface="Comfortaa"/>
                <a:cs typeface="Comfortaa"/>
                <a:sym typeface="Comfortaa"/>
              </a:rPr>
              <a:t>La mancanza di conoscenze su un prodotto come questo potrebbe avere lati positivi come attirare consumatori veramente interessati allo sviluppo e alla ricerca dell’innovazione, ma nello stesso tempo rende difficile farlo apprezzare su vasta scala. </a:t>
            </a:r>
          </a:p>
          <a:p>
            <a:pPr marL="0" lvl="0" indent="0" algn="l" rtl="0">
              <a:spcBef>
                <a:spcPts val="0"/>
              </a:spcBef>
              <a:spcAft>
                <a:spcPts val="0"/>
              </a:spcAft>
              <a:buNone/>
            </a:pPr>
            <a:r>
              <a:rPr lang="it-IT" sz="1800" dirty="0">
                <a:solidFill>
                  <a:schemeClr val="accent4">
                    <a:lumMod val="10000"/>
                  </a:schemeClr>
                </a:solidFill>
                <a:latin typeface="Constantia" panose="02030602050306030303" pitchFamily="18" charset="0"/>
                <a:ea typeface="Comfortaa"/>
                <a:cs typeface="Comfortaa"/>
                <a:sym typeface="Comfortaa"/>
              </a:rPr>
              <a:t>Inizialmente sarà difficile ottenere un utile in grado di coprire tutti i costi sostenuti e tutti quelli necessari per le assicurazioni essenziali, ma con una presentazione e un messaggio chiaro si potrebbe eliminare ogni dubbio.</a:t>
            </a:r>
          </a:p>
          <a:p>
            <a:pPr marL="0" lvl="0" indent="0" algn="l" rtl="0">
              <a:spcBef>
                <a:spcPts val="0"/>
              </a:spcBef>
              <a:spcAft>
                <a:spcPts val="0"/>
              </a:spcAft>
              <a:buNone/>
            </a:pPr>
            <a:r>
              <a:rPr lang="it-IT" sz="1800" dirty="0">
                <a:solidFill>
                  <a:schemeClr val="accent4">
                    <a:lumMod val="10000"/>
                  </a:schemeClr>
                </a:solidFill>
                <a:latin typeface="Constantia" panose="02030602050306030303" pitchFamily="18" charset="0"/>
                <a:ea typeface="Comfortaa"/>
                <a:cs typeface="Comfortaa"/>
                <a:sym typeface="Comfortaa"/>
              </a:rPr>
              <a:t>I rischi quando si decide di costituire un’impresa sono molteplici, per questo le assicurazioni evitano di far trovare impreparati di fronte ad un imprevisto, evitando spesso il fallimento imprenditoriale. </a:t>
            </a:r>
            <a:endParaRPr sz="1800" dirty="0">
              <a:solidFill>
                <a:schemeClr val="accent4">
                  <a:lumMod val="10000"/>
                </a:schemeClr>
              </a:solidFill>
              <a:latin typeface="Constantia" panose="02030602050306030303" pitchFamily="18" charset="0"/>
              <a:ea typeface="Comfortaa"/>
              <a:cs typeface="Comfortaa"/>
              <a:sym typeface="Comfortaa"/>
            </a:endParaRPr>
          </a:p>
        </p:txBody>
      </p:sp>
      <p:pic>
        <p:nvPicPr>
          <p:cNvPr id="2" name="Immagine 1">
            <a:extLst>
              <a:ext uri="{FF2B5EF4-FFF2-40B4-BE49-F238E27FC236}">
                <a16:creationId xmlns:a16="http://schemas.microsoft.com/office/drawing/2014/main" id="{2B5A982A-8FFF-4F3B-BCCF-B575A6A27A80}"/>
              </a:ext>
            </a:extLst>
          </p:cNvPr>
          <p:cNvPicPr>
            <a:picLocks noChangeAspect="1"/>
          </p:cNvPicPr>
          <p:nvPr/>
        </p:nvPicPr>
        <p:blipFill>
          <a:blip r:embed="rId4"/>
          <a:stretch>
            <a:fillRect/>
          </a:stretch>
        </p:blipFill>
        <p:spPr>
          <a:xfrm>
            <a:off x="-47013" y="74825"/>
            <a:ext cx="1688738" cy="1109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title" idx="4294967295"/>
          </p:nvPr>
        </p:nvSpPr>
        <p:spPr>
          <a:xfrm>
            <a:off x="2469928" y="97209"/>
            <a:ext cx="5197475" cy="766762"/>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solidFill>
                  <a:schemeClr val="dk1"/>
                </a:solidFill>
                <a:latin typeface="Constantia" panose="02030602050306030303" pitchFamily="18" charset="0"/>
                <a:ea typeface="Comfortaa"/>
                <a:cs typeface="Comfortaa"/>
                <a:sym typeface="Comfortaa"/>
              </a:rPr>
              <a:t>Storia/fondatori dell’impresa e settore di attività</a:t>
            </a:r>
            <a:endParaRPr sz="2400" dirty="0">
              <a:solidFill>
                <a:schemeClr val="dk1"/>
              </a:solidFill>
              <a:latin typeface="Constantia" panose="02030602050306030303" pitchFamily="18" charset="0"/>
              <a:ea typeface="Comfortaa"/>
              <a:cs typeface="Comfortaa"/>
              <a:sym typeface="Comfortaa"/>
            </a:endParaRPr>
          </a:p>
        </p:txBody>
      </p:sp>
      <p:sp>
        <p:nvSpPr>
          <p:cNvPr id="80" name="Google Shape;80;p14"/>
          <p:cNvSpPr txBox="1">
            <a:spLocks noGrp="1"/>
          </p:cNvSpPr>
          <p:nvPr>
            <p:ph type="title" idx="4294967295"/>
          </p:nvPr>
        </p:nvSpPr>
        <p:spPr>
          <a:xfrm>
            <a:off x="2289175" y="863971"/>
            <a:ext cx="6854825" cy="4033331"/>
          </a:xfrm>
          <a:prstGeom prst="rect">
            <a:avLst/>
          </a:prstGeom>
        </p:spPr>
        <p:txBody>
          <a:bodyPr spcFirstLastPara="1" wrap="square" lIns="91425" tIns="91425" rIns="91425" bIns="91425" anchor="t" anchorCtr="0">
            <a:noAutofit/>
          </a:bodyPr>
          <a:lstStyle/>
          <a:p>
            <a:pPr lvl="0">
              <a:lnSpc>
                <a:spcPct val="115000"/>
              </a:lnSpc>
              <a:spcBef>
                <a:spcPts val="0"/>
              </a:spcBef>
              <a:spcAft>
                <a:spcPts val="1600"/>
              </a:spcAft>
            </a:pPr>
            <a:br>
              <a:rPr lang="it-IT" sz="1400" dirty="0">
                <a:latin typeface="Constantia" panose="02030602050306030303" pitchFamily="18" charset="0"/>
                <a:ea typeface="Comfortaa"/>
                <a:cs typeface="Comfortaa"/>
                <a:sym typeface="Comfortaa"/>
              </a:rPr>
            </a:br>
            <a:r>
              <a:rPr lang="it-IT" sz="1400" dirty="0">
                <a:latin typeface="Constantia" panose="02030602050306030303" pitchFamily="18" charset="0"/>
                <a:ea typeface="Comfortaa"/>
                <a:cs typeface="Comfortaa"/>
                <a:sym typeface="Comfortaa"/>
              </a:rPr>
              <a:t>L’idea imprenditoriale nasce dall’osservazione dello stile di vita che conduciamo ai tempi d’oggi. Quante volte abbiamo rinunciato ad un pasto perché troppo presi dal lavoro? Quante volte abbiamo perso l’aereo per uno spuntino prima di partire? Poche volte probabilmente, ma a quanti spuntini abbiamo rinunciato per non perdere l’aereo?</a:t>
            </a:r>
            <a:br>
              <a:rPr lang="it-IT" sz="1400" dirty="0">
                <a:latin typeface="Constantia" panose="02030602050306030303" pitchFamily="18" charset="0"/>
                <a:ea typeface="Comfortaa"/>
                <a:cs typeface="Comfortaa"/>
                <a:sym typeface="Comfortaa"/>
              </a:rPr>
            </a:br>
            <a:br>
              <a:rPr lang="it-IT" sz="1400" dirty="0">
                <a:latin typeface="Constantia" panose="02030602050306030303" pitchFamily="18" charset="0"/>
                <a:ea typeface="Comfortaa"/>
                <a:cs typeface="Comfortaa"/>
                <a:sym typeface="Comfortaa"/>
              </a:rPr>
            </a:br>
            <a:br>
              <a:rPr lang="it-IT" sz="1400" dirty="0">
                <a:latin typeface="Constantia" panose="02030602050306030303" pitchFamily="18" charset="0"/>
                <a:ea typeface="Comfortaa"/>
                <a:cs typeface="Comfortaa"/>
                <a:sym typeface="Comfortaa"/>
              </a:rPr>
            </a:br>
            <a:r>
              <a:rPr lang="it-IT" sz="1400" dirty="0">
                <a:latin typeface="Constantia" panose="02030602050306030303" pitchFamily="18" charset="0"/>
                <a:ea typeface="Comfortaa"/>
                <a:cs typeface="Comfortaa"/>
                <a:sym typeface="Comfortaa"/>
              </a:rPr>
              <a:t>L’impresa è situata in provincia di Torino, nell’aperta campagna, ha una singola sede con 15 dipendenti e collaboratori da tutta Italia specializzati nel moderno settore della ricerca alimentare.</a:t>
            </a:r>
            <a:br>
              <a:rPr lang="it-IT" sz="1400" dirty="0">
                <a:latin typeface="Constantia" panose="02030602050306030303" pitchFamily="18" charset="0"/>
                <a:ea typeface="Comfortaa"/>
                <a:cs typeface="Comfortaa"/>
                <a:sym typeface="Comfortaa"/>
              </a:rPr>
            </a:br>
            <a:r>
              <a:rPr lang="it-IT" sz="1400" dirty="0">
                <a:latin typeface="Constantia" panose="02030602050306030303" pitchFamily="18" charset="0"/>
                <a:ea typeface="Comfortaa"/>
                <a:cs typeface="Comfortaa"/>
                <a:sym typeface="Comfortaa"/>
              </a:rPr>
              <a:t>SmartFood offre un salto in un futuro più pratico, dinamico e alla portata di tutti. I beni offerti sul mercato sono il frutto di una combinazione tra il settore secondario e quello terziario. </a:t>
            </a:r>
            <a:r>
              <a:rPr lang="it-IT" sz="1400" dirty="0" err="1">
                <a:latin typeface="Constantia" panose="02030602050306030303" pitchFamily="18" charset="0"/>
                <a:ea typeface="Comfortaa"/>
                <a:cs typeface="Comfortaa"/>
                <a:sym typeface="Comfortaa"/>
              </a:rPr>
              <a:t>Smartfood</a:t>
            </a:r>
            <a:r>
              <a:rPr lang="it-IT" sz="1400" dirty="0">
                <a:latin typeface="Constantia" panose="02030602050306030303" pitchFamily="18" charset="0"/>
                <a:ea typeface="Comfortaa"/>
                <a:cs typeface="Comfortaa"/>
                <a:sym typeface="Comfortaa"/>
              </a:rPr>
              <a:t> presenta </a:t>
            </a:r>
            <a:r>
              <a:rPr lang="it-IT" sz="1400" dirty="0" err="1">
                <a:latin typeface="Constantia" panose="02030602050306030303" pitchFamily="18" charset="0"/>
                <a:ea typeface="Comfortaa"/>
                <a:cs typeface="Comfortaa"/>
                <a:sym typeface="Comfortaa"/>
              </a:rPr>
              <a:t>Smartgum</a:t>
            </a:r>
            <a:r>
              <a:rPr lang="it-IT" sz="1400" dirty="0">
                <a:latin typeface="Constantia" panose="02030602050306030303" pitchFamily="18" charset="0"/>
                <a:ea typeface="Comfortaa"/>
                <a:cs typeface="Comfortaa"/>
                <a:sym typeface="Comfortaa"/>
              </a:rPr>
              <a:t>, il suo attuale prodotto di punta.</a:t>
            </a:r>
            <a:br>
              <a:rPr lang="it-IT" sz="1400" dirty="0">
                <a:latin typeface="Constantia" panose="02030602050306030303" pitchFamily="18" charset="0"/>
                <a:ea typeface="Comfortaa"/>
                <a:cs typeface="Comfortaa"/>
                <a:sym typeface="Comfortaa"/>
              </a:rPr>
            </a:br>
            <a:br>
              <a:rPr lang="it-IT" sz="1400" dirty="0">
                <a:latin typeface="Constantia" panose="02030602050306030303" pitchFamily="18" charset="0"/>
                <a:ea typeface="Comfortaa"/>
                <a:cs typeface="Comfortaa"/>
                <a:sym typeface="Comfortaa"/>
              </a:rPr>
            </a:br>
            <a:br>
              <a:rPr lang="it-IT" sz="1400" dirty="0">
                <a:latin typeface="Constantia" panose="02030602050306030303" pitchFamily="18" charset="0"/>
                <a:ea typeface="Comfortaa"/>
                <a:cs typeface="Comfortaa"/>
                <a:sym typeface="Comfortaa"/>
              </a:rPr>
            </a:br>
            <a:br>
              <a:rPr lang="it-IT" sz="1400" dirty="0">
                <a:latin typeface="Constantia" panose="02030602050306030303" pitchFamily="18" charset="0"/>
                <a:ea typeface="Comfortaa"/>
                <a:cs typeface="Comfortaa"/>
                <a:sym typeface="Comfortaa"/>
              </a:rPr>
            </a:br>
            <a:br>
              <a:rPr lang="it-IT" sz="1400" dirty="0">
                <a:latin typeface="Constantia" panose="02030602050306030303" pitchFamily="18" charset="0"/>
                <a:ea typeface="Comfortaa"/>
                <a:cs typeface="Comfortaa"/>
                <a:sym typeface="Comfortaa"/>
              </a:rPr>
            </a:br>
            <a:br>
              <a:rPr lang="it-IT" sz="1400" dirty="0">
                <a:latin typeface="Constantia" panose="02030602050306030303" pitchFamily="18" charset="0"/>
                <a:ea typeface="Comfortaa"/>
                <a:cs typeface="Comfortaa"/>
                <a:sym typeface="Comfortaa"/>
              </a:rPr>
            </a:br>
            <a:br>
              <a:rPr lang="it-IT" sz="1400" dirty="0">
                <a:latin typeface="Constantia" panose="02030602050306030303" pitchFamily="18" charset="0"/>
                <a:ea typeface="Comfortaa"/>
                <a:cs typeface="Comfortaa"/>
                <a:sym typeface="Comfortaa"/>
              </a:rPr>
            </a:br>
            <a:endParaRPr sz="1400" dirty="0">
              <a:latin typeface="Comfortaa"/>
              <a:ea typeface="Comfortaa"/>
              <a:cs typeface="Comfortaa"/>
              <a:sym typeface="Comfortaa"/>
            </a:endParaRPr>
          </a:p>
        </p:txBody>
      </p:sp>
      <p:pic>
        <p:nvPicPr>
          <p:cNvPr id="2" name="Immagine 1">
            <a:extLst>
              <a:ext uri="{FF2B5EF4-FFF2-40B4-BE49-F238E27FC236}">
                <a16:creationId xmlns:a16="http://schemas.microsoft.com/office/drawing/2014/main" id="{F310FC9A-BA57-434F-83C3-A7580DF40F9F}"/>
              </a:ext>
            </a:extLst>
          </p:cNvPr>
          <p:cNvPicPr>
            <a:picLocks noChangeAspect="1"/>
          </p:cNvPicPr>
          <p:nvPr/>
        </p:nvPicPr>
        <p:blipFill>
          <a:blip r:embed="rId3"/>
          <a:stretch>
            <a:fillRect/>
          </a:stretch>
        </p:blipFill>
        <p:spPr>
          <a:xfrm>
            <a:off x="-118287" y="1185968"/>
            <a:ext cx="2165501" cy="1425887"/>
          </a:xfrm>
          <a:prstGeom prst="rect">
            <a:avLst/>
          </a:prstGeom>
        </p:spPr>
      </p:pic>
      <p:pic>
        <p:nvPicPr>
          <p:cNvPr id="5" name="Immagine 4">
            <a:extLst>
              <a:ext uri="{FF2B5EF4-FFF2-40B4-BE49-F238E27FC236}">
                <a16:creationId xmlns:a16="http://schemas.microsoft.com/office/drawing/2014/main" id="{4303D1EB-7FE4-42DA-AB5D-D3C21CADC858}"/>
              </a:ext>
            </a:extLst>
          </p:cNvPr>
          <p:cNvPicPr>
            <a:picLocks noChangeAspect="1"/>
          </p:cNvPicPr>
          <p:nvPr/>
        </p:nvPicPr>
        <p:blipFill>
          <a:blip r:embed="rId4"/>
          <a:stretch>
            <a:fillRect/>
          </a:stretch>
        </p:blipFill>
        <p:spPr>
          <a:xfrm>
            <a:off x="369699" y="3008781"/>
            <a:ext cx="1677515" cy="1425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85"/>
        <p:cNvGrpSpPr/>
        <p:nvPr/>
      </p:nvGrpSpPr>
      <p:grpSpPr>
        <a:xfrm>
          <a:off x="0" y="0"/>
          <a:ext cx="0" cy="0"/>
          <a:chOff x="0" y="0"/>
          <a:chExt cx="0" cy="0"/>
        </a:xfrm>
      </p:grpSpPr>
      <p:sp>
        <p:nvSpPr>
          <p:cNvPr id="88" name="Google Shape;88;p15"/>
          <p:cNvSpPr txBox="1"/>
          <p:nvPr/>
        </p:nvSpPr>
        <p:spPr>
          <a:xfrm>
            <a:off x="1766799" y="31216"/>
            <a:ext cx="6077211" cy="289927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solidFill>
                  <a:schemeClr val="lt2"/>
                </a:solidFill>
                <a:latin typeface="Constantia" panose="02030602050306030303" pitchFamily="18" charset="0"/>
                <a:ea typeface="Montserrat"/>
                <a:cs typeface="Montserrat"/>
                <a:sym typeface="Montserrat"/>
              </a:rPr>
              <a:t>Punti di forza interni</a:t>
            </a:r>
            <a:endParaRPr lang="it-IT" sz="2400" b="1" dirty="0">
              <a:solidFill>
                <a:schemeClr val="lt2"/>
              </a:solidFill>
              <a:latin typeface="Constantia" panose="02030602050306030303" pitchFamily="18" charset="0"/>
              <a:ea typeface="Montserrat"/>
              <a:cs typeface="Montserrat"/>
              <a:sym typeface="Montserrat"/>
            </a:endParaRPr>
          </a:p>
          <a:p>
            <a:pPr marL="0" lvl="0" indent="0" algn="l" rtl="0">
              <a:spcBef>
                <a:spcPts val="0"/>
              </a:spcBef>
              <a:spcAft>
                <a:spcPts val="0"/>
              </a:spcAft>
              <a:buNone/>
            </a:pPr>
            <a:endParaRPr lang="it-IT" sz="2400" b="1" dirty="0">
              <a:solidFill>
                <a:schemeClr val="lt2"/>
              </a:solidFill>
              <a:latin typeface="Montserrat"/>
              <a:ea typeface="Montserrat"/>
              <a:cs typeface="Montserrat"/>
              <a:sym typeface="Montserrat"/>
            </a:endParaRPr>
          </a:p>
          <a:p>
            <a:pPr marL="0" lvl="0" indent="0" algn="l" rtl="0">
              <a:spcBef>
                <a:spcPts val="0"/>
              </a:spcBef>
              <a:spcAft>
                <a:spcPts val="0"/>
              </a:spcAft>
              <a:buNone/>
            </a:pPr>
            <a:endParaRPr lang="it-IT" sz="2400" b="1" dirty="0">
              <a:solidFill>
                <a:schemeClr val="lt2"/>
              </a:solidFill>
              <a:latin typeface="Montserrat"/>
              <a:ea typeface="Montserrat"/>
              <a:cs typeface="Montserrat"/>
              <a:sym typeface="Montserrat"/>
            </a:endParaRPr>
          </a:p>
          <a:p>
            <a:pPr marL="0" lvl="0" indent="0" algn="l" rtl="0">
              <a:spcBef>
                <a:spcPts val="0"/>
              </a:spcBef>
              <a:spcAft>
                <a:spcPts val="0"/>
              </a:spcAft>
              <a:buNone/>
            </a:pPr>
            <a:endParaRPr lang="it-IT" sz="2400" b="1" dirty="0">
              <a:solidFill>
                <a:schemeClr val="lt2"/>
              </a:solidFill>
              <a:latin typeface="Montserrat"/>
              <a:ea typeface="Montserrat"/>
              <a:cs typeface="Montserrat"/>
              <a:sym typeface="Montserrat"/>
            </a:endParaRPr>
          </a:p>
          <a:p>
            <a:pPr marL="0" lvl="0" indent="0" algn="l" rtl="0">
              <a:spcBef>
                <a:spcPts val="0"/>
              </a:spcBef>
              <a:spcAft>
                <a:spcPts val="0"/>
              </a:spcAft>
              <a:buNone/>
            </a:pPr>
            <a:endParaRPr lang="it-IT" sz="2400" b="1" dirty="0">
              <a:solidFill>
                <a:schemeClr val="lt2"/>
              </a:solidFill>
              <a:latin typeface="Montserrat"/>
              <a:ea typeface="Montserrat"/>
              <a:cs typeface="Montserrat"/>
              <a:sym typeface="Montserrat"/>
            </a:endParaRPr>
          </a:p>
          <a:p>
            <a:pPr marL="0" lvl="0" indent="0" algn="l" rtl="0">
              <a:spcBef>
                <a:spcPts val="0"/>
              </a:spcBef>
              <a:spcAft>
                <a:spcPts val="0"/>
              </a:spcAft>
              <a:buNone/>
            </a:pPr>
            <a:endParaRPr sz="2400" b="1" dirty="0">
              <a:solidFill>
                <a:schemeClr val="lt2"/>
              </a:solidFill>
              <a:latin typeface="Montserrat"/>
              <a:ea typeface="Montserrat"/>
              <a:cs typeface="Montserrat"/>
              <a:sym typeface="Montserrat"/>
            </a:endParaRPr>
          </a:p>
        </p:txBody>
      </p:sp>
      <p:sp>
        <p:nvSpPr>
          <p:cNvPr id="89" name="Google Shape;89;p15"/>
          <p:cNvSpPr txBox="1">
            <a:spLocks noGrp="1"/>
          </p:cNvSpPr>
          <p:nvPr>
            <p:ph type="body" idx="4294967295"/>
          </p:nvPr>
        </p:nvSpPr>
        <p:spPr>
          <a:xfrm>
            <a:off x="1658100" y="1518492"/>
            <a:ext cx="7594600" cy="2976562"/>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Raleway"/>
              <a:buChar char="➔"/>
            </a:pPr>
            <a:endParaRPr sz="1200" dirty="0">
              <a:solidFill>
                <a:schemeClr val="bg2">
                  <a:lumMod val="50000"/>
                </a:schemeClr>
              </a:solidFill>
              <a:latin typeface="Raleway"/>
              <a:ea typeface="Raleway"/>
              <a:cs typeface="Raleway"/>
              <a:sym typeface="Raleway"/>
            </a:endParaRPr>
          </a:p>
          <a:p>
            <a:pPr marL="152400" lvl="0" indent="0" algn="l" rtl="0">
              <a:spcBef>
                <a:spcPts val="1000"/>
              </a:spcBef>
              <a:spcAft>
                <a:spcPts val="0"/>
              </a:spcAft>
              <a:buClr>
                <a:schemeClr val="dk1"/>
              </a:buClr>
              <a:buSzPts val="1200"/>
              <a:buNone/>
            </a:pPr>
            <a:r>
              <a:rPr lang="it-IT" sz="1800" dirty="0">
                <a:solidFill>
                  <a:schemeClr val="bg2">
                    <a:lumMod val="50000"/>
                  </a:schemeClr>
                </a:solidFill>
                <a:latin typeface="Constantia" panose="02030602050306030303" pitchFamily="18" charset="0"/>
                <a:ea typeface="Raleway"/>
                <a:cs typeface="Raleway"/>
                <a:sym typeface="Raleway"/>
              </a:rPr>
              <a:t>Il nostro marchio si occupa principalmente, come da nome, di </a:t>
            </a:r>
            <a:r>
              <a:rPr lang="it-IT" sz="1800" dirty="0">
                <a:solidFill>
                  <a:srgbClr val="FF0000"/>
                </a:solidFill>
                <a:latin typeface="Constantia" panose="02030602050306030303" pitchFamily="18" charset="0"/>
                <a:ea typeface="Raleway"/>
                <a:cs typeface="Raleway"/>
                <a:sym typeface="Raleway"/>
              </a:rPr>
              <a:t>SMARTFOOD</a:t>
            </a:r>
            <a:r>
              <a:rPr lang="it-IT" sz="1800" dirty="0">
                <a:solidFill>
                  <a:schemeClr val="accent4">
                    <a:lumMod val="10000"/>
                  </a:schemeClr>
                </a:solidFill>
                <a:latin typeface="Constantia" panose="02030602050306030303" pitchFamily="18" charset="0"/>
                <a:ea typeface="Raleway"/>
                <a:cs typeface="Raleway"/>
                <a:sym typeface="Raleway"/>
              </a:rPr>
              <a:t>, il nostro prodotto smart è un alimento che aiuta ad ottimizzare il tempo quando ci si trova in situazioni dove tempo ce n’è poco. </a:t>
            </a:r>
          </a:p>
          <a:p>
            <a:pPr marL="152400" lvl="0" indent="0" algn="l" rtl="0">
              <a:spcBef>
                <a:spcPts val="1000"/>
              </a:spcBef>
              <a:spcAft>
                <a:spcPts val="0"/>
              </a:spcAft>
              <a:buClr>
                <a:schemeClr val="dk1"/>
              </a:buClr>
              <a:buSzPts val="1200"/>
              <a:buNone/>
            </a:pPr>
            <a:r>
              <a:rPr lang="it-IT" sz="1800" dirty="0">
                <a:solidFill>
                  <a:schemeClr val="accent4">
                    <a:lumMod val="10000"/>
                  </a:schemeClr>
                </a:solidFill>
                <a:latin typeface="Constantia" panose="02030602050306030303" pitchFamily="18" charset="0"/>
                <a:ea typeface="Raleway"/>
                <a:cs typeface="Raleway"/>
                <a:sym typeface="Raleway"/>
              </a:rPr>
              <a:t>Siamo i primi sul mercato a portare un idea così importante, ma nello stesso tempo non deve essere frainteso il nostro messaggio. Il nostro prodotto è unico, come è unico il suo utilizzo: non bisogna utilizzarlo in sostituzione di tutti pasti ma solo quando l’unica alternativa è non mangiare.</a:t>
            </a:r>
          </a:p>
          <a:p>
            <a:pPr marL="457200" lvl="0" indent="-304800" algn="l" rtl="0">
              <a:spcBef>
                <a:spcPts val="1000"/>
              </a:spcBef>
              <a:spcAft>
                <a:spcPts val="0"/>
              </a:spcAft>
              <a:buClr>
                <a:schemeClr val="dk1"/>
              </a:buClr>
              <a:buSzPts val="1200"/>
              <a:buFont typeface="Raleway"/>
              <a:buChar char="➔"/>
            </a:pPr>
            <a:endParaRPr lang="it-IT" sz="1800" dirty="0">
              <a:solidFill>
                <a:schemeClr val="accent4">
                  <a:lumMod val="10000"/>
                </a:schemeClr>
              </a:solidFill>
              <a:latin typeface="Constantia" panose="02030602050306030303" pitchFamily="18" charset="0"/>
              <a:ea typeface="Raleway"/>
              <a:cs typeface="Raleway"/>
              <a:sym typeface="Raleway"/>
            </a:endParaRPr>
          </a:p>
          <a:p>
            <a:pPr marL="457200" lvl="0" indent="-304800" algn="l" rtl="0">
              <a:spcBef>
                <a:spcPts val="1000"/>
              </a:spcBef>
              <a:spcAft>
                <a:spcPts val="0"/>
              </a:spcAft>
              <a:buClr>
                <a:schemeClr val="dk1"/>
              </a:buClr>
              <a:buSzPts val="1200"/>
              <a:buFont typeface="Raleway"/>
              <a:buChar char="➔"/>
            </a:pPr>
            <a:endParaRPr sz="1200" dirty="0">
              <a:solidFill>
                <a:srgbClr val="FF0000"/>
              </a:solidFill>
              <a:latin typeface="Raleway"/>
              <a:ea typeface="Raleway"/>
              <a:cs typeface="Raleway"/>
              <a:sym typeface="Raleway"/>
            </a:endParaRPr>
          </a:p>
          <a:p>
            <a:pPr marL="152400" lvl="0" indent="0" algn="l" rtl="0">
              <a:spcBef>
                <a:spcPts val="1000"/>
              </a:spcBef>
              <a:spcAft>
                <a:spcPts val="1000"/>
              </a:spcAft>
              <a:buClr>
                <a:schemeClr val="dk1"/>
              </a:buClr>
              <a:buSzPts val="1200"/>
              <a:buNone/>
            </a:pPr>
            <a:endParaRPr lang="it-IT" sz="1200" dirty="0">
              <a:solidFill>
                <a:schemeClr val="bg2">
                  <a:lumMod val="50000"/>
                </a:schemeClr>
              </a:solidFill>
              <a:latin typeface="Raleway"/>
              <a:ea typeface="Raleway"/>
              <a:cs typeface="Raleway"/>
              <a:sym typeface="Raleway"/>
            </a:endParaRPr>
          </a:p>
          <a:p>
            <a:pPr marL="457200" lvl="0" indent="-304800" algn="l" rtl="0">
              <a:spcBef>
                <a:spcPts val="1000"/>
              </a:spcBef>
              <a:spcAft>
                <a:spcPts val="1000"/>
              </a:spcAft>
              <a:buClr>
                <a:schemeClr val="dk1"/>
              </a:buClr>
              <a:buSzPts val="1200"/>
              <a:buFont typeface="Raleway"/>
              <a:buChar char="➔"/>
            </a:pPr>
            <a:endParaRPr lang="it-IT" sz="1200" dirty="0">
              <a:solidFill>
                <a:schemeClr val="bg2">
                  <a:lumMod val="50000"/>
                </a:schemeClr>
              </a:solidFill>
              <a:latin typeface="Raleway"/>
              <a:ea typeface="Raleway"/>
              <a:cs typeface="Raleway"/>
              <a:sym typeface="Raleway"/>
            </a:endParaRPr>
          </a:p>
          <a:p>
            <a:pPr marL="152400" lvl="0" indent="0" algn="l" rtl="0">
              <a:spcBef>
                <a:spcPts val="1000"/>
              </a:spcBef>
              <a:spcAft>
                <a:spcPts val="1000"/>
              </a:spcAft>
              <a:buClr>
                <a:schemeClr val="dk1"/>
              </a:buClr>
              <a:buSzPts val="1200"/>
              <a:buNone/>
            </a:pPr>
            <a:r>
              <a:rPr lang="it-IT" sz="1200" dirty="0">
                <a:latin typeface="Raleway"/>
                <a:ea typeface="Raleway"/>
                <a:cs typeface="Raleway"/>
                <a:sym typeface="Raleway"/>
              </a:rPr>
              <a:t>ARTICOLARI?</a:t>
            </a:r>
          </a:p>
          <a:p>
            <a:pPr marL="457200" lvl="0" indent="-304800" algn="l" rtl="0">
              <a:spcBef>
                <a:spcPts val="1000"/>
              </a:spcBef>
              <a:spcAft>
                <a:spcPts val="1000"/>
              </a:spcAft>
              <a:buClr>
                <a:schemeClr val="dk1"/>
              </a:buClr>
              <a:buSzPts val="1200"/>
              <a:buFont typeface="Raleway"/>
              <a:buChar char="➔"/>
            </a:pPr>
            <a:endParaRPr lang="it-IT" sz="1200" dirty="0">
              <a:latin typeface="Raleway"/>
              <a:ea typeface="Raleway"/>
              <a:cs typeface="Raleway"/>
              <a:sym typeface="Raleway"/>
            </a:endParaRPr>
          </a:p>
          <a:p>
            <a:pPr marL="457200" lvl="0" indent="-304800" algn="l" rtl="0">
              <a:spcBef>
                <a:spcPts val="1000"/>
              </a:spcBef>
              <a:spcAft>
                <a:spcPts val="1000"/>
              </a:spcAft>
              <a:buClr>
                <a:schemeClr val="dk1"/>
              </a:buClr>
              <a:buSzPts val="1200"/>
              <a:buFont typeface="Raleway"/>
              <a:buChar char="➔"/>
            </a:pPr>
            <a:endParaRPr sz="1200" dirty="0">
              <a:latin typeface="Raleway"/>
              <a:ea typeface="Raleway"/>
              <a:cs typeface="Raleway"/>
              <a:sym typeface="Raleway"/>
            </a:endParaRPr>
          </a:p>
        </p:txBody>
      </p:sp>
      <p:pic>
        <p:nvPicPr>
          <p:cNvPr id="3" name="Immagine 2">
            <a:extLst>
              <a:ext uri="{FF2B5EF4-FFF2-40B4-BE49-F238E27FC236}">
                <a16:creationId xmlns:a16="http://schemas.microsoft.com/office/drawing/2014/main" id="{3F818A0D-7610-43A3-9E97-47F0C4807E82}"/>
              </a:ext>
            </a:extLst>
          </p:cNvPr>
          <p:cNvPicPr>
            <a:picLocks noChangeAspect="1"/>
          </p:cNvPicPr>
          <p:nvPr/>
        </p:nvPicPr>
        <p:blipFill>
          <a:blip r:embed="rId4"/>
          <a:stretch>
            <a:fillRect/>
          </a:stretch>
        </p:blipFill>
        <p:spPr>
          <a:xfrm>
            <a:off x="-32760" y="229520"/>
            <a:ext cx="1690860" cy="11145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
                                            <p:txEl>
                                              <p:pRg st="1" end="1"/>
                                            </p:txEl>
                                          </p:spTgt>
                                        </p:tgtEl>
                                        <p:attrNameLst>
                                          <p:attrName>style.visibility</p:attrName>
                                        </p:attrNameLst>
                                      </p:cBhvr>
                                      <p:to>
                                        <p:strVal val="visible"/>
                                      </p:to>
                                    </p:set>
                                    <p:animEffect transition="in" filter="fade">
                                      <p:cBhvr>
                                        <p:cTn id="7" dur="1000"/>
                                        <p:tgtEl>
                                          <p:spTgt spid="89">
                                            <p:txEl>
                                              <p:pRg st="1" end="1"/>
                                            </p:txEl>
                                          </p:spTgt>
                                        </p:tgtEl>
                                      </p:cBhvr>
                                    </p:animEffect>
                                    <p:anim calcmode="lin" valueType="num">
                                      <p:cBhvr>
                                        <p:cTn id="8" dur="1000" fill="hold"/>
                                        <p:tgtEl>
                                          <p:spTgt spid="8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9">
                                            <p:txEl>
                                              <p:pRg st="2" end="2"/>
                                            </p:txEl>
                                          </p:spTgt>
                                        </p:tgtEl>
                                        <p:attrNameLst>
                                          <p:attrName>style.visibility</p:attrName>
                                        </p:attrNameLst>
                                      </p:cBhvr>
                                      <p:to>
                                        <p:strVal val="visible"/>
                                      </p:to>
                                    </p:set>
                                    <p:animEffect transition="in" filter="fade">
                                      <p:cBhvr>
                                        <p:cTn id="14" dur="1000"/>
                                        <p:tgtEl>
                                          <p:spTgt spid="89">
                                            <p:txEl>
                                              <p:pRg st="2" end="2"/>
                                            </p:txEl>
                                          </p:spTgt>
                                        </p:tgtEl>
                                      </p:cBhvr>
                                    </p:animEffect>
                                    <p:anim calcmode="lin" valueType="num">
                                      <p:cBhvr>
                                        <p:cTn id="15" dur="1000" fill="hold"/>
                                        <p:tgtEl>
                                          <p:spTgt spid="8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9">
                                            <p:txEl>
                                              <p:pRg st="7" end="7"/>
                                            </p:txEl>
                                          </p:spTgt>
                                        </p:tgtEl>
                                        <p:attrNameLst>
                                          <p:attrName>style.visibility</p:attrName>
                                        </p:attrNameLst>
                                      </p:cBhvr>
                                      <p:to>
                                        <p:strVal val="visible"/>
                                      </p:to>
                                    </p:set>
                                    <p:animEffect transition="in" filter="fade">
                                      <p:cBhvr>
                                        <p:cTn id="21" dur="1000"/>
                                        <p:tgtEl>
                                          <p:spTgt spid="89">
                                            <p:txEl>
                                              <p:pRg st="7" end="7"/>
                                            </p:txEl>
                                          </p:spTgt>
                                        </p:tgtEl>
                                      </p:cBhvr>
                                    </p:animEffect>
                                    <p:anim calcmode="lin" valueType="num">
                                      <p:cBhvr>
                                        <p:cTn id="22" dur="1000" fill="hold"/>
                                        <p:tgtEl>
                                          <p:spTgt spid="89">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8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792565" y="893135"/>
            <a:ext cx="7436495" cy="41304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1600" dirty="0">
                <a:solidFill>
                  <a:schemeClr val="bg2">
                    <a:lumMod val="50000"/>
                  </a:schemeClr>
                </a:solidFill>
                <a:latin typeface="Constantia" panose="02030602050306030303" pitchFamily="18" charset="0"/>
                <a:ea typeface="Comfortaa"/>
                <a:cs typeface="Comfortaa"/>
                <a:sym typeface="Comfortaa"/>
              </a:rPr>
              <a:t>Il nostro prodotto è una semplice gomma da masticare contenente il fabbisogno calorico di un pasto di cui necessita il nostro corpo. Il processo produttivo inizia dai cibi quotidiani e finisce sotto forma di gomma da masticare. Siamo i primi sul mercato a proporre questo prodotto e il messaggio che vogliamo diffondere è unico e non dev’essere frainteso: SmartGum dev’essere usato solo quando l’alternativa ad un pasto è non poter mangiare!</a:t>
            </a:r>
            <a:br>
              <a:rPr lang="it-IT" sz="1600" dirty="0">
                <a:solidFill>
                  <a:schemeClr val="bg2">
                    <a:lumMod val="50000"/>
                  </a:schemeClr>
                </a:solidFill>
                <a:latin typeface="Constantia" panose="02030602050306030303" pitchFamily="18" charset="0"/>
                <a:ea typeface="Comfortaa"/>
                <a:cs typeface="Comfortaa"/>
                <a:sym typeface="Comfortaa"/>
              </a:rPr>
            </a:br>
            <a:br>
              <a:rPr lang="it-IT" sz="1600" dirty="0">
                <a:solidFill>
                  <a:schemeClr val="bg2">
                    <a:lumMod val="50000"/>
                  </a:schemeClr>
                </a:solidFill>
                <a:latin typeface="Constantia" panose="02030602050306030303" pitchFamily="18" charset="0"/>
                <a:ea typeface="Comfortaa"/>
                <a:cs typeface="Comfortaa"/>
                <a:sym typeface="Comfortaa"/>
              </a:rPr>
            </a:br>
            <a:r>
              <a:rPr lang="it-IT" sz="1600" dirty="0">
                <a:solidFill>
                  <a:schemeClr val="bg2">
                    <a:lumMod val="50000"/>
                  </a:schemeClr>
                </a:solidFill>
                <a:latin typeface="Constantia" panose="02030602050306030303" pitchFamily="18" charset="0"/>
                <a:ea typeface="Comfortaa"/>
                <a:cs typeface="Comfortaa"/>
                <a:sym typeface="Comfortaa"/>
              </a:rPr>
              <a:t>Le tecnologie che usiamo: tecnologie alimentari e chimica degli alimenti.</a:t>
            </a:r>
            <a:br>
              <a:rPr lang="it-IT" sz="1600" dirty="0">
                <a:solidFill>
                  <a:schemeClr val="bg2">
                    <a:lumMod val="50000"/>
                  </a:schemeClr>
                </a:solidFill>
                <a:latin typeface="Constantia" panose="02030602050306030303" pitchFamily="18" charset="0"/>
                <a:ea typeface="Comfortaa"/>
                <a:cs typeface="Comfortaa"/>
                <a:sym typeface="Comfortaa"/>
              </a:rPr>
            </a:br>
            <a:br>
              <a:rPr lang="it-IT" sz="1600" dirty="0">
                <a:solidFill>
                  <a:schemeClr val="bg2">
                    <a:lumMod val="50000"/>
                  </a:schemeClr>
                </a:solidFill>
                <a:latin typeface="Constantia" panose="02030602050306030303" pitchFamily="18" charset="0"/>
                <a:ea typeface="Comfortaa"/>
                <a:cs typeface="Comfortaa"/>
                <a:sym typeface="Comfortaa"/>
              </a:rPr>
            </a:br>
            <a:r>
              <a:rPr lang="it-IT" sz="1600" dirty="0">
                <a:solidFill>
                  <a:schemeClr val="bg2">
                    <a:lumMod val="50000"/>
                  </a:schemeClr>
                </a:solidFill>
                <a:latin typeface="Constantia" panose="02030602050306030303" pitchFamily="18" charset="0"/>
                <a:ea typeface="Comfortaa"/>
                <a:cs typeface="Comfortaa"/>
                <a:sym typeface="Comfortaa"/>
              </a:rPr>
              <a:t>In futuro vediamo il nostro progetto orientato in molti altri campi ad esempio in paesi dove la carenza del cibo è quotidiana e dov’è magari difficile trasportarne a grandi quantità, una soluzione pratica a questo punto potrebbe essere proprio SmartGum. Oppure il nostro prodotto un giorno magari potrà andare nello spazio!</a:t>
            </a:r>
            <a:br>
              <a:rPr lang="it-IT" sz="1600" dirty="0">
                <a:solidFill>
                  <a:schemeClr val="accent5"/>
                </a:solidFill>
                <a:latin typeface="Constantia" panose="02030602050306030303" pitchFamily="18" charset="0"/>
                <a:ea typeface="Comfortaa"/>
                <a:cs typeface="Comfortaa"/>
                <a:sym typeface="Comfortaa"/>
              </a:rPr>
            </a:br>
            <a:endParaRPr sz="1800" dirty="0">
              <a:solidFill>
                <a:schemeClr val="bg2">
                  <a:lumMod val="50000"/>
                </a:schemeClr>
              </a:solidFill>
              <a:latin typeface="Comfortaa"/>
              <a:ea typeface="Comfortaa"/>
              <a:cs typeface="Comfortaa"/>
              <a:sym typeface="Comfortaa"/>
            </a:endParaRPr>
          </a:p>
        </p:txBody>
      </p:sp>
      <p:pic>
        <p:nvPicPr>
          <p:cNvPr id="2" name="Immagine 1">
            <a:extLst>
              <a:ext uri="{FF2B5EF4-FFF2-40B4-BE49-F238E27FC236}">
                <a16:creationId xmlns:a16="http://schemas.microsoft.com/office/drawing/2014/main" id="{238719EB-9076-4147-B5CD-8488801813CE}"/>
              </a:ext>
            </a:extLst>
          </p:cNvPr>
          <p:cNvPicPr>
            <a:picLocks noChangeAspect="1"/>
          </p:cNvPicPr>
          <p:nvPr/>
        </p:nvPicPr>
        <p:blipFill>
          <a:blip r:embed="rId4"/>
          <a:stretch>
            <a:fillRect/>
          </a:stretch>
        </p:blipFill>
        <p:spPr>
          <a:xfrm>
            <a:off x="0" y="157366"/>
            <a:ext cx="1688738" cy="1109568"/>
          </a:xfrm>
          <a:prstGeom prst="rect">
            <a:avLst/>
          </a:prstGeom>
        </p:spPr>
      </p:pic>
      <p:sp>
        <p:nvSpPr>
          <p:cNvPr id="3" name="CasellaDiTesto 2">
            <a:extLst>
              <a:ext uri="{FF2B5EF4-FFF2-40B4-BE49-F238E27FC236}">
                <a16:creationId xmlns:a16="http://schemas.microsoft.com/office/drawing/2014/main" id="{93B38131-08B4-4879-888E-CE90ABD08BA0}"/>
              </a:ext>
            </a:extLst>
          </p:cNvPr>
          <p:cNvSpPr txBox="1"/>
          <p:nvPr/>
        </p:nvSpPr>
        <p:spPr>
          <a:xfrm>
            <a:off x="2175280" y="321506"/>
            <a:ext cx="6422833" cy="646331"/>
          </a:xfrm>
          <a:prstGeom prst="rect">
            <a:avLst/>
          </a:prstGeom>
          <a:noFill/>
        </p:spPr>
        <p:txBody>
          <a:bodyPr wrap="square" rtlCol="0">
            <a:spAutoFit/>
          </a:bodyPr>
          <a:lstStyle/>
          <a:p>
            <a:r>
              <a:rPr lang="it-IT" sz="3600" dirty="0">
                <a:latin typeface="Constantia" panose="02030602050306030303" pitchFamily="18" charset="0"/>
              </a:rPr>
              <a:t>s</a:t>
            </a:r>
            <a:r>
              <a:rPr lang="it-IT" sz="3600" dirty="0">
                <a:solidFill>
                  <a:schemeClr val="bg2">
                    <a:lumMod val="75000"/>
                  </a:schemeClr>
                </a:solidFill>
                <a:latin typeface="Constantia" panose="02030602050306030303" pitchFamily="18" charset="0"/>
              </a:rPr>
              <a:t>SMARTGUM</a:t>
            </a:r>
            <a:endParaRPr lang="it-IT" sz="3600" dirty="0">
              <a:latin typeface="Constantia" panose="0203060205030603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fade">
                                      <p:cBhvr>
                                        <p:cTn id="14" dur="1000"/>
                                        <p:tgtEl>
                                          <p:spTgt spid="95"/>
                                        </p:tgtEl>
                                      </p:cBhvr>
                                    </p:animEffect>
                                    <p:anim calcmode="lin" valueType="num">
                                      <p:cBhvr>
                                        <p:cTn id="15" dur="1000" fill="hold"/>
                                        <p:tgtEl>
                                          <p:spTgt spid="95"/>
                                        </p:tgtEl>
                                        <p:attrNameLst>
                                          <p:attrName>ppt_x</p:attrName>
                                        </p:attrNameLst>
                                      </p:cBhvr>
                                      <p:tavLst>
                                        <p:tav tm="0">
                                          <p:val>
                                            <p:strVal val="#ppt_x"/>
                                          </p:val>
                                        </p:tav>
                                        <p:tav tm="100000">
                                          <p:val>
                                            <p:strVal val="#ppt_x"/>
                                          </p:val>
                                        </p:tav>
                                      </p:tavLst>
                                    </p:anim>
                                    <p:anim calcmode="lin" valueType="num">
                                      <p:cBhvr>
                                        <p:cTn id="1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00"/>
        <p:cNvGrpSpPr/>
        <p:nvPr/>
      </p:nvGrpSpPr>
      <p:grpSpPr>
        <a:xfrm>
          <a:off x="0" y="0"/>
          <a:ext cx="0" cy="0"/>
          <a:chOff x="0" y="0"/>
          <a:chExt cx="0" cy="0"/>
        </a:xfrm>
      </p:grpSpPr>
      <p:graphicFrame>
        <p:nvGraphicFramePr>
          <p:cNvPr id="101" name="Google Shape;101;p17"/>
          <p:cNvGraphicFramePr/>
          <p:nvPr>
            <p:extLst>
              <p:ext uri="{D42A27DB-BD31-4B8C-83A1-F6EECF244321}">
                <p14:modId xmlns:p14="http://schemas.microsoft.com/office/powerpoint/2010/main" val="242699717"/>
              </p:ext>
            </p:extLst>
          </p:nvPr>
        </p:nvGraphicFramePr>
        <p:xfrm>
          <a:off x="-5" y="2"/>
          <a:ext cx="9144000" cy="5109375"/>
        </p:xfrm>
        <a:graphic>
          <a:graphicData uri="http://schemas.openxmlformats.org/drawingml/2006/table">
            <a:tbl>
              <a:tblPr>
                <a:noFill/>
                <a:tableStyleId>{44690ED6-2B78-4921-9739-BF9B6A6A56F0}</a:tableStyleId>
              </a:tblPr>
              <a:tblGrid>
                <a:gridCol w="1775642">
                  <a:extLst>
                    <a:ext uri="{9D8B030D-6E8A-4147-A177-3AD203B41FA5}">
                      <a16:colId xmlns:a16="http://schemas.microsoft.com/office/drawing/2014/main" val="20000"/>
                    </a:ext>
                  </a:extLst>
                </a:gridCol>
                <a:gridCol w="1765005">
                  <a:extLst>
                    <a:ext uri="{9D8B030D-6E8A-4147-A177-3AD203B41FA5}">
                      <a16:colId xmlns:a16="http://schemas.microsoft.com/office/drawing/2014/main" val="20001"/>
                    </a:ext>
                  </a:extLst>
                </a:gridCol>
                <a:gridCol w="2040753">
                  <a:extLst>
                    <a:ext uri="{9D8B030D-6E8A-4147-A177-3AD203B41FA5}">
                      <a16:colId xmlns:a16="http://schemas.microsoft.com/office/drawing/2014/main" val="20002"/>
                    </a:ext>
                  </a:extLst>
                </a:gridCol>
                <a:gridCol w="3562600">
                  <a:extLst>
                    <a:ext uri="{9D8B030D-6E8A-4147-A177-3AD203B41FA5}">
                      <a16:colId xmlns:a16="http://schemas.microsoft.com/office/drawing/2014/main" val="20003"/>
                    </a:ext>
                  </a:extLst>
                </a:gridCol>
              </a:tblGrid>
              <a:tr h="621315">
                <a:tc>
                  <a:txBody>
                    <a:bodyPr/>
                    <a:lstStyle/>
                    <a:p>
                      <a:pPr marL="0" lvl="0" indent="0" algn="l" rtl="0">
                        <a:spcBef>
                          <a:spcPts val="0"/>
                        </a:spcBef>
                        <a:spcAft>
                          <a:spcPts val="0"/>
                        </a:spcAft>
                        <a:buNone/>
                      </a:pPr>
                      <a:r>
                        <a:rPr lang="en" sz="2400" dirty="0">
                          <a:solidFill>
                            <a:schemeClr val="bg2">
                              <a:lumMod val="50000"/>
                            </a:schemeClr>
                          </a:solidFill>
                          <a:latin typeface="Constantia" panose="02030602050306030303" pitchFamily="18" charset="0"/>
                          <a:ea typeface="Comfortaa"/>
                          <a:cs typeface="Comfortaa"/>
                          <a:sym typeface="Comfortaa"/>
                        </a:rPr>
                        <a:t>rischio</a:t>
                      </a:r>
                      <a:endParaRPr sz="24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en" sz="2000" dirty="0">
                          <a:solidFill>
                            <a:schemeClr val="bg2">
                              <a:lumMod val="50000"/>
                            </a:schemeClr>
                          </a:solidFill>
                          <a:latin typeface="Constantia" panose="02030602050306030303" pitchFamily="18" charset="0"/>
                          <a:ea typeface="Comfortaa"/>
                          <a:cs typeface="Comfortaa"/>
                          <a:sym typeface="Comfortaa"/>
                        </a:rPr>
                        <a:t>prevenzione</a:t>
                      </a:r>
                      <a:endParaRPr sz="20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en" sz="2000" dirty="0">
                          <a:solidFill>
                            <a:schemeClr val="bg2">
                              <a:lumMod val="50000"/>
                            </a:schemeClr>
                          </a:solidFill>
                          <a:latin typeface="Constantia" panose="02030602050306030303" pitchFamily="18" charset="0"/>
                          <a:ea typeface="Comfortaa"/>
                          <a:cs typeface="Comfortaa"/>
                          <a:sym typeface="Comfortaa"/>
                        </a:rPr>
                        <a:t>assicurazione</a:t>
                      </a:r>
                      <a:endParaRPr sz="20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en" sz="2000" dirty="0">
                          <a:solidFill>
                            <a:schemeClr val="bg2">
                              <a:lumMod val="50000"/>
                            </a:schemeClr>
                          </a:solidFill>
                          <a:latin typeface="Constantia" panose="02030602050306030303" pitchFamily="18" charset="0"/>
                          <a:ea typeface="Comfortaa"/>
                          <a:cs typeface="Comfortaa"/>
                          <a:sym typeface="Comfortaa"/>
                        </a:rPr>
                        <a:t>altre opzioni</a:t>
                      </a:r>
                      <a:endParaRPr sz="20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extLst>
                  <a:ext uri="{0D108BD9-81ED-4DB2-BD59-A6C34878D82A}">
                    <a16:rowId xmlns:a16="http://schemas.microsoft.com/office/drawing/2014/main" val="10000"/>
                  </a:ext>
                </a:extLst>
              </a:tr>
              <a:tr h="803446">
                <a:tc>
                  <a:txBody>
                    <a:bodyPr/>
                    <a:lstStyle/>
                    <a:p>
                      <a:pPr marL="0" lvl="0" indent="0" algn="l" rtl="0">
                        <a:spcBef>
                          <a:spcPts val="0"/>
                        </a:spcBef>
                        <a:spcAft>
                          <a:spcPts val="0"/>
                        </a:spcAft>
                        <a:buNone/>
                      </a:pPr>
                      <a:r>
                        <a:rPr lang="en" dirty="0">
                          <a:solidFill>
                            <a:schemeClr val="tx1"/>
                          </a:solidFill>
                          <a:latin typeface="Constantia" panose="02030602050306030303" pitchFamily="18" charset="0"/>
                          <a:ea typeface="Comfortaa"/>
                          <a:cs typeface="Comfortaa"/>
                          <a:sym typeface="Comfortaa"/>
                        </a:rPr>
                        <a:t>Incendio </a:t>
                      </a:r>
                      <a:r>
                        <a:rPr lang="it-IT" dirty="0">
                          <a:solidFill>
                            <a:schemeClr val="tx1"/>
                          </a:solidFill>
                          <a:latin typeface="Constantia" panose="02030602050306030303" pitchFamily="18" charset="0"/>
                          <a:ea typeface="Comfortaa"/>
                          <a:cs typeface="Comfortaa"/>
                          <a:sym typeface="Comfortaa"/>
                        </a:rPr>
                        <a:t>e</a:t>
                      </a:r>
                      <a:r>
                        <a:rPr lang="en" dirty="0">
                          <a:solidFill>
                            <a:schemeClr val="tx1"/>
                          </a:solidFill>
                          <a:latin typeface="Constantia" panose="02030602050306030303" pitchFamily="18" charset="0"/>
                          <a:ea typeface="Comfortaa"/>
                          <a:cs typeface="Comfortaa"/>
                          <a:sym typeface="Comfortaa"/>
                        </a:rPr>
                        <a:t> calamità</a:t>
                      </a:r>
                      <a:endParaRPr dirty="0">
                        <a:solidFill>
                          <a:schemeClr val="tx1"/>
                        </a:solidFill>
                        <a:latin typeface="Constantia" panose="02030602050306030303" pitchFamily="18" charset="0"/>
                      </a:endParaRPr>
                    </a:p>
                  </a:txBody>
                  <a:tcPr marL="91425" marR="91425" marT="91425" marB="91425"/>
                </a:tc>
                <a:tc>
                  <a:txBody>
                    <a:bodyPr/>
                    <a:lstStyle/>
                    <a:p>
                      <a:pPr marL="0" lvl="0" indent="0" algn="l" rtl="0">
                        <a:spcBef>
                          <a:spcPts val="0"/>
                        </a:spcBef>
                        <a:spcAft>
                          <a:spcPts val="0"/>
                        </a:spcAft>
                        <a:buNone/>
                      </a:pPr>
                      <a:r>
                        <a:rPr lang="it-IT" sz="1100" dirty="0">
                          <a:solidFill>
                            <a:schemeClr val="bg2">
                              <a:lumMod val="50000"/>
                            </a:schemeClr>
                          </a:solidFill>
                          <a:latin typeface="Constantia" panose="02030602050306030303" pitchFamily="18" charset="0"/>
                          <a:ea typeface="Comfortaa"/>
                          <a:cs typeface="Comfortaa"/>
                          <a:sym typeface="Comfortaa"/>
                        </a:rPr>
                        <a:t>controlli di manutenzione sia alla struttura che ai macchinari</a:t>
                      </a:r>
                      <a:endParaRPr sz="11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sz="2000" dirty="0">
                          <a:solidFill>
                            <a:schemeClr val="bg2">
                              <a:lumMod val="50000"/>
                            </a:schemeClr>
                          </a:solidFill>
                          <a:latin typeface="Constantia" panose="02030602050306030303" pitchFamily="18" charset="0"/>
                          <a:ea typeface="Comfortaa"/>
                          <a:cs typeface="Comfortaa"/>
                          <a:sym typeface="Comfortaa"/>
                        </a:rPr>
                        <a:t>Incendio calamità</a:t>
                      </a:r>
                      <a:endParaRPr sz="20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1385431">
                <a:tc>
                  <a:txBody>
                    <a:bodyPr/>
                    <a:lstStyle/>
                    <a:p>
                      <a:pPr marL="0" lvl="0" indent="0" algn="l" rtl="0">
                        <a:spcBef>
                          <a:spcPts val="0"/>
                        </a:spcBef>
                        <a:spcAft>
                          <a:spcPts val="0"/>
                        </a:spcAft>
                        <a:buNone/>
                      </a:pPr>
                      <a:r>
                        <a:rPr lang="en">
                          <a:solidFill>
                            <a:schemeClr val="dk1"/>
                          </a:solidFill>
                          <a:latin typeface="Constantia" panose="02030602050306030303" pitchFamily="18" charset="0"/>
                          <a:ea typeface="Comfortaa"/>
                          <a:cs typeface="Comfortaa"/>
                          <a:sym typeface="Comfortaa"/>
                        </a:rPr>
                        <a:t>Infortuni sul lavoro</a:t>
                      </a:r>
                      <a:endParaRPr>
                        <a:solidFill>
                          <a:schemeClr val="dk1"/>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dirty="0">
                          <a:latin typeface="Constantia" panose="02030602050306030303" pitchFamily="18" charset="0"/>
                        </a:rPr>
                        <a:t>Controllo sulla sicurezza, corsi sulla sicurezza sul lavoro e dotazione di tutto il materiale necessario alla stessa</a:t>
                      </a:r>
                      <a:endParaRPr dirty="0">
                        <a:latin typeface="Constantia" panose="02030602050306030303" pitchFamily="18" charset="0"/>
                      </a:endParaRPr>
                    </a:p>
                  </a:txBody>
                  <a:tcPr marL="91425" marR="91425" marT="91425" marB="91425"/>
                </a:tc>
                <a:tc>
                  <a:txBody>
                    <a:bodyPr/>
                    <a:lstStyle/>
                    <a:p>
                      <a:pPr marL="0" lvl="0" indent="0" algn="l" rtl="0">
                        <a:spcBef>
                          <a:spcPts val="0"/>
                        </a:spcBef>
                        <a:spcAft>
                          <a:spcPts val="0"/>
                        </a:spcAft>
                        <a:buNone/>
                      </a:pPr>
                      <a:r>
                        <a:rPr lang="it-IT" sz="2000" dirty="0">
                          <a:latin typeface="Constantia" panose="02030602050306030303" pitchFamily="18" charset="0"/>
                        </a:rPr>
                        <a:t>infortuni</a:t>
                      </a:r>
                      <a:endParaRPr sz="2000" dirty="0">
                        <a:latin typeface="Constantia" panose="02030602050306030303" pitchFamily="18" charset="0"/>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957367">
                <a:tc>
                  <a:txBody>
                    <a:bodyPr/>
                    <a:lstStyle/>
                    <a:p>
                      <a:pPr marL="0" lvl="0" indent="0" algn="l" rtl="0">
                        <a:spcBef>
                          <a:spcPts val="0"/>
                        </a:spcBef>
                        <a:spcAft>
                          <a:spcPts val="0"/>
                        </a:spcAft>
                        <a:buNone/>
                      </a:pPr>
                      <a:r>
                        <a:rPr lang="en">
                          <a:solidFill>
                            <a:schemeClr val="dk1"/>
                          </a:solidFill>
                          <a:latin typeface="Constantia" panose="02030602050306030303" pitchFamily="18" charset="0"/>
                          <a:ea typeface="Comfortaa"/>
                          <a:cs typeface="Comfortaa"/>
                          <a:sym typeface="Comfortaa"/>
                        </a:rPr>
                        <a:t>Cyber risk</a:t>
                      </a:r>
                      <a:endParaRPr>
                        <a:solidFill>
                          <a:schemeClr val="dk1"/>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dirty="0">
                          <a:latin typeface="Constantia" panose="02030602050306030303" pitchFamily="18" charset="0"/>
                        </a:rPr>
                        <a:t>Dispositivi di archiviazione sicuri e personale specializzato</a:t>
                      </a:r>
                      <a:endParaRPr dirty="0">
                        <a:latin typeface="Constantia" panose="02030602050306030303" pitchFamily="18" charset="0"/>
                      </a:endParaRPr>
                    </a:p>
                  </a:txBody>
                  <a:tcPr marL="91425" marR="91425" marT="91425" marB="91425"/>
                </a:tc>
                <a:tc>
                  <a:txBody>
                    <a:bodyPr/>
                    <a:lstStyle/>
                    <a:p>
                      <a:pPr marL="0" lvl="0" indent="0" algn="l" rtl="0">
                        <a:spcBef>
                          <a:spcPts val="0"/>
                        </a:spcBef>
                        <a:spcAft>
                          <a:spcPts val="0"/>
                        </a:spcAft>
                        <a:buNone/>
                      </a:pPr>
                      <a:endParaRPr sz="2000" dirty="0">
                        <a:latin typeface="Constantia" panose="02030602050306030303" pitchFamily="18" charset="0"/>
                      </a:endParaRPr>
                    </a:p>
                  </a:txBody>
                  <a:tcPr marL="91425" marR="91425" marT="91425" marB="91425"/>
                </a:tc>
                <a:tc>
                  <a:txBody>
                    <a:bodyPr/>
                    <a:lstStyle/>
                    <a:p>
                      <a:pPr marL="0" lvl="0" indent="0" algn="l" rtl="0">
                        <a:spcBef>
                          <a:spcPts val="0"/>
                        </a:spcBef>
                        <a:spcAft>
                          <a:spcPts val="0"/>
                        </a:spcAft>
                        <a:buNone/>
                      </a:pPr>
                      <a:endParaRPr>
                        <a:solidFill>
                          <a:schemeClr val="dk1"/>
                        </a:solidFill>
                        <a:latin typeface="Comfortaa"/>
                        <a:ea typeface="Comfortaa"/>
                        <a:cs typeface="Comfortaa"/>
                        <a:sym typeface="Comfortaa"/>
                      </a:endParaRPr>
                    </a:p>
                  </a:txBody>
                  <a:tcPr marL="91425" marR="91425" marT="91425" marB="91425"/>
                </a:tc>
                <a:extLst>
                  <a:ext uri="{0D108BD9-81ED-4DB2-BD59-A6C34878D82A}">
                    <a16:rowId xmlns:a16="http://schemas.microsoft.com/office/drawing/2014/main" val="10003"/>
                  </a:ext>
                </a:extLst>
              </a:tr>
              <a:tr h="951193">
                <a:tc>
                  <a:txBody>
                    <a:bodyPr/>
                    <a:lstStyle/>
                    <a:p>
                      <a:pPr marL="0" lvl="0" indent="0" algn="l" rtl="0">
                        <a:spcBef>
                          <a:spcPts val="0"/>
                        </a:spcBef>
                        <a:spcAft>
                          <a:spcPts val="0"/>
                        </a:spcAft>
                        <a:buNone/>
                      </a:pPr>
                      <a:r>
                        <a:rPr lang="en" dirty="0">
                          <a:solidFill>
                            <a:schemeClr val="dk1"/>
                          </a:solidFill>
                          <a:latin typeface="Constantia" panose="02030602050306030303" pitchFamily="18" charset="0"/>
                          <a:ea typeface="Comfortaa"/>
                          <a:cs typeface="Comfortaa"/>
                          <a:sym typeface="Comfortaa"/>
                        </a:rPr>
                        <a:t>Danni a terzi</a:t>
                      </a:r>
                      <a:endParaRPr dirty="0">
                        <a:solidFill>
                          <a:schemeClr val="dk1"/>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dirty="0">
                          <a:solidFill>
                            <a:schemeClr val="bg2">
                              <a:lumMod val="50000"/>
                            </a:schemeClr>
                          </a:solidFill>
                          <a:latin typeface="Constantia" panose="02030602050306030303" pitchFamily="18" charset="0"/>
                          <a:ea typeface="Comfortaa"/>
                          <a:cs typeface="Comfortaa"/>
                          <a:sym typeface="Comfortaa"/>
                        </a:rPr>
                        <a:t>Attenzione e accuratezza sul lavoro e chiarezza sull’utilizzo del nostro prodotto</a:t>
                      </a:r>
                      <a:endParaRPr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sz="2000" dirty="0">
                          <a:solidFill>
                            <a:schemeClr val="bg2">
                              <a:lumMod val="50000"/>
                            </a:schemeClr>
                          </a:solidFill>
                          <a:latin typeface="Constantia" panose="02030602050306030303" pitchFamily="18" charset="0"/>
                          <a:ea typeface="Comfortaa"/>
                          <a:cs typeface="Comfortaa"/>
                          <a:sym typeface="Comfortaa"/>
                        </a:rPr>
                        <a:t>Rc verso terzi</a:t>
                      </a:r>
                      <a:endParaRPr sz="20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05"/>
        <p:cNvGrpSpPr/>
        <p:nvPr/>
      </p:nvGrpSpPr>
      <p:grpSpPr>
        <a:xfrm>
          <a:off x="0" y="0"/>
          <a:ext cx="0" cy="0"/>
          <a:chOff x="0" y="0"/>
          <a:chExt cx="0" cy="0"/>
        </a:xfrm>
      </p:grpSpPr>
      <p:graphicFrame>
        <p:nvGraphicFramePr>
          <p:cNvPr id="106" name="Google Shape;106;p18"/>
          <p:cNvGraphicFramePr/>
          <p:nvPr>
            <p:extLst>
              <p:ext uri="{D42A27DB-BD31-4B8C-83A1-F6EECF244321}">
                <p14:modId xmlns:p14="http://schemas.microsoft.com/office/powerpoint/2010/main" val="425764826"/>
              </p:ext>
            </p:extLst>
          </p:nvPr>
        </p:nvGraphicFramePr>
        <p:xfrm>
          <a:off x="0" y="0"/>
          <a:ext cx="8984512" cy="5417820"/>
        </p:xfrm>
        <a:graphic>
          <a:graphicData uri="http://schemas.openxmlformats.org/drawingml/2006/table">
            <a:tbl>
              <a:tblPr>
                <a:noFill/>
                <a:tableStyleId>{44690ED6-2B78-4921-9739-BF9B6A6A56F0}</a:tableStyleId>
              </a:tblPr>
              <a:tblGrid>
                <a:gridCol w="1775637">
                  <a:extLst>
                    <a:ext uri="{9D8B030D-6E8A-4147-A177-3AD203B41FA5}">
                      <a16:colId xmlns:a16="http://schemas.microsoft.com/office/drawing/2014/main" val="20000"/>
                    </a:ext>
                  </a:extLst>
                </a:gridCol>
                <a:gridCol w="2551475">
                  <a:extLst>
                    <a:ext uri="{9D8B030D-6E8A-4147-A177-3AD203B41FA5}">
                      <a16:colId xmlns:a16="http://schemas.microsoft.com/office/drawing/2014/main" val="20001"/>
                    </a:ext>
                  </a:extLst>
                </a:gridCol>
                <a:gridCol w="2615555">
                  <a:extLst>
                    <a:ext uri="{9D8B030D-6E8A-4147-A177-3AD203B41FA5}">
                      <a16:colId xmlns:a16="http://schemas.microsoft.com/office/drawing/2014/main" val="20002"/>
                    </a:ext>
                  </a:extLst>
                </a:gridCol>
                <a:gridCol w="2041845">
                  <a:extLst>
                    <a:ext uri="{9D8B030D-6E8A-4147-A177-3AD203B41FA5}">
                      <a16:colId xmlns:a16="http://schemas.microsoft.com/office/drawing/2014/main" val="20003"/>
                    </a:ext>
                  </a:extLst>
                </a:gridCol>
              </a:tblGrid>
              <a:tr h="1449750">
                <a:tc>
                  <a:txBody>
                    <a:bodyPr/>
                    <a:lstStyle/>
                    <a:p>
                      <a:pPr marL="0" lvl="0" indent="0" algn="l" rtl="0">
                        <a:spcBef>
                          <a:spcPts val="0"/>
                        </a:spcBef>
                        <a:spcAft>
                          <a:spcPts val="0"/>
                        </a:spcAft>
                        <a:buNone/>
                      </a:pPr>
                      <a:r>
                        <a:rPr lang="it-IT" sz="2000" dirty="0">
                          <a:solidFill>
                            <a:schemeClr val="dk1"/>
                          </a:solidFill>
                          <a:latin typeface="Constantia" panose="02030602050306030303" pitchFamily="18" charset="0"/>
                          <a:ea typeface="Comfortaa"/>
                          <a:cs typeface="Comfortaa"/>
                          <a:sym typeface="Comfortaa"/>
                        </a:rPr>
                        <a:t>Cambiamento nei gusti dei consumatori</a:t>
                      </a:r>
                      <a:endParaRPr sz="2000" dirty="0">
                        <a:solidFill>
                          <a:schemeClr val="dk1"/>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sz="1600" dirty="0">
                          <a:solidFill>
                            <a:schemeClr val="bg2">
                              <a:lumMod val="50000"/>
                            </a:schemeClr>
                          </a:solidFill>
                          <a:latin typeface="Constantia" panose="02030602050306030303" pitchFamily="18" charset="0"/>
                          <a:ea typeface="Comfortaa"/>
                          <a:cs typeface="Comfortaa"/>
                          <a:sym typeface="Comfortaa"/>
                        </a:rPr>
                        <a:t>Attenzione alla ricerca e allo studio dei gusti dei consumatori e dell’andamento del mercato</a:t>
                      </a:r>
                      <a:endParaRPr sz="16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endParaRPr dirty="0">
                        <a:solidFill>
                          <a:schemeClr val="dk1"/>
                        </a:solidFill>
                        <a:latin typeface="Comfortaa"/>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sz="1600" dirty="0">
                          <a:solidFill>
                            <a:schemeClr val="bg2">
                              <a:lumMod val="50000"/>
                            </a:schemeClr>
                          </a:solidFill>
                          <a:latin typeface="Constantia" panose="02030602050306030303" pitchFamily="18" charset="0"/>
                          <a:ea typeface="Comfortaa"/>
                          <a:cs typeface="Comfortaa"/>
                          <a:sym typeface="Comfortaa"/>
                        </a:rPr>
                        <a:t>Assunzione di specialisti che giornalmente si occupano di questa mansione</a:t>
                      </a:r>
                      <a:endParaRPr sz="16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extLst>
                  <a:ext uri="{0D108BD9-81ED-4DB2-BD59-A6C34878D82A}">
                    <a16:rowId xmlns:a16="http://schemas.microsoft.com/office/drawing/2014/main" val="10000"/>
                  </a:ext>
                </a:extLst>
              </a:tr>
              <a:tr h="1021050">
                <a:tc>
                  <a:txBody>
                    <a:bodyPr/>
                    <a:lstStyle/>
                    <a:p>
                      <a:pPr marL="0" lvl="0" indent="0" algn="l" rtl="0">
                        <a:spcBef>
                          <a:spcPts val="0"/>
                        </a:spcBef>
                        <a:spcAft>
                          <a:spcPts val="0"/>
                        </a:spcAft>
                        <a:buNone/>
                      </a:pPr>
                      <a:r>
                        <a:rPr lang="it-IT" dirty="0">
                          <a:solidFill>
                            <a:schemeClr val="dk1"/>
                          </a:solidFill>
                          <a:latin typeface="Constantia" panose="02030602050306030303" pitchFamily="18" charset="0"/>
                          <a:ea typeface="Comfortaa"/>
                          <a:cs typeface="Comfortaa"/>
                          <a:sym typeface="Comfortaa"/>
                        </a:rPr>
                        <a:t>F</a:t>
                      </a:r>
                      <a:r>
                        <a:rPr lang="it-IT" sz="1600" dirty="0">
                          <a:solidFill>
                            <a:schemeClr val="dk1"/>
                          </a:solidFill>
                          <a:latin typeface="Constantia" panose="02030602050306030303" pitchFamily="18" charset="0"/>
                          <a:ea typeface="Comfortaa"/>
                          <a:cs typeface="Comfortaa"/>
                          <a:sym typeface="Comfortaa"/>
                        </a:rPr>
                        <a:t>urto in magazzino o negozio o durante il trasporto</a:t>
                      </a:r>
                      <a:endParaRPr sz="1600" dirty="0">
                        <a:solidFill>
                          <a:schemeClr val="dk1"/>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sz="1600" dirty="0">
                          <a:solidFill>
                            <a:schemeClr val="bg2">
                              <a:lumMod val="50000"/>
                            </a:schemeClr>
                          </a:solidFill>
                          <a:latin typeface="Constantia" panose="02030602050306030303" pitchFamily="18" charset="0"/>
                          <a:ea typeface="Comfortaa"/>
                          <a:cs typeface="Comfortaa"/>
                          <a:sym typeface="Comfortaa"/>
                        </a:rPr>
                        <a:t>Telecamere e GPS anche durante la fase di trasporto</a:t>
                      </a:r>
                      <a:endParaRPr sz="16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sz="2000" dirty="0">
                          <a:solidFill>
                            <a:schemeClr val="bg2">
                              <a:lumMod val="50000"/>
                            </a:schemeClr>
                          </a:solidFill>
                          <a:latin typeface="Constantia" panose="02030602050306030303" pitchFamily="18" charset="0"/>
                          <a:ea typeface="Comfortaa"/>
                          <a:cs typeface="Comfortaa"/>
                          <a:sym typeface="Comfortaa"/>
                        </a:rPr>
                        <a:t>furto</a:t>
                      </a:r>
                      <a:endParaRPr sz="20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endParaRPr>
                        <a:solidFill>
                          <a:schemeClr val="dk1"/>
                        </a:solidFill>
                        <a:latin typeface="Comfortaa"/>
                        <a:ea typeface="Comfortaa"/>
                        <a:cs typeface="Comfortaa"/>
                        <a:sym typeface="Comfortaa"/>
                      </a:endParaRPr>
                    </a:p>
                  </a:txBody>
                  <a:tcPr marL="91425" marR="91425" marT="91425" marB="91425"/>
                </a:tc>
                <a:extLst>
                  <a:ext uri="{0D108BD9-81ED-4DB2-BD59-A6C34878D82A}">
                    <a16:rowId xmlns:a16="http://schemas.microsoft.com/office/drawing/2014/main" val="10001"/>
                  </a:ext>
                </a:extLst>
              </a:tr>
              <a:tr h="1021050">
                <a:tc>
                  <a:txBody>
                    <a:bodyPr/>
                    <a:lstStyle/>
                    <a:p>
                      <a:pPr marL="0" lvl="0" indent="0" algn="l" rtl="0">
                        <a:spcBef>
                          <a:spcPts val="0"/>
                        </a:spcBef>
                        <a:spcAft>
                          <a:spcPts val="0"/>
                        </a:spcAft>
                        <a:buNone/>
                      </a:pPr>
                      <a:r>
                        <a:rPr lang="en" sz="1600" dirty="0">
                          <a:solidFill>
                            <a:schemeClr val="dk1"/>
                          </a:solidFill>
                          <a:latin typeface="Constantia" panose="02030602050306030303" pitchFamily="18" charset="0"/>
                          <a:ea typeface="Comfortaa"/>
                          <a:cs typeface="Comfortaa"/>
                          <a:sym typeface="Comfortaa"/>
                        </a:rPr>
                        <a:t>Perdita quote di mercato a vantaggio della concorrenza</a:t>
                      </a:r>
                      <a:endParaRPr sz="1600" dirty="0">
                        <a:solidFill>
                          <a:schemeClr val="dk1"/>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sz="1600" dirty="0">
                          <a:solidFill>
                            <a:schemeClr val="bg2">
                              <a:lumMod val="50000"/>
                            </a:schemeClr>
                          </a:solidFill>
                          <a:latin typeface="Constantia" panose="02030602050306030303" pitchFamily="18" charset="0"/>
                          <a:ea typeface="Comfortaa"/>
                          <a:cs typeface="Comfortaa"/>
                          <a:sym typeface="Comfortaa"/>
                        </a:rPr>
                        <a:t>Ricerca e analisi sull’operato della concorrenza</a:t>
                      </a:r>
                      <a:endParaRPr sz="16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endParaRPr dirty="0">
                        <a:solidFill>
                          <a:schemeClr val="dk1"/>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sz="1400" dirty="0">
                          <a:solidFill>
                            <a:schemeClr val="accent4">
                              <a:lumMod val="10000"/>
                            </a:schemeClr>
                          </a:solidFill>
                          <a:latin typeface="Constantia" panose="02030602050306030303" pitchFamily="18" charset="0"/>
                          <a:ea typeface="Comfortaa"/>
                          <a:cs typeface="Comfortaa"/>
                          <a:sym typeface="Comfortaa"/>
                        </a:rPr>
                        <a:t>Accantonamento di fondi</a:t>
                      </a:r>
                      <a:endParaRPr sz="1400" dirty="0">
                        <a:solidFill>
                          <a:schemeClr val="accent4">
                            <a:lumMod val="10000"/>
                          </a:schemeClr>
                        </a:solidFill>
                        <a:latin typeface="Constantia" panose="02030602050306030303" pitchFamily="18" charset="0"/>
                        <a:ea typeface="Comfortaa"/>
                        <a:cs typeface="Comfortaa"/>
                        <a:sym typeface="Comfortaa"/>
                      </a:endParaRPr>
                    </a:p>
                  </a:txBody>
                  <a:tcPr marL="91425" marR="91425" marT="91425" marB="91425"/>
                </a:tc>
                <a:extLst>
                  <a:ext uri="{0D108BD9-81ED-4DB2-BD59-A6C34878D82A}">
                    <a16:rowId xmlns:a16="http://schemas.microsoft.com/office/drawing/2014/main" val="10002"/>
                  </a:ext>
                </a:extLst>
              </a:tr>
              <a:tr h="1651650">
                <a:tc>
                  <a:txBody>
                    <a:bodyPr/>
                    <a:lstStyle/>
                    <a:p>
                      <a:pPr marL="0" lvl="0" indent="0" algn="l" rtl="0">
                        <a:spcBef>
                          <a:spcPts val="0"/>
                        </a:spcBef>
                        <a:spcAft>
                          <a:spcPts val="0"/>
                        </a:spcAft>
                        <a:buNone/>
                      </a:pPr>
                      <a:r>
                        <a:rPr lang="en" sz="2000" dirty="0">
                          <a:solidFill>
                            <a:schemeClr val="dk1"/>
                          </a:solidFill>
                          <a:latin typeface="Constantia" panose="02030602050306030303" pitchFamily="18" charset="0"/>
                          <a:ea typeface="Comfortaa"/>
                          <a:cs typeface="Comfortaa"/>
                          <a:sym typeface="Comfortaa"/>
                        </a:rPr>
                        <a:t>Blackout e interruzioni nella produzione</a:t>
                      </a:r>
                      <a:endParaRPr sz="2000" dirty="0">
                        <a:solidFill>
                          <a:schemeClr val="dk1"/>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sz="1600" dirty="0">
                          <a:solidFill>
                            <a:schemeClr val="bg2">
                              <a:lumMod val="50000"/>
                            </a:schemeClr>
                          </a:solidFill>
                          <a:latin typeface="Constantia" panose="02030602050306030303" pitchFamily="18" charset="0"/>
                          <a:ea typeface="Comfortaa"/>
                          <a:cs typeface="Comfortaa"/>
                          <a:sym typeface="Comfortaa"/>
                        </a:rPr>
                        <a:t>Controlli di sistema e protocolli di comportamento per i lavoratori</a:t>
                      </a:r>
                      <a:endParaRPr sz="16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endParaRPr sz="2000" dirty="0">
                        <a:solidFill>
                          <a:schemeClr val="bg2">
                            <a:lumMod val="50000"/>
                          </a:schemeClr>
                        </a:solidFill>
                        <a:latin typeface="Constantia" panose="02030602050306030303" pitchFamily="18" charset="0"/>
                        <a:ea typeface="Comfortaa"/>
                        <a:cs typeface="Comfortaa"/>
                        <a:sym typeface="Comfortaa"/>
                      </a:endParaRPr>
                    </a:p>
                  </a:txBody>
                  <a:tcPr marL="91425" marR="91425" marT="91425" marB="91425"/>
                </a:tc>
                <a:tc>
                  <a:txBody>
                    <a:bodyPr/>
                    <a:lstStyle/>
                    <a:p>
                      <a:pPr marL="0" lvl="0" indent="0" algn="l" rtl="0">
                        <a:spcBef>
                          <a:spcPts val="0"/>
                        </a:spcBef>
                        <a:spcAft>
                          <a:spcPts val="0"/>
                        </a:spcAft>
                        <a:buNone/>
                      </a:pPr>
                      <a:r>
                        <a:rPr lang="it-IT" dirty="0">
                          <a:solidFill>
                            <a:schemeClr val="accent4">
                              <a:lumMod val="10000"/>
                            </a:schemeClr>
                          </a:solidFill>
                          <a:latin typeface="Comfortaa"/>
                          <a:ea typeface="Comfortaa"/>
                          <a:cs typeface="Comfortaa"/>
                          <a:sym typeface="Comfortaa"/>
                        </a:rPr>
                        <a:t>Polizza Investimento risparmio come forma di accumulo di fondi</a:t>
                      </a: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1905917" y="254045"/>
            <a:ext cx="7778101"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sz="3000" dirty="0">
                <a:solidFill>
                  <a:schemeClr val="bg2">
                    <a:lumMod val="50000"/>
                  </a:schemeClr>
                </a:solidFill>
                <a:latin typeface="Constantia" panose="02030602050306030303" pitchFamily="18" charset="0"/>
                <a:ea typeface="Comfortaa"/>
                <a:cs typeface="Comfortaa"/>
                <a:sym typeface="Comfortaa"/>
              </a:rPr>
              <a:t>CASO STUDIO</a:t>
            </a:r>
            <a:endParaRPr sz="3000" dirty="0">
              <a:solidFill>
                <a:schemeClr val="bg2">
                  <a:lumMod val="50000"/>
                </a:schemeClr>
              </a:solidFill>
              <a:latin typeface="Constantia" panose="02030602050306030303" pitchFamily="18" charset="0"/>
              <a:ea typeface="Comfortaa"/>
              <a:cs typeface="Comfortaa"/>
              <a:sym typeface="Comfortaa"/>
            </a:endParaRPr>
          </a:p>
        </p:txBody>
      </p:sp>
      <p:sp>
        <p:nvSpPr>
          <p:cNvPr id="112" name="Google Shape;112;p19"/>
          <p:cNvSpPr txBox="1"/>
          <p:nvPr/>
        </p:nvSpPr>
        <p:spPr>
          <a:xfrm>
            <a:off x="1807535" y="924642"/>
            <a:ext cx="7262037" cy="41258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it-IT" dirty="0">
              <a:solidFill>
                <a:srgbClr val="FF9900"/>
              </a:solidFill>
              <a:latin typeface="Comfortaa"/>
              <a:ea typeface="Comfortaa"/>
              <a:cs typeface="Comfortaa"/>
              <a:sym typeface="Comfortaa"/>
            </a:endParaRPr>
          </a:p>
          <a:p>
            <a:pPr marL="0" lvl="0" indent="0" algn="l" rtl="0">
              <a:spcBef>
                <a:spcPts val="0"/>
              </a:spcBef>
              <a:spcAft>
                <a:spcPts val="0"/>
              </a:spcAft>
              <a:buNone/>
            </a:pPr>
            <a:r>
              <a:rPr lang="it-IT" dirty="0">
                <a:solidFill>
                  <a:srgbClr val="FF9900"/>
                </a:solidFill>
                <a:latin typeface="Comfortaa"/>
                <a:ea typeface="Comfortaa"/>
                <a:cs typeface="Comfortaa"/>
                <a:sym typeface="Comfortaa"/>
              </a:rPr>
              <a:t> </a:t>
            </a:r>
            <a:r>
              <a:rPr lang="it-IT" dirty="0">
                <a:solidFill>
                  <a:schemeClr val="bg2">
                    <a:lumMod val="50000"/>
                  </a:schemeClr>
                </a:solidFill>
                <a:latin typeface="Constantia" panose="02030602050306030303" pitchFamily="18" charset="0"/>
                <a:ea typeface="Comfortaa"/>
                <a:cs typeface="Comfortaa"/>
                <a:sym typeface="Comfortaa"/>
              </a:rPr>
              <a:t>Un</a:t>
            </a:r>
            <a:r>
              <a:rPr lang="it-IT" dirty="0">
                <a:solidFill>
                  <a:srgbClr val="FF9900"/>
                </a:solidFill>
                <a:latin typeface="Comfortaa"/>
                <a:ea typeface="Comfortaa"/>
                <a:cs typeface="Comfortaa"/>
                <a:sym typeface="Comfortaa"/>
              </a:rPr>
              <a:t> </a:t>
            </a:r>
            <a:r>
              <a:rPr lang="it-IT" dirty="0">
                <a:solidFill>
                  <a:schemeClr val="bg2">
                    <a:lumMod val="50000"/>
                  </a:schemeClr>
                </a:solidFill>
                <a:latin typeface="Constantia" panose="02030602050306030303" pitchFamily="18" charset="0"/>
                <a:ea typeface="Comfortaa"/>
                <a:cs typeface="Comfortaa"/>
                <a:sym typeface="Comfortaa"/>
              </a:rPr>
              <a:t>caso potrebbe essere lo scorretto utilizzo di SmartGum. </a:t>
            </a:r>
          </a:p>
          <a:p>
            <a:pPr marL="0" lvl="0" indent="0" algn="l" rtl="0">
              <a:spcBef>
                <a:spcPts val="0"/>
              </a:spcBef>
              <a:spcAft>
                <a:spcPts val="0"/>
              </a:spcAft>
              <a:buNone/>
            </a:pPr>
            <a:endParaRPr lang="it-IT" dirty="0">
              <a:solidFill>
                <a:schemeClr val="bg2">
                  <a:lumMod val="50000"/>
                </a:schemeClr>
              </a:solidFill>
              <a:latin typeface="Constantia" panose="02030602050306030303" pitchFamily="18" charset="0"/>
              <a:ea typeface="Comfortaa"/>
              <a:cs typeface="Comfortaa"/>
              <a:sym typeface="Comfortaa"/>
            </a:endParaRPr>
          </a:p>
          <a:p>
            <a:pPr marL="0" lvl="0" indent="0" algn="l" rtl="0">
              <a:spcBef>
                <a:spcPts val="0"/>
              </a:spcBef>
              <a:spcAft>
                <a:spcPts val="0"/>
              </a:spcAft>
              <a:buNone/>
            </a:pPr>
            <a:r>
              <a:rPr lang="it-IT" dirty="0">
                <a:solidFill>
                  <a:schemeClr val="bg2">
                    <a:lumMod val="50000"/>
                  </a:schemeClr>
                </a:solidFill>
                <a:latin typeface="Constantia" panose="02030602050306030303" pitchFamily="18" charset="0"/>
                <a:ea typeface="Comfortaa"/>
                <a:cs typeface="Comfortaa"/>
                <a:sym typeface="Comfortaa"/>
              </a:rPr>
              <a:t>Un qualsiasi soggetto, pur disponendo di tutte le condizioni per poter svolgere un pasto normale, lo sostituisce con il nostro prodotto magari anche per un tempo prolungato (un sovradosaggio porta a squilibri nell’apporto dei nutrienti al corpo).</a:t>
            </a:r>
            <a:endParaRPr lang="en" dirty="0">
              <a:solidFill>
                <a:schemeClr val="bg2">
                  <a:lumMod val="50000"/>
                </a:schemeClr>
              </a:solidFill>
              <a:latin typeface="Constantia" panose="02030602050306030303" pitchFamily="18" charset="0"/>
              <a:ea typeface="Comfortaa"/>
              <a:cs typeface="Comfortaa"/>
              <a:sym typeface="Comfortaa"/>
            </a:endParaRPr>
          </a:p>
        </p:txBody>
      </p:sp>
      <p:pic>
        <p:nvPicPr>
          <p:cNvPr id="2" name="Immagine 1">
            <a:extLst>
              <a:ext uri="{FF2B5EF4-FFF2-40B4-BE49-F238E27FC236}">
                <a16:creationId xmlns:a16="http://schemas.microsoft.com/office/drawing/2014/main" id="{817FB5B1-B811-41FD-87D8-229890DB263F}"/>
              </a:ext>
            </a:extLst>
          </p:cNvPr>
          <p:cNvPicPr>
            <a:picLocks noChangeAspect="1"/>
          </p:cNvPicPr>
          <p:nvPr/>
        </p:nvPicPr>
        <p:blipFill>
          <a:blip r:embed="rId4"/>
          <a:stretch>
            <a:fillRect/>
          </a:stretch>
        </p:blipFill>
        <p:spPr>
          <a:xfrm>
            <a:off x="0" y="34560"/>
            <a:ext cx="1688738" cy="1109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1849184" y="-40003"/>
            <a:ext cx="7000216"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solidFill>
                  <a:schemeClr val="bg2">
                    <a:lumMod val="50000"/>
                  </a:schemeClr>
                </a:solidFill>
                <a:latin typeface="Constantia" panose="02030602050306030303" pitchFamily="18" charset="0"/>
                <a:ea typeface="Comfortaa"/>
                <a:cs typeface="Comfortaa"/>
                <a:sym typeface="Comfortaa"/>
              </a:rPr>
              <a:t>CASO STUDIO</a:t>
            </a:r>
            <a:endParaRPr sz="3000" dirty="0">
              <a:solidFill>
                <a:schemeClr val="bg2">
                  <a:lumMod val="50000"/>
                </a:schemeClr>
              </a:solidFill>
              <a:latin typeface="Constantia" panose="02030602050306030303" pitchFamily="18" charset="0"/>
              <a:ea typeface="Comfortaa"/>
              <a:cs typeface="Comfortaa"/>
              <a:sym typeface="Comfortaa"/>
            </a:endParaRPr>
          </a:p>
        </p:txBody>
      </p:sp>
      <p:sp>
        <p:nvSpPr>
          <p:cNvPr id="118" name="Google Shape;118;p20"/>
          <p:cNvSpPr txBox="1"/>
          <p:nvPr/>
        </p:nvSpPr>
        <p:spPr>
          <a:xfrm>
            <a:off x="1849184" y="563526"/>
            <a:ext cx="7294818" cy="45799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dirty="0">
                <a:solidFill>
                  <a:schemeClr val="accent5">
                    <a:lumMod val="50000"/>
                  </a:schemeClr>
                </a:solidFill>
                <a:latin typeface="Constantia" panose="02030602050306030303" pitchFamily="18" charset="0"/>
                <a:ea typeface="Comfortaa"/>
                <a:cs typeface="Comfortaa"/>
                <a:sym typeface="Comfortaa"/>
              </a:rPr>
              <a:t>DANNO DIRETTO</a:t>
            </a:r>
            <a:r>
              <a:rPr lang="it-IT" dirty="0">
                <a:solidFill>
                  <a:schemeClr val="accent5">
                    <a:lumMod val="50000"/>
                  </a:schemeClr>
                </a:solidFill>
                <a:latin typeface="Comfortaa"/>
                <a:ea typeface="Comfortaa"/>
                <a:cs typeface="Comfortaa"/>
                <a:sym typeface="Comfortaa"/>
              </a:rPr>
              <a:t>:</a:t>
            </a:r>
          </a:p>
          <a:p>
            <a:pPr marL="0" lvl="0" indent="0" algn="l" rtl="0">
              <a:spcBef>
                <a:spcPts val="0"/>
              </a:spcBef>
              <a:spcAft>
                <a:spcPts val="0"/>
              </a:spcAft>
              <a:buNone/>
            </a:pPr>
            <a:r>
              <a:rPr lang="it-IT" sz="2000" dirty="0">
                <a:solidFill>
                  <a:schemeClr val="bg2">
                    <a:lumMod val="50000"/>
                  </a:schemeClr>
                </a:solidFill>
                <a:latin typeface="Constantia" panose="02030602050306030303" pitchFamily="18" charset="0"/>
                <a:ea typeface="Comfortaa"/>
                <a:cs typeface="Comfortaa"/>
                <a:sym typeface="Comfortaa"/>
              </a:rPr>
              <a:t>La perdita economica immediatamente imputabile all’evento dannoso realizzatosi.</a:t>
            </a:r>
          </a:p>
          <a:p>
            <a:pPr marL="0" lvl="0" indent="0" algn="l" rtl="0">
              <a:spcBef>
                <a:spcPts val="0"/>
              </a:spcBef>
              <a:spcAft>
                <a:spcPts val="0"/>
              </a:spcAft>
              <a:buNone/>
            </a:pPr>
            <a:r>
              <a:rPr lang="it-IT" sz="2000" dirty="0">
                <a:solidFill>
                  <a:schemeClr val="bg2">
                    <a:lumMod val="50000"/>
                  </a:schemeClr>
                </a:solidFill>
                <a:latin typeface="Constantia" panose="02030602050306030303" pitchFamily="18" charset="0"/>
                <a:ea typeface="Comfortaa"/>
                <a:cs typeface="Comfortaa"/>
                <a:sym typeface="Comfortaa"/>
              </a:rPr>
              <a:t>L’azienda dovrà rimborsare le cure mediche causate dal danno per l’intossicazione e lo scorretto utilizzo del prodotto. Dovrà risarcire per i danni causati alla persona.</a:t>
            </a:r>
          </a:p>
          <a:p>
            <a:pPr marL="0" lvl="0" indent="0" algn="l" rtl="0">
              <a:spcBef>
                <a:spcPts val="0"/>
              </a:spcBef>
              <a:spcAft>
                <a:spcPts val="0"/>
              </a:spcAft>
              <a:buNone/>
            </a:pPr>
            <a:endParaRPr lang="it-IT" sz="2000" dirty="0">
              <a:solidFill>
                <a:schemeClr val="bg2">
                  <a:lumMod val="50000"/>
                </a:schemeClr>
              </a:solidFill>
              <a:latin typeface="Constantia" panose="02030602050306030303" pitchFamily="18" charset="0"/>
              <a:ea typeface="Comfortaa"/>
              <a:cs typeface="Comfortaa"/>
              <a:sym typeface="Comfortaa"/>
            </a:endParaRPr>
          </a:p>
          <a:p>
            <a:pPr marL="0" lvl="0" indent="0" algn="l" rtl="0">
              <a:spcBef>
                <a:spcPts val="0"/>
              </a:spcBef>
              <a:spcAft>
                <a:spcPts val="0"/>
              </a:spcAft>
              <a:buNone/>
            </a:pPr>
            <a:r>
              <a:rPr lang="it-IT" dirty="0">
                <a:solidFill>
                  <a:schemeClr val="accent6">
                    <a:lumMod val="75000"/>
                  </a:schemeClr>
                </a:solidFill>
                <a:latin typeface="Constantia" panose="02030602050306030303" pitchFamily="18" charset="0"/>
                <a:ea typeface="Comfortaa"/>
                <a:cs typeface="Comfortaa"/>
                <a:sym typeface="Comfortaa"/>
              </a:rPr>
              <a:t>DANNO INDIRETTO:</a:t>
            </a:r>
          </a:p>
          <a:p>
            <a:pPr marL="0" lvl="0" indent="0" algn="l" rtl="0">
              <a:spcBef>
                <a:spcPts val="0"/>
              </a:spcBef>
              <a:spcAft>
                <a:spcPts val="0"/>
              </a:spcAft>
              <a:buNone/>
            </a:pPr>
            <a:r>
              <a:rPr lang="it-IT" sz="2000" dirty="0">
                <a:solidFill>
                  <a:schemeClr val="bg2">
                    <a:lumMod val="50000"/>
                  </a:schemeClr>
                </a:solidFill>
                <a:latin typeface="Constantia" panose="02030602050306030303" pitchFamily="18" charset="0"/>
                <a:ea typeface="Comfortaa"/>
                <a:cs typeface="Comfortaa"/>
                <a:sym typeface="Comfortaa"/>
              </a:rPr>
              <a:t>La perdita di lunga durata nel tempo dovuto ad un eventuale passaparola negativo, al danno della reputazione.</a:t>
            </a:r>
          </a:p>
          <a:p>
            <a:pPr marL="0" lvl="0" indent="0" algn="l" rtl="0">
              <a:spcBef>
                <a:spcPts val="0"/>
              </a:spcBef>
              <a:spcAft>
                <a:spcPts val="0"/>
              </a:spcAft>
              <a:buNone/>
            </a:pPr>
            <a:r>
              <a:rPr lang="it-IT" sz="2000" dirty="0">
                <a:solidFill>
                  <a:schemeClr val="bg2">
                    <a:lumMod val="50000"/>
                  </a:schemeClr>
                </a:solidFill>
                <a:latin typeface="Constantia" panose="02030602050306030303" pitchFamily="18" charset="0"/>
                <a:ea typeface="Comfortaa"/>
                <a:cs typeface="Comfortaa"/>
                <a:sym typeface="Comfortaa"/>
              </a:rPr>
              <a:t>Passerebbe l’idea sbagliata di un prodotto dannoso per la nostra salute, i consumatori potrebbero non vederne più l’utilità e diffidare di un prodotto così innovativo pensando che non sia stato studiato sufficientemente.</a:t>
            </a:r>
          </a:p>
          <a:p>
            <a:pPr marL="0" lvl="0" indent="0" algn="l" rtl="0">
              <a:spcBef>
                <a:spcPts val="0"/>
              </a:spcBef>
              <a:spcAft>
                <a:spcPts val="0"/>
              </a:spcAft>
              <a:buNone/>
            </a:pPr>
            <a:endParaRPr lang="it-IT" sz="2000" dirty="0">
              <a:solidFill>
                <a:schemeClr val="bg2">
                  <a:lumMod val="50000"/>
                </a:schemeClr>
              </a:solidFill>
              <a:latin typeface="Constantia" panose="02030602050306030303" pitchFamily="18" charset="0"/>
              <a:ea typeface="Comfortaa"/>
              <a:cs typeface="Comfortaa"/>
              <a:sym typeface="Comfortaa"/>
            </a:endParaRPr>
          </a:p>
        </p:txBody>
      </p:sp>
      <p:pic>
        <p:nvPicPr>
          <p:cNvPr id="2" name="Immagine 1">
            <a:extLst>
              <a:ext uri="{FF2B5EF4-FFF2-40B4-BE49-F238E27FC236}">
                <a16:creationId xmlns:a16="http://schemas.microsoft.com/office/drawing/2014/main" id="{DC1BAA4C-B4CB-4BC2-A20F-B2E94CA1D766}"/>
              </a:ext>
            </a:extLst>
          </p:cNvPr>
          <p:cNvPicPr>
            <a:picLocks noChangeAspect="1"/>
          </p:cNvPicPr>
          <p:nvPr/>
        </p:nvPicPr>
        <p:blipFill>
          <a:blip r:embed="rId4"/>
          <a:stretch>
            <a:fillRect/>
          </a:stretch>
        </p:blipFill>
        <p:spPr>
          <a:xfrm>
            <a:off x="0" y="45057"/>
            <a:ext cx="1688738" cy="1109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anim calcmode="lin" valueType="num">
                                      <p:cBhvr>
                                        <p:cTn id="8" dur="1000" fill="hold"/>
                                        <p:tgtEl>
                                          <p:spTgt spid="118"/>
                                        </p:tgtEl>
                                        <p:attrNameLst>
                                          <p:attrName>ppt_x</p:attrName>
                                        </p:attrNameLst>
                                      </p:cBhvr>
                                      <p:tavLst>
                                        <p:tav tm="0">
                                          <p:val>
                                            <p:strVal val="#ppt_x"/>
                                          </p:val>
                                        </p:tav>
                                        <p:tav tm="100000">
                                          <p:val>
                                            <p:strVal val="#ppt_x"/>
                                          </p:val>
                                        </p:tav>
                                      </p:tavLst>
                                    </p:anim>
                                    <p:anim calcmode="lin" valueType="num">
                                      <p:cBhvr>
                                        <p:cTn id="9"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1850065" y="213430"/>
            <a:ext cx="6989584" cy="79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sz="3000" dirty="0">
                <a:solidFill>
                  <a:schemeClr val="bg2">
                    <a:lumMod val="50000"/>
                  </a:schemeClr>
                </a:solidFill>
                <a:latin typeface="Constantia" panose="02030602050306030303" pitchFamily="18" charset="0"/>
                <a:ea typeface="Comfortaa"/>
                <a:cs typeface="Comfortaa"/>
                <a:sym typeface="Comfortaa"/>
              </a:rPr>
              <a:t>CASO STUDIO</a:t>
            </a:r>
            <a:endParaRPr sz="3000" dirty="0">
              <a:solidFill>
                <a:schemeClr val="bg2">
                  <a:lumMod val="50000"/>
                </a:schemeClr>
              </a:solidFill>
              <a:latin typeface="Constantia" panose="02030602050306030303" pitchFamily="18" charset="0"/>
              <a:ea typeface="Comfortaa"/>
              <a:cs typeface="Comfortaa"/>
              <a:sym typeface="Comfortaa"/>
            </a:endParaRPr>
          </a:p>
        </p:txBody>
      </p:sp>
      <p:sp>
        <p:nvSpPr>
          <p:cNvPr id="124" name="Google Shape;124;p21"/>
          <p:cNvSpPr txBox="1"/>
          <p:nvPr/>
        </p:nvSpPr>
        <p:spPr>
          <a:xfrm>
            <a:off x="1850065" y="776177"/>
            <a:ext cx="6989584" cy="4153893"/>
          </a:xfrm>
          <a:prstGeom prst="rect">
            <a:avLst/>
          </a:prstGeom>
          <a:noFill/>
          <a:ln>
            <a:noFill/>
          </a:ln>
        </p:spPr>
        <p:txBody>
          <a:bodyPr spcFirstLastPara="1" wrap="square" lIns="91425" tIns="91425" rIns="91425" bIns="91425" anchor="t" anchorCtr="0">
            <a:noAutofit/>
          </a:bodyPr>
          <a:lstStyle/>
          <a:p>
            <a:pPr lvl="0" algn="l"/>
            <a:endParaRPr lang="it-IT" dirty="0">
              <a:solidFill>
                <a:schemeClr val="bg2">
                  <a:lumMod val="75000"/>
                </a:schemeClr>
              </a:solidFill>
              <a:latin typeface="Constantia" panose="02030602050306030303" pitchFamily="18" charset="0"/>
              <a:ea typeface="Comfortaa"/>
              <a:cs typeface="Comfortaa"/>
              <a:sym typeface="Comfortaa"/>
            </a:endParaRPr>
          </a:p>
          <a:p>
            <a:pPr lvl="0" algn="l"/>
            <a:r>
              <a:rPr lang="it-IT" dirty="0">
                <a:solidFill>
                  <a:schemeClr val="bg2">
                    <a:lumMod val="75000"/>
                  </a:schemeClr>
                </a:solidFill>
                <a:latin typeface="Constantia" panose="02030602050306030303" pitchFamily="18" charset="0"/>
                <a:ea typeface="Comfortaa"/>
                <a:cs typeface="Comfortaa"/>
                <a:sym typeface="Comfortaa"/>
              </a:rPr>
              <a:t>Protezione assicurativa:</a:t>
            </a:r>
          </a:p>
          <a:p>
            <a:pPr lvl="0" algn="l"/>
            <a:r>
              <a:rPr lang="it-IT" sz="2000" dirty="0">
                <a:solidFill>
                  <a:schemeClr val="bg2">
                    <a:lumMod val="50000"/>
                  </a:schemeClr>
                </a:solidFill>
                <a:latin typeface="Constantia" panose="02030602050306030303" pitchFamily="18" charset="0"/>
                <a:ea typeface="Comfortaa"/>
                <a:cs typeface="Comfortaa"/>
                <a:sym typeface="Comfortaa"/>
              </a:rPr>
              <a:t>Per evitare questo tipo di danni era stata stipulata l’assicurazione RC vs terzi.</a:t>
            </a:r>
          </a:p>
          <a:p>
            <a:pPr lvl="0" algn="l"/>
            <a:r>
              <a:rPr lang="it-IT" dirty="0">
                <a:solidFill>
                  <a:schemeClr val="bg1"/>
                </a:solidFill>
                <a:latin typeface="Comfortaa"/>
                <a:ea typeface="Comfortaa"/>
                <a:cs typeface="Comfortaa"/>
                <a:sym typeface="Comfortaa"/>
              </a:rPr>
              <a:t>MPO?</a:t>
            </a:r>
          </a:p>
          <a:p>
            <a:pPr marL="0" lvl="0" indent="0" algn="l" rtl="0">
              <a:spcBef>
                <a:spcPts val="0"/>
              </a:spcBef>
              <a:spcAft>
                <a:spcPts val="0"/>
              </a:spcAft>
              <a:buNone/>
            </a:pPr>
            <a:endParaRPr lang="it-IT" dirty="0">
              <a:solidFill>
                <a:schemeClr val="bg2">
                  <a:lumMod val="75000"/>
                </a:schemeClr>
              </a:solidFill>
              <a:latin typeface="Constantia" panose="02030602050306030303" pitchFamily="18" charset="0"/>
              <a:ea typeface="Comfortaa"/>
              <a:cs typeface="Comfortaa"/>
              <a:sym typeface="Comfortaa"/>
            </a:endParaRPr>
          </a:p>
          <a:p>
            <a:pPr marL="0" lvl="0" indent="0" algn="l" rtl="0">
              <a:spcBef>
                <a:spcPts val="0"/>
              </a:spcBef>
              <a:spcAft>
                <a:spcPts val="0"/>
              </a:spcAft>
              <a:buNone/>
            </a:pPr>
            <a:endParaRPr lang="it-IT" dirty="0">
              <a:solidFill>
                <a:schemeClr val="bg2">
                  <a:lumMod val="75000"/>
                </a:schemeClr>
              </a:solidFill>
              <a:latin typeface="Constantia" panose="02030602050306030303" pitchFamily="18" charset="0"/>
              <a:ea typeface="Comfortaa"/>
              <a:cs typeface="Comfortaa"/>
              <a:sym typeface="Comfortaa"/>
            </a:endParaRPr>
          </a:p>
          <a:p>
            <a:pPr marL="0" lvl="0" indent="0" algn="l" rtl="0">
              <a:spcBef>
                <a:spcPts val="0"/>
              </a:spcBef>
              <a:spcAft>
                <a:spcPts val="0"/>
              </a:spcAft>
              <a:buNone/>
            </a:pPr>
            <a:r>
              <a:rPr lang="it-IT" dirty="0">
                <a:solidFill>
                  <a:schemeClr val="bg2">
                    <a:lumMod val="75000"/>
                  </a:schemeClr>
                </a:solidFill>
                <a:latin typeface="Constantia" panose="02030602050306030303" pitchFamily="18" charset="0"/>
                <a:ea typeface="Comfortaa"/>
                <a:cs typeface="Comfortaa"/>
                <a:sym typeface="Comfortaa"/>
              </a:rPr>
              <a:t>Utilità delle misure di prevenzione</a:t>
            </a:r>
            <a:r>
              <a:rPr lang="it-IT" dirty="0">
                <a:solidFill>
                  <a:schemeClr val="bg2">
                    <a:lumMod val="75000"/>
                  </a:schemeClr>
                </a:solidFill>
                <a:latin typeface="Comfortaa"/>
                <a:ea typeface="Comfortaa"/>
                <a:cs typeface="Comfortaa"/>
                <a:sym typeface="Comfortaa"/>
              </a:rPr>
              <a:t>:</a:t>
            </a:r>
            <a:endParaRPr lang="en" dirty="0">
              <a:solidFill>
                <a:schemeClr val="bg2">
                  <a:lumMod val="75000"/>
                </a:schemeClr>
              </a:solidFill>
              <a:latin typeface="Comfortaa"/>
              <a:ea typeface="Comfortaa"/>
              <a:cs typeface="Comfortaa"/>
              <a:sym typeface="Comfortaa"/>
            </a:endParaRPr>
          </a:p>
          <a:p>
            <a:pPr algn="l">
              <a:spcBef>
                <a:spcPts val="0"/>
              </a:spcBef>
              <a:spcAft>
                <a:spcPts val="0"/>
              </a:spcAft>
            </a:pPr>
            <a:r>
              <a:rPr lang="it-IT" sz="2000" dirty="0">
                <a:solidFill>
                  <a:schemeClr val="accent4">
                    <a:lumMod val="10000"/>
                  </a:schemeClr>
                </a:solidFill>
                <a:latin typeface="Constantia" panose="02030602050306030303" pitchFamily="18" charset="0"/>
                <a:ea typeface="Comfortaa"/>
                <a:cs typeface="Comfortaa"/>
                <a:sym typeface="Comfortaa"/>
              </a:rPr>
              <a:t>Attenzione e accuratezza sul lavoro; rendere chiare e immediate le condizioni e i limiti di utilizzo del prodotto.</a:t>
            </a:r>
          </a:p>
          <a:p>
            <a:pPr marL="0" lvl="0" indent="0" algn="l" rtl="0">
              <a:spcBef>
                <a:spcPts val="0"/>
              </a:spcBef>
              <a:spcAft>
                <a:spcPts val="0"/>
              </a:spcAft>
              <a:buNone/>
            </a:pPr>
            <a:endParaRPr lang="en" dirty="0">
              <a:solidFill>
                <a:srgbClr val="FF9900"/>
              </a:solidFill>
              <a:latin typeface="Comfortaa"/>
              <a:ea typeface="Comfortaa"/>
              <a:cs typeface="Comfortaa"/>
              <a:sym typeface="Comfortaa"/>
            </a:endParaRPr>
          </a:p>
          <a:p>
            <a:pPr marL="0" lvl="0" indent="0" algn="l" rtl="0">
              <a:spcBef>
                <a:spcPts val="0"/>
              </a:spcBef>
              <a:spcAft>
                <a:spcPts val="0"/>
              </a:spcAft>
              <a:buNone/>
            </a:pPr>
            <a:endParaRPr dirty="0">
              <a:solidFill>
                <a:srgbClr val="FF9900"/>
              </a:solidFill>
              <a:latin typeface="Comfortaa"/>
              <a:ea typeface="Comfortaa"/>
              <a:cs typeface="Comfortaa"/>
              <a:sym typeface="Comfortaa"/>
            </a:endParaRPr>
          </a:p>
        </p:txBody>
      </p:sp>
      <p:pic>
        <p:nvPicPr>
          <p:cNvPr id="2" name="Immagine 1">
            <a:extLst>
              <a:ext uri="{FF2B5EF4-FFF2-40B4-BE49-F238E27FC236}">
                <a16:creationId xmlns:a16="http://schemas.microsoft.com/office/drawing/2014/main" id="{8BC8E968-4AB5-47AD-BF5C-6DFE493CF0E7}"/>
              </a:ext>
            </a:extLst>
          </p:cNvPr>
          <p:cNvPicPr>
            <a:picLocks noChangeAspect="1"/>
          </p:cNvPicPr>
          <p:nvPr/>
        </p:nvPicPr>
        <p:blipFill>
          <a:blip r:embed="rId4"/>
          <a:stretch>
            <a:fillRect/>
          </a:stretch>
        </p:blipFill>
        <p:spPr>
          <a:xfrm>
            <a:off x="0" y="126709"/>
            <a:ext cx="1688738" cy="1109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anim calcmode="lin" valueType="num">
                                      <p:cBhvr>
                                        <p:cTn id="8" dur="1000" fill="hold"/>
                                        <p:tgtEl>
                                          <p:spTgt spid="124"/>
                                        </p:tgtEl>
                                        <p:attrNameLst>
                                          <p:attrName>ppt_x</p:attrName>
                                        </p:attrNameLst>
                                      </p:cBhvr>
                                      <p:tavLst>
                                        <p:tav tm="0">
                                          <p:val>
                                            <p:strVal val="#ppt_x"/>
                                          </p:val>
                                        </p:tav>
                                        <p:tav tm="100000">
                                          <p:val>
                                            <p:strVal val="#ppt_x"/>
                                          </p:val>
                                        </p:tav>
                                      </p:tavLst>
                                    </p:anim>
                                    <p:anim calcmode="lin" valueType="num">
                                      <p:cBhvr>
                                        <p:cTn id="9"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theme/theme1.xml><?xml version="1.0" encoding="utf-8"?>
<a:theme xmlns:a="http://schemas.openxmlformats.org/drawingml/2006/main" name="powerpoint-template-24">
  <a:themeElements>
    <a:clrScheme name="">
      <a:dk1>
        <a:srgbClr val="FFFFFF"/>
      </a:dk1>
      <a:lt1>
        <a:srgbClr val="FFFFFF"/>
      </a:lt1>
      <a:dk2>
        <a:srgbClr val="FFFFFF"/>
      </a:dk2>
      <a:lt2>
        <a:srgbClr val="B80000"/>
      </a:lt2>
      <a:accent1>
        <a:srgbClr val="FF3B3B"/>
      </a:accent1>
      <a:accent2>
        <a:srgbClr val="FF5D5D"/>
      </a:accent2>
      <a:accent3>
        <a:srgbClr val="FFFFFF"/>
      </a:accent3>
      <a:accent4>
        <a:srgbClr val="DADADA"/>
      </a:accent4>
      <a:accent5>
        <a:srgbClr val="FFAFAF"/>
      </a:accent5>
      <a:accent6>
        <a:srgbClr val="E75353"/>
      </a:accent6>
      <a:hlink>
        <a:srgbClr val="FB8181"/>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188D7"/>
        </a:lt2>
        <a:accent1>
          <a:srgbClr val="4C9CD2"/>
        </a:accent1>
        <a:accent2>
          <a:srgbClr val="84BEE6"/>
        </a:accent2>
        <a:accent3>
          <a:srgbClr val="FFFFFF"/>
        </a:accent3>
        <a:accent4>
          <a:srgbClr val="404040"/>
        </a:accent4>
        <a:accent5>
          <a:srgbClr val="B2CBE5"/>
        </a:accent5>
        <a:accent6>
          <a:srgbClr val="77ACD0"/>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190F1"/>
        </a:lt2>
        <a:accent1>
          <a:srgbClr val="1FA4FF"/>
        </a:accent1>
        <a:accent2>
          <a:srgbClr val="21C5FF"/>
        </a:accent2>
        <a:accent3>
          <a:srgbClr val="FFFFFF"/>
        </a:accent3>
        <a:accent4>
          <a:srgbClr val="404040"/>
        </a:accent4>
        <a:accent5>
          <a:srgbClr val="ABCFFF"/>
        </a:accent5>
        <a:accent6>
          <a:srgbClr val="1DB2E7"/>
        </a:accent6>
        <a:hlink>
          <a:srgbClr val="21DA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5BE2"/>
        </a:lt2>
        <a:accent1>
          <a:srgbClr val="1F84FF"/>
        </a:accent1>
        <a:accent2>
          <a:srgbClr val="21AAFF"/>
        </a:accent2>
        <a:accent3>
          <a:srgbClr val="FFFFFF"/>
        </a:accent3>
        <a:accent4>
          <a:srgbClr val="404040"/>
        </a:accent4>
        <a:accent5>
          <a:srgbClr val="ABC2FF"/>
        </a:accent5>
        <a:accent6>
          <a:srgbClr val="1D9AE7"/>
        </a:accent6>
        <a:hlink>
          <a:srgbClr val="21CA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4A6E8"/>
        </a:lt2>
        <a:accent1>
          <a:srgbClr val="0C84F2"/>
        </a:accent1>
        <a:accent2>
          <a:srgbClr val="086BE2"/>
        </a:accent2>
        <a:accent3>
          <a:srgbClr val="FFFFFF"/>
        </a:accent3>
        <a:accent4>
          <a:srgbClr val="404040"/>
        </a:accent4>
        <a:accent5>
          <a:srgbClr val="AAC2F7"/>
        </a:accent5>
        <a:accent6>
          <a:srgbClr val="0660CD"/>
        </a:accent6>
        <a:hlink>
          <a:srgbClr val="0454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4BDE8"/>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ED1313"/>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FFCF01"/>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9C0202"/>
        </a:lt2>
        <a:accent1>
          <a:srgbClr val="EB0903"/>
        </a:accent1>
        <a:accent2>
          <a:srgbClr val="ED4D05"/>
        </a:accent2>
        <a:accent3>
          <a:srgbClr val="FFFFFF"/>
        </a:accent3>
        <a:accent4>
          <a:srgbClr val="404040"/>
        </a:accent4>
        <a:accent5>
          <a:srgbClr val="F3AAAA"/>
        </a:accent5>
        <a:accent6>
          <a:srgbClr val="D74504"/>
        </a:accent6>
        <a:hlink>
          <a:srgbClr val="FEB11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188D7"/>
        </a:lt2>
        <a:accent1>
          <a:srgbClr val="4C9CD2"/>
        </a:accent1>
        <a:accent2>
          <a:srgbClr val="84BEE6"/>
        </a:accent2>
        <a:accent3>
          <a:srgbClr val="FFFFFF"/>
        </a:accent3>
        <a:accent4>
          <a:srgbClr val="404040"/>
        </a:accent4>
        <a:accent5>
          <a:srgbClr val="B2CBE5"/>
        </a:accent5>
        <a:accent6>
          <a:srgbClr val="77ACD0"/>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0190F1"/>
        </a:lt2>
        <a:accent1>
          <a:srgbClr val="1FA4FF"/>
        </a:accent1>
        <a:accent2>
          <a:srgbClr val="21C5FF"/>
        </a:accent2>
        <a:accent3>
          <a:srgbClr val="FFFFFF"/>
        </a:accent3>
        <a:accent4>
          <a:srgbClr val="404040"/>
        </a:accent4>
        <a:accent5>
          <a:srgbClr val="ABCFFF"/>
        </a:accent5>
        <a:accent6>
          <a:srgbClr val="1DB2E7"/>
        </a:accent6>
        <a:hlink>
          <a:srgbClr val="21DA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005BE2"/>
        </a:lt2>
        <a:accent1>
          <a:srgbClr val="1F84FF"/>
        </a:accent1>
        <a:accent2>
          <a:srgbClr val="21AAFF"/>
        </a:accent2>
        <a:accent3>
          <a:srgbClr val="FFFFFF"/>
        </a:accent3>
        <a:accent4>
          <a:srgbClr val="404040"/>
        </a:accent4>
        <a:accent5>
          <a:srgbClr val="ABC2FF"/>
        </a:accent5>
        <a:accent6>
          <a:srgbClr val="1D9AE7"/>
        </a:accent6>
        <a:hlink>
          <a:srgbClr val="21CA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4A6E8"/>
        </a:lt2>
        <a:accent1>
          <a:srgbClr val="0C84F2"/>
        </a:accent1>
        <a:accent2>
          <a:srgbClr val="086BE2"/>
        </a:accent2>
        <a:accent3>
          <a:srgbClr val="FFFFFF"/>
        </a:accent3>
        <a:accent4>
          <a:srgbClr val="404040"/>
        </a:accent4>
        <a:accent5>
          <a:srgbClr val="AAC2F7"/>
        </a:accent5>
        <a:accent6>
          <a:srgbClr val="0660CD"/>
        </a:accent6>
        <a:hlink>
          <a:srgbClr val="0454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4BDE8"/>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ED1313"/>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FFCF01"/>
        </a:lt2>
        <a:accent1>
          <a:srgbClr val="0AA6F4"/>
        </a:accent1>
        <a:accent2>
          <a:srgbClr val="098FE1"/>
        </a:accent2>
        <a:accent3>
          <a:srgbClr val="FFFFFF"/>
        </a:accent3>
        <a:accent4>
          <a:srgbClr val="404040"/>
        </a:accent4>
        <a:accent5>
          <a:srgbClr val="AAD0F8"/>
        </a:accent5>
        <a:accent6>
          <a:srgbClr val="0781CC"/>
        </a:accent6>
        <a:hlink>
          <a:srgbClr val="0471B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9C0202"/>
        </a:lt2>
        <a:accent1>
          <a:srgbClr val="EB0903"/>
        </a:accent1>
        <a:accent2>
          <a:srgbClr val="ED4D05"/>
        </a:accent2>
        <a:accent3>
          <a:srgbClr val="FFFFFF"/>
        </a:accent3>
        <a:accent4>
          <a:srgbClr val="404040"/>
        </a:accent4>
        <a:accent5>
          <a:srgbClr val="F3AAAA"/>
        </a:accent5>
        <a:accent6>
          <a:srgbClr val="D74504"/>
        </a:accent6>
        <a:hlink>
          <a:srgbClr val="FEB11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A22F08"/>
        </a:lt2>
        <a:accent1>
          <a:srgbClr val="E8500A"/>
        </a:accent1>
        <a:accent2>
          <a:srgbClr val="FF7508"/>
        </a:accent2>
        <a:accent3>
          <a:srgbClr val="FFFFFF"/>
        </a:accent3>
        <a:accent4>
          <a:srgbClr val="404040"/>
        </a:accent4>
        <a:accent5>
          <a:srgbClr val="F2B3AA"/>
        </a:accent5>
        <a:accent6>
          <a:srgbClr val="E76906"/>
        </a:accent6>
        <a:hlink>
          <a:srgbClr val="FCD653"/>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832</TotalTime>
  <Words>1006</Words>
  <Application>Microsoft Office PowerPoint</Application>
  <PresentationFormat>Presentazione su schermo (16:9)</PresentationFormat>
  <Paragraphs>76</Paragraphs>
  <Slides>11</Slides>
  <Notes>11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Constantia</vt:lpstr>
      <vt:lpstr>Arial</vt:lpstr>
      <vt:lpstr>Raleway</vt:lpstr>
      <vt:lpstr>Montserrat</vt:lpstr>
      <vt:lpstr>Microsoft Sans Serif</vt:lpstr>
      <vt:lpstr>Comfortaa</vt:lpstr>
      <vt:lpstr>powerpoint-template-24</vt:lpstr>
      <vt:lpstr>SMARTFOOD</vt:lpstr>
      <vt:lpstr>Storia/fondatori dell’impresa e settore di attività</vt:lpstr>
      <vt:lpstr>Presentazione standard di PowerPoint</vt:lpstr>
      <vt:lpstr>Il nostro prodotto è una semplice gomma da masticare contenente il fabbisogno calorico di un pasto di cui necessita il nostro corpo. Il processo produttivo inizia dai cibi quotidiani e finisce sotto forma di gomma da masticare. Siamo i primi sul mercato a proporre questo prodotto e il messaggio che vogliamo diffondere è unico e non dev’essere frainteso: SmartGum dev’essere usato solo quando l’alternativa ad un pasto è non poter mangiare!  Le tecnologie che usiamo: tecnologie alimentari e chimica degli alimenti.  In futuro vediamo il nostro progetto orientato in molti altri campi ad esempio in paesi dove la carenza del cibo è quotidiana e dov’è magari difficile trasportarne a grandi quantità, una soluzione pratica a questo punto potrebbe essere proprio SmartGum. Oppure il nostro prodotto un giorno magari potrà andare nello spazio! </vt:lpstr>
      <vt:lpstr>Presentazione standard di PowerPoint</vt:lpstr>
      <vt:lpstr>Presentazione standard di PowerPoint</vt:lpstr>
      <vt:lpstr>CASO STUDIO</vt:lpstr>
      <vt:lpstr>CASO STUDIO</vt:lpstr>
      <vt:lpstr>CASO STUDIO</vt:lpstr>
      <vt:lpstr>CASO STUDIO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 Società</dc:title>
  <dc:creator>elett man</dc:creator>
  <cp:lastModifiedBy>Simona</cp:lastModifiedBy>
  <cp:revision>64</cp:revision>
  <dcterms:modified xsi:type="dcterms:W3CDTF">2020-06-26T15:13:17Z</dcterms:modified>
</cp:coreProperties>
</file>