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9" r:id="rId1"/>
  </p:sldMasterIdLst>
  <p:notesMasterIdLst>
    <p:notesMasterId r:id="rId11"/>
  </p:notesMasterIdLst>
  <p:sldIdLst>
    <p:sldId id="256" r:id="rId2"/>
    <p:sldId id="267" r:id="rId3"/>
    <p:sldId id="268" r:id="rId4"/>
    <p:sldId id="269" r:id="rId5"/>
    <p:sldId id="260" r:id="rId6"/>
    <p:sldId id="261" r:id="rId7"/>
    <p:sldId id="270" r:id="rId8"/>
    <p:sldId id="271" r:id="rId9"/>
    <p:sldId id="272" r:id="rId10"/>
  </p:sldIdLst>
  <p:sldSz cx="9144000" cy="5143500" type="screen16x9"/>
  <p:notesSz cx="6858000" cy="9144000"/>
  <p:embeddedFontLst>
    <p:embeddedFont>
      <p:font typeface="Arial Rounded MT Bold" panose="020F0704030504030204" pitchFamily="34" charset="0"/>
      <p:regular r:id="rId12"/>
    </p:embeddedFont>
    <p:embeddedFont>
      <p:font typeface="Comfortaa" panose="020B0604020202020204" charset="0"/>
      <p:regular r:id="rId13"/>
      <p:bold r:id="rId14"/>
    </p:embeddedFont>
    <p:embeddedFont>
      <p:font typeface="Franklin Gothic Book" panose="020B0503020102020204" pitchFamily="34" charset="0"/>
      <p:regular r:id="rId15"/>
      <p:italic r:id="rId16"/>
    </p:embeddedFont>
    <p:embeddedFont>
      <p:font typeface="Wingdings 2" panose="05020102010507070707" pitchFamily="18" charset="2"/>
      <p:regular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a" initials="S" lastIdx="11" clrIdx="0">
    <p:extLst>
      <p:ext uri="{19B8F6BF-5375-455C-9EA6-DF929625EA0E}">
        <p15:presenceInfo xmlns:p15="http://schemas.microsoft.com/office/powerpoint/2012/main" userId="Simo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2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4690ED6-2B78-4921-9739-BF9B6A6A56F0}">
  <a:tblStyle styleId="{44690ED6-2B78-4921-9739-BF9B6A6A56F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5" d="100"/>
          <a:sy n="115" d="100"/>
        </p:scale>
        <p:origin x="102" y="64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cb9a0b074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cb9a0b07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d251bb473_0_6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d251bb473_0_6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54c99b38be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54c99b38be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Figura a mano libera 6"/>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olo 8"/>
          <p:cNvSpPr>
            <a:spLocks noGrp="1"/>
          </p:cNvSpPr>
          <p:nvPr>
            <p:ph type="ctrTitle"/>
          </p:nvPr>
        </p:nvSpPr>
        <p:spPr>
          <a:xfrm>
            <a:off x="429064" y="2503170"/>
            <a:ext cx="6480048" cy="172593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a:t>Fare clic per modificare lo stile del titolo</a:t>
            </a:r>
            <a:endParaRPr kumimoji="0" lang="en-US"/>
          </a:p>
        </p:txBody>
      </p:sp>
      <p:sp>
        <p:nvSpPr>
          <p:cNvPr id="17" name="Sottotitolo 16"/>
          <p:cNvSpPr>
            <a:spLocks noGrp="1"/>
          </p:cNvSpPr>
          <p:nvPr>
            <p:ph type="subTitle" idx="1"/>
          </p:nvPr>
        </p:nvSpPr>
        <p:spPr>
          <a:xfrm>
            <a:off x="433050" y="1158609"/>
            <a:ext cx="6480048" cy="131445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7CB97365-EBCA-4027-87D5-99FC1D4DF0BB}" type="datetimeFigureOut">
              <a:rPr lang="en-US" smtClean="0"/>
              <a:pPr/>
              <a:t>6/26/2020</a:t>
            </a:fld>
            <a:endParaRPr lang="en-US"/>
          </a:p>
        </p:txBody>
      </p:sp>
      <p:sp>
        <p:nvSpPr>
          <p:cNvPr id="19" name="Segnaposto piè di pagina 18"/>
          <p:cNvSpPr>
            <a:spLocks noGrp="1"/>
          </p:cNvSpPr>
          <p:nvPr>
            <p:ph type="ftr" sz="quarter" idx="11"/>
          </p:nvPr>
        </p:nvSpPr>
        <p:spPr/>
        <p:txBody>
          <a:bodyPr/>
          <a:lstStyle/>
          <a:p>
            <a:endParaRPr kumimoji="0" lang="en-US"/>
          </a:p>
        </p:txBody>
      </p:sp>
      <p:sp>
        <p:nvSpPr>
          <p:cNvPr id="27" name="Segnaposto numero diapositiva 2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CB97365-EBCA-4027-87D5-99FC1D4DF0BB}" type="datetimeFigureOut">
              <a:rPr lang="en-US" smtClean="0"/>
              <a:pPr/>
              <a:t>6/26/2020</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79"/>
            <a:ext cx="2057400" cy="4388644"/>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05979"/>
            <a:ext cx="6019800" cy="4388644"/>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CB97365-EBCA-4027-87D5-99FC1D4DF0BB}" type="datetimeFigureOut">
              <a:rPr lang="en-US" smtClean="0"/>
              <a:pPr/>
              <a:t>6/26/2020</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4"/>
        <p:cNvGrpSpPr/>
        <p:nvPr/>
      </p:nvGrpSpPr>
      <p:grpSpPr>
        <a:xfrm>
          <a:off x="0" y="0"/>
          <a:ext cx="0" cy="0"/>
          <a:chOff x="0" y="0"/>
          <a:chExt cx="0" cy="0"/>
        </a:xfrm>
      </p:grpSpPr>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lgn="l">
              <a:defRPr/>
            </a:lvl1p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CB97365-EBCA-4027-87D5-99FC1D4DF0BB}" type="datetimeFigureOut">
              <a:rPr lang="en-US" smtClean="0"/>
              <a:pPr/>
              <a:t>6/26/2020</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Figura a mano libera 6"/>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olo 1"/>
          <p:cNvSpPr>
            <a:spLocks noGrp="1"/>
          </p:cNvSpPr>
          <p:nvPr>
            <p:ph type="title"/>
          </p:nvPr>
        </p:nvSpPr>
        <p:spPr>
          <a:xfrm>
            <a:off x="685800" y="2687878"/>
            <a:ext cx="6629400" cy="1369772"/>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685800" y="1864350"/>
            <a:ext cx="6629400" cy="800016"/>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7CB97365-EBCA-4027-87D5-99FC1D4DF0BB}" type="datetimeFigureOut">
              <a:rPr lang="en-US" smtClean="0"/>
              <a:pPr/>
              <a:t>6/26/2020</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7467600" cy="85725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457200" y="1200151"/>
            <a:ext cx="3657600" cy="3394472"/>
          </a:xfrm>
        </p:spPr>
        <p:txBody>
          <a:bodyPr/>
          <a:lstStyle>
            <a:lvl1pPr>
              <a:defRPr sz="2600"/>
            </a:lvl1pPr>
            <a:lvl2pPr>
              <a:defRPr sz="22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267200" y="1200151"/>
            <a:ext cx="3657600" cy="3394472"/>
          </a:xfrm>
        </p:spPr>
        <p:txBody>
          <a:bodyPr/>
          <a:lstStyle>
            <a:lvl1pPr>
              <a:defRPr sz="2600"/>
            </a:lvl1pPr>
            <a:lvl2pPr>
              <a:defRPr sz="22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7CB97365-EBCA-4027-87D5-99FC1D4DF0BB}" type="datetimeFigureOut">
              <a:rPr lang="en-US" smtClean="0"/>
              <a:pPr/>
              <a:t>6/26/2020</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04788"/>
            <a:ext cx="8229600" cy="857250"/>
          </a:xfrm>
        </p:spPr>
        <p:txBody>
          <a:bodyPr anchor="ctr"/>
          <a:lstStyle>
            <a:lvl1pPr>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4114800"/>
            <a:ext cx="4040188" cy="62865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6" y="4114800"/>
            <a:ext cx="4041775" cy="62865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1137685"/>
            <a:ext cx="4040188"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6" y="1137685"/>
            <a:ext cx="4041775"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7CB97365-EBCA-4027-87D5-99FC1D4DF0BB}" type="datetimeFigureOut">
              <a:rPr lang="en-US" smtClean="0"/>
              <a:pPr/>
              <a:t>6/26/2020</a:t>
            </a:fld>
            <a:endParaRPr lang="en-US"/>
          </a:p>
        </p:txBody>
      </p:sp>
      <p:sp>
        <p:nvSpPr>
          <p:cNvPr id="8" name="Segnaposto piè di pagina 7"/>
          <p:cNvSpPr>
            <a:spLocks noGrp="1"/>
          </p:cNvSpPr>
          <p:nvPr>
            <p:ph type="ftr" sz="quarter" idx="11"/>
          </p:nvPr>
        </p:nvSpPr>
        <p:spPr/>
        <p:txBody>
          <a:bodyPr/>
          <a:lstStyle/>
          <a:p>
            <a:endParaRPr kumimoji="0" lang="en-US"/>
          </a:p>
        </p:txBody>
      </p:sp>
      <p:sp>
        <p:nvSpPr>
          <p:cNvPr id="9" name="Segnaposto numero diapositiva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740"/>
            <a:ext cx="7470648" cy="857250"/>
          </a:xfrm>
        </p:spPr>
        <p:txBody>
          <a:bodyPr anchor="ctr"/>
          <a:lstStyle>
            <a:lvl1pPr algn="l">
              <a:defRPr sz="4600"/>
            </a:lvl1pPr>
          </a:lstStyle>
          <a:p>
            <a:r>
              <a:rPr kumimoji="0" lang="it-IT"/>
              <a:t>Fare clic per modificare lo stile del titolo</a:t>
            </a:r>
            <a:endParaRPr kumimoji="0" lang="en-US"/>
          </a:p>
        </p:txBody>
      </p:sp>
      <p:sp>
        <p:nvSpPr>
          <p:cNvPr id="7" name="Segnaposto data 6"/>
          <p:cNvSpPr>
            <a:spLocks noGrp="1"/>
          </p:cNvSpPr>
          <p:nvPr>
            <p:ph type="dt" sz="half" idx="10"/>
          </p:nvPr>
        </p:nvSpPr>
        <p:spPr/>
        <p:txBody>
          <a:bodyPr/>
          <a:lstStyle/>
          <a:p>
            <a:fld id="{7CB97365-EBCA-4027-87D5-99FC1D4DF0BB}" type="datetimeFigureOut">
              <a:rPr lang="en-US" smtClean="0"/>
              <a:pPr/>
              <a:t>6/26/2020</a:t>
            </a:fld>
            <a:endParaRPr lang="en-US"/>
          </a:p>
        </p:txBody>
      </p:sp>
      <p:sp>
        <p:nvSpPr>
          <p:cNvPr id="8" name="Segnaposto numero diapositiva 7"/>
          <p:cNvSpPr>
            <a:spLocks noGrp="1"/>
          </p:cNvSpPr>
          <p:nvPr>
            <p:ph type="sldNum" sz="quarter" idx="11"/>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
        <p:nvSpPr>
          <p:cNvPr id="9" name="Segnaposto piè di pagina 8"/>
          <p:cNvSpPr>
            <a:spLocks noGrp="1"/>
          </p:cNvSpPr>
          <p:nvPr>
            <p:ph type="ftr" sz="quarter" idx="12"/>
          </p:nvPr>
        </p:nvSpPr>
        <p:spPr/>
        <p:txBody>
          <a:bodyPr/>
          <a:lstStyle/>
          <a:p>
            <a:endParaRPr kumimoji="0"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CB97365-EBCA-4027-87D5-99FC1D4DF0BB}" type="datetimeFigureOut">
              <a:rPr lang="en-US" smtClean="0"/>
              <a:pPr/>
              <a:t>6/26/2020</a:t>
            </a:fld>
            <a:endParaRPr lang="en-US"/>
          </a:p>
        </p:txBody>
      </p:sp>
      <p:sp>
        <p:nvSpPr>
          <p:cNvPr id="3" name="Segnaposto piè di pagina 2"/>
          <p:cNvSpPr>
            <a:spLocks noGrp="1"/>
          </p:cNvSpPr>
          <p:nvPr>
            <p:ph type="ftr" sz="quarter" idx="11"/>
          </p:nvPr>
        </p:nvSpPr>
        <p:spPr/>
        <p:txBody>
          <a:bodyPr/>
          <a:lstStyle/>
          <a:p>
            <a:endParaRPr kumimoji="0" lang="en-US"/>
          </a:p>
        </p:txBody>
      </p:sp>
      <p:sp>
        <p:nvSpPr>
          <p:cNvPr id="4" name="Segnaposto numero diapositiva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889146"/>
            <a:ext cx="3200400" cy="547688"/>
          </a:xfrm>
        </p:spPr>
        <p:txBody>
          <a:bodyPr tIns="0" bIns="0" anchor="t"/>
          <a:lstStyle>
            <a:lvl1pPr algn="l">
              <a:buNone/>
              <a:defRPr sz="1800" b="1">
                <a:solidFill>
                  <a:schemeClr val="accent1"/>
                </a:solidFill>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457200" y="160818"/>
            <a:ext cx="2743200" cy="6858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457200" y="1485900"/>
            <a:ext cx="7086600" cy="2857500"/>
          </a:xfrm>
        </p:spPr>
        <p:txBody>
          <a:bodyPr/>
          <a:lstStyle>
            <a:lvl1pPr>
              <a:defRPr sz="2800"/>
            </a:lvl1pPr>
            <a:lvl2pPr>
              <a:defRPr sz="2400"/>
            </a:lvl2pPr>
            <a:lvl3pPr>
              <a:defRPr sz="2200"/>
            </a:lvl3pPr>
            <a:lvl4pPr>
              <a:defRPr sz="2000"/>
            </a:lvl4pPr>
            <a:lvl5pPr>
              <a:defRPr sz="20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7CB97365-EBCA-4027-87D5-99FC1D4DF0BB}" type="datetimeFigureOut">
              <a:rPr lang="en-US" smtClean="0"/>
              <a:pPr/>
              <a:t>6/26/2020</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a:xfrm>
            <a:off x="8156448" y="4816548"/>
            <a:ext cx="762000" cy="273844"/>
          </a:xfrm>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56732" y="1279282"/>
            <a:ext cx="3053868" cy="940356"/>
          </a:xfrm>
        </p:spPr>
        <p:txBody>
          <a:bodyPr anchor="b"/>
          <a:lstStyle>
            <a:lvl1pPr algn="l">
              <a:buNone/>
              <a:defRPr sz="2200" b="1">
                <a:solidFill>
                  <a:schemeClr val="accent1"/>
                </a:solidFill>
              </a:defRPr>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1065628" y="764930"/>
            <a:ext cx="4114800" cy="30861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it-IT"/>
              <a:t>Fare clic sull'icona per inserire un'immagine</a:t>
            </a:r>
            <a:endParaRPr kumimoji="0" lang="en-US" dirty="0"/>
          </a:p>
        </p:txBody>
      </p:sp>
      <p:sp>
        <p:nvSpPr>
          <p:cNvPr id="4" name="Segnaposto testo 3"/>
          <p:cNvSpPr>
            <a:spLocks noGrp="1"/>
          </p:cNvSpPr>
          <p:nvPr>
            <p:ph type="body" sz="half" idx="2"/>
          </p:nvPr>
        </p:nvSpPr>
        <p:spPr>
          <a:xfrm>
            <a:off x="5556734" y="2249074"/>
            <a:ext cx="3053866" cy="199761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a:xfrm>
            <a:off x="457200" y="4816548"/>
            <a:ext cx="2133600" cy="273844"/>
          </a:xfrm>
        </p:spPr>
        <p:txBody>
          <a:bodyPr/>
          <a:lstStyle/>
          <a:p>
            <a:fld id="{7CB97365-EBCA-4027-87D5-99FC1D4DF0BB}" type="datetimeFigureOut">
              <a:rPr lang="en-US" smtClean="0"/>
              <a:pPr/>
              <a:t>6/26/2020</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22222"/>
        </a:solidFill>
        <a:effectLst/>
      </p:bgPr>
    </p:bg>
    <p:spTree>
      <p:nvGrpSpPr>
        <p:cNvPr id="1" name=""/>
        <p:cNvGrpSpPr/>
        <p:nvPr/>
      </p:nvGrpSpPr>
      <p:grpSpPr>
        <a:xfrm>
          <a:off x="0" y="0"/>
          <a:ext cx="0" cy="0"/>
          <a:chOff x="0" y="0"/>
          <a:chExt cx="0" cy="0"/>
        </a:xfrm>
      </p:grpSpPr>
      <p:sp>
        <p:nvSpPr>
          <p:cNvPr id="12" name="Figura a mano libera 11"/>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igura a mano libera 15"/>
          <p:cNvSpPr>
            <a:spLocks/>
          </p:cNvSpPr>
          <p:nvPr/>
        </p:nvSpPr>
        <p:spPr bwMode="auto">
          <a:xfrm>
            <a:off x="7315200" y="0"/>
            <a:ext cx="1828800"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Segnaposto titolo 8"/>
          <p:cNvSpPr>
            <a:spLocks noGrp="1"/>
          </p:cNvSpPr>
          <p:nvPr>
            <p:ph type="title"/>
          </p:nvPr>
        </p:nvSpPr>
        <p:spPr>
          <a:xfrm>
            <a:off x="457200" y="205979"/>
            <a:ext cx="7467600" cy="857250"/>
          </a:xfrm>
          <a:prstGeom prst="rect">
            <a:avLst/>
          </a:prstGeom>
        </p:spPr>
        <p:txBody>
          <a:bodyPr vert="horz" lIns="45720" rIns="45720" anchor="ctr">
            <a:normAutofit/>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200151"/>
            <a:ext cx="7467600" cy="3394472"/>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457200" y="4816548"/>
            <a:ext cx="2133600" cy="273844"/>
          </a:xfrm>
          <a:prstGeom prst="rect">
            <a:avLst/>
          </a:prstGeom>
        </p:spPr>
        <p:txBody>
          <a:bodyPr vert="horz" bIns="0" anchor="b"/>
          <a:lstStyle>
            <a:lvl1pPr algn="l" eaLnBrk="1" latinLnBrk="0" hangingPunct="1">
              <a:defRPr kumimoji="0" sz="1000">
                <a:solidFill>
                  <a:schemeClr val="tx2">
                    <a:shade val="50000"/>
                  </a:schemeClr>
                </a:solidFill>
              </a:defRPr>
            </a:lvl1pPr>
          </a:lstStyle>
          <a:p>
            <a:fld id="{7CB97365-EBCA-4027-87D5-99FC1D4DF0BB}" type="datetimeFigureOut">
              <a:rPr lang="en-US" smtClean="0"/>
              <a:pPr/>
              <a:t>6/26/2020</a:t>
            </a:fld>
            <a:endParaRPr lang="en-US">
              <a:solidFill>
                <a:schemeClr val="tx1">
                  <a:shade val="50000"/>
                </a:schemeClr>
              </a:solidFill>
            </a:endParaRPr>
          </a:p>
        </p:txBody>
      </p:sp>
      <p:sp>
        <p:nvSpPr>
          <p:cNvPr id="22" name="Segnaposto piè di pagina 21"/>
          <p:cNvSpPr>
            <a:spLocks noGrp="1"/>
          </p:cNvSpPr>
          <p:nvPr>
            <p:ph type="ftr" sz="quarter" idx="3"/>
          </p:nvPr>
        </p:nvSpPr>
        <p:spPr>
          <a:xfrm>
            <a:off x="3124200" y="4816548"/>
            <a:ext cx="2895600" cy="273844"/>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kumimoji="0" lang="en-US">
              <a:solidFill>
                <a:schemeClr val="tx1">
                  <a:shade val="50000"/>
                </a:schemeClr>
              </a:solidFill>
            </a:endParaRPr>
          </a:p>
        </p:txBody>
      </p:sp>
      <p:sp>
        <p:nvSpPr>
          <p:cNvPr id="18" name="Segnaposto numero diapositiva 17"/>
          <p:cNvSpPr>
            <a:spLocks noGrp="1"/>
          </p:cNvSpPr>
          <p:nvPr>
            <p:ph type="sldNum" sz="quarter" idx="4"/>
          </p:nvPr>
        </p:nvSpPr>
        <p:spPr>
          <a:xfrm>
            <a:off x="8153400" y="4816548"/>
            <a:ext cx="762000" cy="273844"/>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‹N›</a:t>
            </a:fld>
            <a:endParaRPr lang="it-IT"/>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sldNum="0"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4" name="CasellaDiTesto 3"/>
          <p:cNvSpPr txBox="1"/>
          <p:nvPr/>
        </p:nvSpPr>
        <p:spPr>
          <a:xfrm>
            <a:off x="443687" y="1667767"/>
            <a:ext cx="9375228" cy="584775"/>
          </a:xfrm>
          <a:prstGeom prst="rect">
            <a:avLst/>
          </a:prstGeom>
          <a:noFill/>
        </p:spPr>
        <p:txBody>
          <a:bodyPr wrap="square" rtlCol="0">
            <a:spAutoFit/>
          </a:bodyPr>
          <a:lstStyle/>
          <a:p>
            <a:r>
              <a:rPr lang="it-IT" sz="3200" b="1" dirty="0">
                <a:latin typeface="Arial Rounded MT Bold" pitchFamily="34" charset="0"/>
              </a:rPr>
              <a:t>Azienda automobilistica inglese</a:t>
            </a:r>
          </a:p>
        </p:txBody>
      </p:sp>
      <p:pic>
        <p:nvPicPr>
          <p:cNvPr id="1026" name="Picture 2" descr="C:\Users\giulia\Desktop\download.png"/>
          <p:cNvPicPr>
            <a:picLocks noChangeAspect="1" noChangeArrowheads="1"/>
          </p:cNvPicPr>
          <p:nvPr/>
        </p:nvPicPr>
        <p:blipFill>
          <a:blip r:embed="rId3"/>
          <a:srcRect l="29153" t="9144" r="29483" b="47336"/>
          <a:stretch>
            <a:fillRect/>
          </a:stretch>
        </p:blipFill>
        <p:spPr bwMode="auto">
          <a:xfrm>
            <a:off x="7217228" y="424542"/>
            <a:ext cx="1475850" cy="816429"/>
          </a:xfrm>
          <a:prstGeom prst="rect">
            <a:avLst/>
          </a:prstGeom>
          <a:noFill/>
        </p:spPr>
      </p:pic>
      <p:sp>
        <p:nvSpPr>
          <p:cNvPr id="19" name="CasellaDiTesto 18"/>
          <p:cNvSpPr txBox="1"/>
          <p:nvPr/>
        </p:nvSpPr>
        <p:spPr>
          <a:xfrm>
            <a:off x="228600" y="381000"/>
            <a:ext cx="6553200" cy="923330"/>
          </a:xfrm>
          <a:prstGeom prst="rect">
            <a:avLst/>
          </a:prstGeom>
          <a:noFill/>
        </p:spPr>
        <p:txBody>
          <a:bodyPr wrap="square" rtlCol="0">
            <a:spAutoFit/>
          </a:bodyPr>
          <a:lstStyle/>
          <a:p>
            <a:r>
              <a:rPr lang="it-IT" sz="5400" dirty="0">
                <a:latin typeface="Arial Rounded MT Bold" pitchFamily="34" charset="0"/>
              </a:rPr>
              <a:t>FLY-MOBILE SPA</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150772" cy="676890"/>
          </a:xfrm>
        </p:spPr>
        <p:txBody>
          <a:bodyPr>
            <a:noAutofit/>
          </a:bodyPr>
          <a:lstStyle/>
          <a:p>
            <a:r>
              <a:rPr lang="en" sz="2400" dirty="0">
                <a:solidFill>
                  <a:schemeClr val="dk1"/>
                </a:solidFill>
                <a:effectLst>
                  <a:outerShdw blurRad="38100" dist="38100" dir="2700000" algn="tl">
                    <a:srgbClr val="000000">
                      <a:alpha val="43137"/>
                    </a:srgbClr>
                  </a:outerShdw>
                </a:effectLst>
                <a:latin typeface="Comfortaa"/>
                <a:ea typeface="Comfortaa"/>
                <a:cs typeface="Comfortaa"/>
                <a:sym typeface="Comfortaa"/>
              </a:rPr>
              <a:t>Storia/fondatori dell’impresa e settore di attività</a:t>
            </a:r>
            <a:endParaRPr lang="it-IT" sz="2400"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425669" y="905860"/>
            <a:ext cx="8229600" cy="3907878"/>
          </a:xfrm>
        </p:spPr>
        <p:txBody>
          <a:bodyPr>
            <a:normAutofit/>
          </a:bodyPr>
          <a:lstStyle/>
          <a:p>
            <a:r>
              <a:rPr lang="it-IT" sz="1400" b="1" dirty="0"/>
              <a:t>Automobili </a:t>
            </a:r>
            <a:r>
              <a:rPr lang="it-IT" sz="1400" b="1" dirty="0" err="1"/>
              <a:t>fly</a:t>
            </a:r>
            <a:r>
              <a:rPr lang="it-IT" sz="1400" b="1" dirty="0"/>
              <a:t> mobile</a:t>
            </a:r>
            <a:r>
              <a:rPr lang="it-IT" sz="1400" dirty="0"/>
              <a:t> è un'azienda inglese produttrice di automobili di lusso volanti</a:t>
            </a:r>
          </a:p>
          <a:p>
            <a:r>
              <a:rPr lang="it-IT" sz="1400" dirty="0"/>
              <a:t>La sede è a Londra </a:t>
            </a:r>
          </a:p>
          <a:p>
            <a:r>
              <a:rPr lang="it-IT" sz="1400" dirty="0"/>
              <a:t>In tutto il mondo ha 89 sedi con oltre 1400 dipendenti per sede</a:t>
            </a:r>
          </a:p>
          <a:p>
            <a:pPr>
              <a:buNone/>
            </a:pPr>
            <a:r>
              <a:rPr lang="it-IT" sz="1400" dirty="0"/>
              <a:t>ASPETTI FONDAMENTALI:</a:t>
            </a:r>
          </a:p>
          <a:p>
            <a:r>
              <a:rPr lang="it-IT" sz="1400" dirty="0"/>
              <a:t>Il primo, la volontà e l’intuito di intraprendere in prima persona: </a:t>
            </a:r>
            <a:r>
              <a:rPr lang="it-IT" sz="1400" dirty="0" err="1"/>
              <a:t>fly</a:t>
            </a:r>
            <a:r>
              <a:rPr lang="it-IT" sz="1400" dirty="0"/>
              <a:t>-mobile inizia nel 1995 acquistando gli automezzi inutilizzati dall’esercito inglese trasformandoli in macchine particolari.</a:t>
            </a:r>
          </a:p>
          <a:p>
            <a:r>
              <a:rPr lang="it-IT" sz="1400" dirty="0"/>
              <a:t>Il secondo, il perseguimento costante e fin ossessivo dell’innovazione: </a:t>
            </a:r>
            <a:r>
              <a:rPr lang="it-IT" sz="1400" dirty="0" err="1"/>
              <a:t>fly-mobile</a:t>
            </a:r>
            <a:r>
              <a:rPr lang="it-IT" sz="1400" dirty="0"/>
              <a:t> fu tra i primi ad utilizzare nella sua officina macchine utensili a controllo numerico, garanzia di precisione e alta produttività</a:t>
            </a:r>
          </a:p>
          <a:p>
            <a:r>
              <a:rPr lang="it-IT" sz="1400" dirty="0"/>
              <a:t>Il terzo, l’intelligenza mercatistica: </a:t>
            </a:r>
            <a:r>
              <a:rPr lang="it-IT" sz="1400" dirty="0" err="1"/>
              <a:t>fly-mobile</a:t>
            </a:r>
            <a:r>
              <a:rPr lang="it-IT" sz="1400" dirty="0"/>
              <a:t> inventa per i propri clienti un servizio di assistenza totale e personalizzata. Dagli anni 2000 l’azienda ha deciso di aggiungere una nuova funzionalità alle proprie auto. Si parla appunto di automobili volanti. “È un costo che rende” afferma </a:t>
            </a:r>
            <a:r>
              <a:rPr lang="it-IT" sz="1400" dirty="0" err="1"/>
              <a:t>Johnatan</a:t>
            </a:r>
            <a:r>
              <a:rPr lang="it-IT" sz="1400" dirty="0"/>
              <a:t> </a:t>
            </a:r>
            <a:r>
              <a:rPr lang="it-IT" sz="1400" dirty="0" err="1"/>
              <a:t>Mess</a:t>
            </a:r>
            <a:r>
              <a:rPr lang="it-IT" sz="1400" dirty="0"/>
              <a:t>  </a:t>
            </a:r>
          </a:p>
          <a:p>
            <a:r>
              <a:rPr lang="it-IT" sz="1400" dirty="0" err="1"/>
              <a:t>Fly-mobile</a:t>
            </a:r>
            <a:r>
              <a:rPr lang="it-IT" sz="1400" dirty="0"/>
              <a:t>  offre ai propri clienti un ventaglio di servizi finanziari costruiti e modulati attorno alle singole esigenze</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78372" y="367862"/>
            <a:ext cx="8765628" cy="461665"/>
          </a:xfrm>
          <a:prstGeom prst="rect">
            <a:avLst/>
          </a:prstGeom>
          <a:noFill/>
        </p:spPr>
        <p:txBody>
          <a:bodyPr wrap="square" rtlCol="0">
            <a:spAutoFit/>
          </a:bodyPr>
          <a:lstStyle/>
          <a:p>
            <a:r>
              <a:rPr lang="en" sz="2400" dirty="0">
                <a:solidFill>
                  <a:schemeClr val="tx1"/>
                </a:solidFill>
                <a:effectLst>
                  <a:outerShdw blurRad="38100" dist="38100" dir="2700000" algn="tl">
                    <a:srgbClr val="000000">
                      <a:alpha val="43137"/>
                    </a:srgbClr>
                  </a:outerShdw>
                </a:effectLst>
                <a:latin typeface="Comfortaa" charset="0"/>
                <a:ea typeface="Montserrat"/>
                <a:cs typeface="Microsoft Tai Le" pitchFamily="34" charset="0"/>
                <a:sym typeface="Montserrat"/>
              </a:rPr>
              <a:t>Punti di forza interni e sul territorio </a:t>
            </a:r>
            <a:endParaRPr lang="it-IT" sz="2400" dirty="0">
              <a:solidFill>
                <a:schemeClr val="tx1"/>
              </a:solidFill>
              <a:effectLst>
                <a:outerShdw blurRad="38100" dist="38100" dir="2700000" algn="tl">
                  <a:srgbClr val="000000">
                    <a:alpha val="43137"/>
                  </a:srgbClr>
                </a:outerShdw>
              </a:effectLst>
              <a:latin typeface="Comfortaa" charset="0"/>
              <a:cs typeface="Microsoft Tai Le" pitchFamily="34" charset="0"/>
            </a:endParaRPr>
          </a:p>
        </p:txBody>
      </p:sp>
      <p:sp>
        <p:nvSpPr>
          <p:cNvPr id="3" name="CasellaDiTesto 2"/>
          <p:cNvSpPr txBox="1"/>
          <p:nvPr/>
        </p:nvSpPr>
        <p:spPr>
          <a:xfrm>
            <a:off x="378372" y="829527"/>
            <a:ext cx="8481849" cy="3724096"/>
          </a:xfrm>
          <a:prstGeom prst="rect">
            <a:avLst/>
          </a:prstGeom>
          <a:noFill/>
        </p:spPr>
        <p:txBody>
          <a:bodyPr wrap="square" rtlCol="0">
            <a:spAutoFit/>
          </a:bodyPr>
          <a:lstStyle/>
          <a:p>
            <a:pPr>
              <a:buFont typeface="Wingdings" pitchFamily="2" charset="2"/>
              <a:buChar char="Ø"/>
            </a:pPr>
            <a:r>
              <a:rPr lang="it-IT" dirty="0"/>
              <a:t> </a:t>
            </a:r>
            <a:r>
              <a:rPr lang="it-IT" sz="1600" dirty="0"/>
              <a:t>L’impresa dovrebbe avere successo, considerando tutte le persone che necessitano uno             spostamento rapido e veloce in tempo reale </a:t>
            </a:r>
          </a:p>
          <a:p>
            <a:pPr>
              <a:buFont typeface="Wingdings" pitchFamily="2" charset="2"/>
              <a:buChar char="Ø"/>
            </a:pPr>
            <a:endParaRPr lang="it-IT" sz="1600" dirty="0"/>
          </a:p>
          <a:p>
            <a:pPr>
              <a:buFont typeface="Wingdings" pitchFamily="2" charset="2"/>
              <a:buChar char="Ø"/>
            </a:pPr>
            <a:r>
              <a:rPr lang="it-IT" sz="1600" dirty="0"/>
              <a:t>Una delle caratteristiche che rende efficiente il prodotto e utilizzabile da tutti è il fattore della sicurezza che protegge le persone che si trovano all’interno del veicolo: le ali sono anche un sistema di protezione in caso di incidente. </a:t>
            </a:r>
          </a:p>
          <a:p>
            <a:pPr>
              <a:buFont typeface="Wingdings" pitchFamily="2" charset="2"/>
              <a:buChar char="Ø"/>
            </a:pPr>
            <a:endParaRPr lang="it-IT" sz="1600" dirty="0"/>
          </a:p>
          <a:p>
            <a:pPr>
              <a:buFont typeface="Wingdings" pitchFamily="2" charset="2"/>
              <a:buChar char="Ø"/>
            </a:pPr>
            <a:r>
              <a:rPr lang="it-IT" sz="1600" dirty="0"/>
              <a:t>È l’unica impresa di questo tipo che si trova nella zona di Londra</a:t>
            </a:r>
          </a:p>
          <a:p>
            <a:pPr>
              <a:buFont typeface="Wingdings" pitchFamily="2" charset="2"/>
              <a:buChar char="Ø"/>
            </a:pPr>
            <a:endParaRPr lang="it-IT" sz="1600" dirty="0"/>
          </a:p>
          <a:p>
            <a:pPr>
              <a:buFont typeface="Wingdings" pitchFamily="2" charset="2"/>
              <a:buChar char="Ø"/>
            </a:pPr>
            <a:r>
              <a:rPr lang="it-IT" sz="1600" dirty="0"/>
              <a:t>Il Signor </a:t>
            </a:r>
            <a:r>
              <a:rPr lang="it-IT" sz="1600" dirty="0" err="1"/>
              <a:t>Mess</a:t>
            </a:r>
            <a:r>
              <a:rPr lang="it-IT" sz="1600" dirty="0"/>
              <a:t> ha affermato in una dichiarazione di voler collaborare con il Signor </a:t>
            </a:r>
            <a:r>
              <a:rPr lang="it-IT" sz="1600" dirty="0" err="1"/>
              <a:t>Stephan</a:t>
            </a:r>
            <a:r>
              <a:rPr lang="it-IT" sz="1600" dirty="0"/>
              <a:t> </a:t>
            </a:r>
            <a:r>
              <a:rPr lang="it-IT" sz="1600" dirty="0" err="1"/>
              <a:t>Grey</a:t>
            </a:r>
            <a:r>
              <a:rPr lang="it-IT" sz="1600" dirty="0"/>
              <a:t> per migliorare le qualità e i minimi dettagli fino ad arrivare alla perfezione totale del veicolo</a:t>
            </a:r>
          </a:p>
          <a:p>
            <a:pPr>
              <a:buFont typeface="Wingdings" pitchFamily="2" charset="2"/>
              <a:buChar char="Ø"/>
            </a:pPr>
            <a:endParaRPr lang="it-IT" sz="1600" dirty="0"/>
          </a:p>
          <a:p>
            <a:pPr>
              <a:buFont typeface="Wingdings" pitchFamily="2" charset="2"/>
              <a:buChar char="Ø"/>
            </a:pPr>
            <a:endParaRPr lang="it-IT" dirty="0"/>
          </a:p>
          <a:p>
            <a:pPr>
              <a:buFont typeface="Wingdings" pitchFamily="2" charset="2"/>
              <a:buChar char="Ø"/>
            </a:pPr>
            <a:endParaRPr lang="it-IT" dirty="0"/>
          </a:p>
        </p:txBody>
      </p:sp>
      <p:pic>
        <p:nvPicPr>
          <p:cNvPr id="2050" name="Picture 2" descr="Tutti vogliono le macchine volanti - Wired"/>
          <p:cNvPicPr>
            <a:picLocks noChangeAspect="1" noChangeArrowheads="1"/>
          </p:cNvPicPr>
          <p:nvPr/>
        </p:nvPicPr>
        <p:blipFill>
          <a:blip r:embed="rId2"/>
          <a:srcRect/>
          <a:stretch>
            <a:fillRect/>
          </a:stretch>
        </p:blipFill>
        <p:spPr bwMode="auto">
          <a:xfrm>
            <a:off x="6773333" y="3870332"/>
            <a:ext cx="2034336" cy="1143103"/>
          </a:xfrm>
          <a:prstGeom prst="rect">
            <a:avLst/>
          </a:prstGeom>
          <a:noFill/>
        </p:spPr>
      </p:pic>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4800" y="304800"/>
            <a:ext cx="8671034" cy="461665"/>
          </a:xfrm>
          <a:prstGeom prst="rect">
            <a:avLst/>
          </a:prstGeom>
          <a:noFill/>
        </p:spPr>
        <p:txBody>
          <a:bodyPr wrap="square" rtlCol="0">
            <a:spAutoFit/>
          </a:bodyPr>
          <a:lstStyle/>
          <a:p>
            <a:r>
              <a:rPr lang="en" sz="2400" dirty="0">
                <a:solidFill>
                  <a:schemeClr val="tx1"/>
                </a:solidFill>
                <a:effectLst>
                  <a:outerShdw blurRad="38100" dist="38100" dir="2700000" algn="tl">
                    <a:srgbClr val="000000">
                      <a:alpha val="43137"/>
                    </a:srgbClr>
                  </a:outerShdw>
                </a:effectLst>
                <a:latin typeface="Comfortaa"/>
                <a:ea typeface="Comfortaa"/>
                <a:cs typeface="Comfortaa"/>
                <a:sym typeface="Comfortaa"/>
              </a:rPr>
              <a:t>Punti di forza del prodotto</a:t>
            </a:r>
            <a:endParaRPr lang="it-IT" dirty="0">
              <a:effectLst>
                <a:outerShdw blurRad="38100" dist="38100" dir="2700000" algn="tl">
                  <a:srgbClr val="000000">
                    <a:alpha val="43137"/>
                  </a:srgbClr>
                </a:outerShdw>
              </a:effectLst>
            </a:endParaRPr>
          </a:p>
        </p:txBody>
      </p:sp>
      <p:sp>
        <p:nvSpPr>
          <p:cNvPr id="5" name="CasellaDiTesto 4"/>
          <p:cNvSpPr txBox="1"/>
          <p:nvPr/>
        </p:nvSpPr>
        <p:spPr>
          <a:xfrm>
            <a:off x="379686" y="853575"/>
            <a:ext cx="8384628" cy="5539978"/>
          </a:xfrm>
          <a:prstGeom prst="rect">
            <a:avLst/>
          </a:prstGeom>
          <a:noFill/>
        </p:spPr>
        <p:txBody>
          <a:bodyPr wrap="square" rtlCol="0">
            <a:spAutoFit/>
          </a:bodyPr>
          <a:lstStyle/>
          <a:p>
            <a:r>
              <a:rPr lang="it-IT" sz="1600" dirty="0"/>
              <a:t>Il bene offerto sul mercato offre agli acquirenti un veicolo che presenta un sistema di sicurezza collegato al soccorso stradale via internet in modo da offrire un aiuto immediato, ed è proprio per questo motivo che i clienti sono più incoraggiati all’acquisto del prodotto. </a:t>
            </a:r>
          </a:p>
          <a:p>
            <a:endParaRPr lang="it-IT" sz="1600" dirty="0"/>
          </a:p>
          <a:p>
            <a:r>
              <a:rPr lang="it-IT" sz="1600" dirty="0"/>
              <a:t>Offre un’elevata durata della batteria con una funzionalità di almeno 12 ore e il tempo di ricarica totale è poco più di un’ora.</a:t>
            </a:r>
          </a:p>
          <a:p>
            <a:endParaRPr lang="it-IT" sz="1600" dirty="0"/>
          </a:p>
          <a:p>
            <a:r>
              <a:rPr lang="it-IT" sz="1600" dirty="0"/>
              <a:t>La caratteristica più particolare di questo prodotto sono appunto le ALI dotate di un cambio automatico in base alla stagione e alla temperatura atmosferica.</a:t>
            </a:r>
          </a:p>
          <a:p>
            <a:r>
              <a:rPr lang="it-IT" sz="1600" dirty="0"/>
              <a:t>Il prodotto con cui sono realizzate le ali d’estate è il magnesio, perché essendo un prodotto leggero è più facile volare anche con un traffico intenso, mentre d’inverno sono realizzate con il ferro per garantire una maggiore stabilità del veicolo in caso di mal tempo.</a:t>
            </a:r>
          </a:p>
          <a:p>
            <a:endParaRPr lang="it-IT" sz="1600" dirty="0"/>
          </a:p>
          <a:p>
            <a:r>
              <a:rPr lang="it-IT" sz="1600" dirty="0"/>
              <a:t>Secondo gli studiosi questo veicolo in futuro consentirà la rimozione delle ruote per far si che ci sia un minore attrito così da diminuire l’inquinamento provocato dalle particelle che si staccano dagli pneumatici</a:t>
            </a:r>
          </a:p>
          <a:p>
            <a:endParaRPr lang="it-IT" dirty="0"/>
          </a:p>
          <a:p>
            <a:endParaRPr lang="it-IT" dirty="0"/>
          </a:p>
          <a:p>
            <a:endParaRPr lang="it-IT" dirty="0"/>
          </a:p>
          <a:p>
            <a:endParaRPr lang="it-IT" dirty="0"/>
          </a:p>
          <a:p>
            <a:endParaRPr lang="it-IT" dirty="0"/>
          </a:p>
          <a:p>
            <a:endParaRPr lang="it-IT" dirty="0"/>
          </a:p>
          <a:p>
            <a:endParaRPr lang="it-IT" dirty="0"/>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graphicFrame>
        <p:nvGraphicFramePr>
          <p:cNvPr id="101" name="Google Shape;101;p17"/>
          <p:cNvGraphicFramePr/>
          <p:nvPr>
            <p:extLst>
              <p:ext uri="{D42A27DB-BD31-4B8C-83A1-F6EECF244321}">
                <p14:modId xmlns:p14="http://schemas.microsoft.com/office/powerpoint/2010/main" val="1708823854"/>
              </p:ext>
            </p:extLst>
          </p:nvPr>
        </p:nvGraphicFramePr>
        <p:xfrm>
          <a:off x="-1" y="1"/>
          <a:ext cx="9143995" cy="5521768"/>
        </p:xfrm>
        <a:graphic>
          <a:graphicData uri="http://schemas.openxmlformats.org/drawingml/2006/table">
            <a:tbl>
              <a:tblPr>
                <a:noFill/>
                <a:tableStyleId>{44690ED6-2B78-4921-9739-BF9B6A6A56F0}</a:tableStyleId>
              </a:tblPr>
              <a:tblGrid>
                <a:gridCol w="1704110">
                  <a:extLst>
                    <a:ext uri="{9D8B030D-6E8A-4147-A177-3AD203B41FA5}">
                      <a16:colId xmlns:a16="http://schemas.microsoft.com/office/drawing/2014/main" val="20000"/>
                    </a:ext>
                  </a:extLst>
                </a:gridCol>
                <a:gridCol w="1849563">
                  <a:extLst>
                    <a:ext uri="{9D8B030D-6E8A-4147-A177-3AD203B41FA5}">
                      <a16:colId xmlns:a16="http://schemas.microsoft.com/office/drawing/2014/main" val="20001"/>
                    </a:ext>
                  </a:extLst>
                </a:gridCol>
                <a:gridCol w="2027724">
                  <a:extLst>
                    <a:ext uri="{9D8B030D-6E8A-4147-A177-3AD203B41FA5}">
                      <a16:colId xmlns:a16="http://schemas.microsoft.com/office/drawing/2014/main" val="20002"/>
                    </a:ext>
                  </a:extLst>
                </a:gridCol>
                <a:gridCol w="3562598">
                  <a:extLst>
                    <a:ext uri="{9D8B030D-6E8A-4147-A177-3AD203B41FA5}">
                      <a16:colId xmlns:a16="http://schemas.microsoft.com/office/drawing/2014/main" val="20003"/>
                    </a:ext>
                  </a:extLst>
                </a:gridCol>
              </a:tblGrid>
              <a:tr h="480795">
                <a:tc>
                  <a:txBody>
                    <a:bodyPr/>
                    <a:lstStyle/>
                    <a:p>
                      <a:pPr marL="0" lvl="0" indent="0" algn="l" rtl="0">
                        <a:spcBef>
                          <a:spcPts val="0"/>
                        </a:spcBef>
                        <a:spcAft>
                          <a:spcPts val="0"/>
                        </a:spcAft>
                        <a:buNone/>
                      </a:pPr>
                      <a:r>
                        <a:rPr lang="en" dirty="0">
                          <a:solidFill>
                            <a:schemeClr val="bg1"/>
                          </a:solidFill>
                          <a:latin typeface="Comfortaa"/>
                          <a:ea typeface="Comfortaa"/>
                          <a:cs typeface="Comfortaa"/>
                          <a:sym typeface="Comfortaa"/>
                        </a:rPr>
                        <a:t>rischio</a:t>
                      </a:r>
                      <a:endParaRPr dirty="0">
                        <a:solidFill>
                          <a:schemeClr val="bg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en" dirty="0">
                          <a:solidFill>
                            <a:schemeClr val="bg1"/>
                          </a:solidFill>
                          <a:latin typeface="Comfortaa"/>
                          <a:ea typeface="Comfortaa"/>
                          <a:cs typeface="Comfortaa"/>
                          <a:sym typeface="Comfortaa"/>
                        </a:rPr>
                        <a:t>prevenzione</a:t>
                      </a:r>
                      <a:endParaRPr dirty="0">
                        <a:solidFill>
                          <a:schemeClr val="bg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en" dirty="0">
                          <a:solidFill>
                            <a:schemeClr val="bg1"/>
                          </a:solidFill>
                          <a:latin typeface="Comfortaa"/>
                          <a:ea typeface="Comfortaa"/>
                          <a:cs typeface="Comfortaa"/>
                          <a:sym typeface="Comfortaa"/>
                        </a:rPr>
                        <a:t>assicurazione</a:t>
                      </a:r>
                      <a:endParaRPr dirty="0">
                        <a:solidFill>
                          <a:schemeClr val="bg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en" dirty="0">
                          <a:solidFill>
                            <a:schemeClr val="bg1"/>
                          </a:solidFill>
                          <a:latin typeface="Comfortaa"/>
                          <a:ea typeface="Comfortaa"/>
                          <a:cs typeface="Comfortaa"/>
                          <a:sym typeface="Comfortaa"/>
                        </a:rPr>
                        <a:t>altre opzioni</a:t>
                      </a:r>
                      <a:endParaRPr dirty="0">
                        <a:solidFill>
                          <a:schemeClr val="bg1"/>
                        </a:solidFill>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0"/>
                  </a:ext>
                </a:extLst>
              </a:tr>
              <a:tr h="1201764">
                <a:tc>
                  <a:txBody>
                    <a:bodyPr/>
                    <a:lstStyle/>
                    <a:p>
                      <a:pPr marL="0" lvl="0" indent="0" algn="l" rtl="0">
                        <a:spcBef>
                          <a:spcPts val="0"/>
                        </a:spcBef>
                        <a:spcAft>
                          <a:spcPts val="0"/>
                        </a:spcAft>
                        <a:buNone/>
                      </a:pPr>
                      <a:r>
                        <a:rPr lang="en" dirty="0">
                          <a:solidFill>
                            <a:schemeClr val="dk1"/>
                          </a:solidFill>
                          <a:latin typeface="Comfortaa"/>
                          <a:ea typeface="Comfortaa"/>
                          <a:cs typeface="Comfortaa"/>
                          <a:sym typeface="Comfortaa"/>
                        </a:rPr>
                        <a:t>Incendio </a:t>
                      </a:r>
                      <a:r>
                        <a:rPr lang="it-IT" dirty="0">
                          <a:solidFill>
                            <a:schemeClr val="dk1"/>
                          </a:solidFill>
                          <a:latin typeface="Comfortaa"/>
                          <a:ea typeface="Comfortaa"/>
                          <a:cs typeface="Comfortaa"/>
                          <a:sym typeface="Comfortaa"/>
                        </a:rPr>
                        <a:t>e</a:t>
                      </a:r>
                      <a:r>
                        <a:rPr lang="en" dirty="0">
                          <a:solidFill>
                            <a:schemeClr val="dk1"/>
                          </a:solidFill>
                          <a:latin typeface="Comfortaa"/>
                          <a:ea typeface="Comfortaa"/>
                          <a:cs typeface="Comfortaa"/>
                          <a:sym typeface="Comfortaa"/>
                        </a:rPr>
                        <a:t> calamità</a:t>
                      </a:r>
                      <a:endParaRPr dirty="0"/>
                    </a:p>
                  </a:txBody>
                  <a:tcPr marL="91425" marR="91425" marT="91425" marB="91425"/>
                </a:tc>
                <a:tc>
                  <a:txBody>
                    <a:bodyPr/>
                    <a:lstStyle/>
                    <a:p>
                      <a:pPr marL="0" lvl="0" indent="0" algn="l" rtl="0">
                        <a:spcBef>
                          <a:spcPts val="0"/>
                        </a:spcBef>
                        <a:spcAft>
                          <a:spcPts val="0"/>
                        </a:spcAft>
                        <a:buNone/>
                      </a:pPr>
                      <a:r>
                        <a:rPr lang="it-IT" sz="1200" dirty="0">
                          <a:solidFill>
                            <a:schemeClr val="dk1"/>
                          </a:solidFill>
                          <a:latin typeface="Comfortaa"/>
                          <a:ea typeface="Comfortaa"/>
                          <a:cs typeface="Comfortaa"/>
                          <a:sym typeface="Comfortaa"/>
                        </a:rPr>
                        <a:t>estintori, sistemi automatizzati antincendio, materiali ignifughi, processi produttivi sicuri, training del personale..</a:t>
                      </a:r>
                      <a:endParaRPr sz="1200"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it-IT" dirty="0">
                          <a:solidFill>
                            <a:schemeClr val="dk1"/>
                          </a:solidFill>
                          <a:latin typeface="Comfortaa"/>
                          <a:ea typeface="Comfortaa"/>
                          <a:cs typeface="Comfortaa"/>
                          <a:sym typeface="Comfortaa"/>
                        </a:rPr>
                        <a:t>Incendio</a:t>
                      </a:r>
                    </a:p>
                    <a:p>
                      <a:pPr marL="0" lvl="0" indent="0" algn="l" rtl="0">
                        <a:spcBef>
                          <a:spcPts val="0"/>
                        </a:spcBef>
                        <a:spcAft>
                          <a:spcPts val="0"/>
                        </a:spcAft>
                        <a:buNone/>
                      </a:pPr>
                      <a:r>
                        <a:rPr lang="it-IT" dirty="0">
                          <a:solidFill>
                            <a:schemeClr val="dk1"/>
                          </a:solidFill>
                          <a:latin typeface="Comfortaa"/>
                          <a:ea typeface="Comfortaa"/>
                          <a:cs typeface="Comfortaa"/>
                          <a:sym typeface="Comfortaa"/>
                        </a:rPr>
                        <a:t>calamità</a:t>
                      </a: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r h="1041187">
                <a:tc>
                  <a:txBody>
                    <a:bodyPr/>
                    <a:lstStyle/>
                    <a:p>
                      <a:pPr marL="0" lvl="0" indent="0" algn="l" rtl="0">
                        <a:spcBef>
                          <a:spcPts val="0"/>
                        </a:spcBef>
                        <a:spcAft>
                          <a:spcPts val="0"/>
                        </a:spcAft>
                        <a:buNone/>
                      </a:pPr>
                      <a:r>
                        <a:rPr lang="en" dirty="0">
                          <a:solidFill>
                            <a:schemeClr val="dk1"/>
                          </a:solidFill>
                          <a:latin typeface="Comfortaa"/>
                          <a:ea typeface="Comfortaa"/>
                          <a:cs typeface="Comfortaa"/>
                          <a:sym typeface="Comfortaa"/>
                        </a:rPr>
                        <a:t>Infortuni sul lavoro</a:t>
                      </a: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it-IT" sz="1600" dirty="0">
                          <a:latin typeface="Comfortaa" charset="0"/>
                        </a:rPr>
                        <a:t>Fornire</a:t>
                      </a:r>
                      <a:r>
                        <a:rPr lang="it-IT" sz="1600" baseline="0" dirty="0">
                          <a:latin typeface="Comfortaa" charset="0"/>
                        </a:rPr>
                        <a:t> ai dipendenti le giuste misure di sicurezze</a:t>
                      </a:r>
                      <a:endParaRPr sz="1600" dirty="0">
                        <a:latin typeface="Comfortaa" charset="0"/>
                      </a:endParaRPr>
                    </a:p>
                  </a:txBody>
                  <a:tcPr marL="91425" marR="91425" marT="91425" marB="91425"/>
                </a:tc>
                <a:tc>
                  <a:txBody>
                    <a:bodyPr/>
                    <a:lstStyle/>
                    <a:p>
                      <a:pPr marL="0" lvl="0" indent="0" algn="l" rtl="0">
                        <a:spcBef>
                          <a:spcPts val="0"/>
                        </a:spcBef>
                        <a:spcAft>
                          <a:spcPts val="0"/>
                        </a:spcAft>
                        <a:buNone/>
                      </a:pPr>
                      <a:r>
                        <a:rPr lang="it-IT" dirty="0"/>
                        <a:t>Infortuni</a:t>
                      </a: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2"/>
                  </a:ext>
                </a:extLst>
              </a:tr>
              <a:tr h="1683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solidFill>
                            <a:schemeClr val="dk1"/>
                          </a:solidFill>
                          <a:latin typeface="Comfortaa"/>
                          <a:ea typeface="Comfortaa"/>
                          <a:cs typeface="Comfortaa"/>
                          <a:sym typeface="Comfortaa"/>
                        </a:rPr>
                        <a:t>Danni a terzi</a:t>
                      </a:r>
                    </a:p>
                    <a:p>
                      <a:pPr marL="0" lvl="0" indent="0" algn="l" rtl="0">
                        <a:spcBef>
                          <a:spcPts val="0"/>
                        </a:spcBef>
                        <a:spcAft>
                          <a:spcPts val="0"/>
                        </a:spcAft>
                        <a:buNone/>
                      </a:pP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it-IT" sz="1600" dirty="0">
                          <a:latin typeface="Comfortaa" charset="0"/>
                        </a:rPr>
                        <a:t>Accertarsi</a:t>
                      </a:r>
                      <a:r>
                        <a:rPr lang="it-IT" sz="1600" baseline="0" dirty="0">
                          <a:latin typeface="Comfortaa" charset="0"/>
                        </a:rPr>
                        <a:t> delle condizioni del prodotto prima di venderlo sul mercato</a:t>
                      </a:r>
                      <a:endParaRPr sz="1600" dirty="0">
                        <a:latin typeface="Comfortaa" charset="0"/>
                      </a:endParaRPr>
                    </a:p>
                  </a:txBody>
                  <a:tcPr marL="91425" marR="91425" marT="91425" marB="91425"/>
                </a:tc>
                <a:tc>
                  <a:txBody>
                    <a:bodyPr/>
                    <a:lstStyle/>
                    <a:p>
                      <a:pPr marL="0" lvl="0" indent="0" algn="l" rtl="0">
                        <a:spcBef>
                          <a:spcPts val="0"/>
                        </a:spcBef>
                        <a:spcAft>
                          <a:spcPts val="0"/>
                        </a:spcAft>
                        <a:buNone/>
                      </a:pPr>
                      <a:r>
                        <a:rPr lang="it-IT" dirty="0"/>
                        <a:t>Rc verso terzi</a:t>
                      </a:r>
                      <a:endParaRPr dirty="0"/>
                    </a:p>
                  </a:txBody>
                  <a:tcPr marL="91425" marR="91425" marT="91425" marB="91425"/>
                </a:tc>
                <a:tc>
                  <a:txBody>
                    <a:bodyPr/>
                    <a:lstStyle/>
                    <a:p>
                      <a:pPr marL="0" lvl="0" indent="0" algn="l" rtl="0">
                        <a:spcBef>
                          <a:spcPts val="0"/>
                        </a:spcBef>
                        <a:spcAft>
                          <a:spcPts val="0"/>
                        </a:spcAft>
                        <a:buNone/>
                      </a:pPr>
                      <a:endParaRPr dirty="0">
                        <a:solidFill>
                          <a:schemeClr val="dk1"/>
                        </a:solidFill>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3"/>
                  </a:ext>
                </a:extLst>
              </a:tr>
              <a:tr h="736065">
                <a:tc>
                  <a:txBody>
                    <a:bodyPr/>
                    <a:lstStyle/>
                    <a:p>
                      <a:pPr marL="0" lvl="0" indent="0" algn="l" rtl="0">
                        <a:spcBef>
                          <a:spcPts val="0"/>
                        </a:spcBef>
                        <a:spcAft>
                          <a:spcPts val="0"/>
                        </a:spcAft>
                        <a:buNone/>
                      </a:pPr>
                      <a:endParaRPr dirty="0">
                        <a:solidFill>
                          <a:schemeClr val="dk1"/>
                        </a:solidFill>
                        <a:latin typeface="Comfortaa"/>
                        <a:ea typeface="Comfortaa"/>
                        <a:cs typeface="Comfortaa"/>
                        <a:sym typeface="Comfortaa"/>
                      </a:endParaRPr>
                    </a:p>
                  </a:txBody>
                  <a:tcPr marL="91425" marR="91425" marT="91425" marB="91425"/>
                </a:tc>
                <a:tc>
                  <a:txBody>
                    <a:bodyPr/>
                    <a:lstStyle/>
                    <a:p>
                      <a:endParaRPr lang="it-IT" dirty="0"/>
                    </a:p>
                  </a:txBody>
                  <a:tcPr marL="91425" marR="91425" marT="91425" marB="91425"/>
                </a:tc>
                <a:tc>
                  <a:txBody>
                    <a:bodyPr/>
                    <a:lstStyle/>
                    <a:p>
                      <a:endParaRPr lang="it-IT"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graphicFrame>
        <p:nvGraphicFramePr>
          <p:cNvPr id="106" name="Google Shape;106;p18"/>
          <p:cNvGraphicFramePr/>
          <p:nvPr>
            <p:extLst>
              <p:ext uri="{D42A27DB-BD31-4B8C-83A1-F6EECF244321}">
                <p14:modId xmlns:p14="http://schemas.microsoft.com/office/powerpoint/2010/main" val="1123302086"/>
              </p:ext>
            </p:extLst>
          </p:nvPr>
        </p:nvGraphicFramePr>
        <p:xfrm>
          <a:off x="0" y="1"/>
          <a:ext cx="9144000" cy="5387779"/>
        </p:xfrm>
        <a:graphic>
          <a:graphicData uri="http://schemas.openxmlformats.org/drawingml/2006/table">
            <a:tbl>
              <a:tblPr>
                <a:noFill/>
                <a:tableStyleId>{44690ED6-2B78-4921-9739-BF9B6A6A56F0}</a:tableStyleId>
              </a:tblPr>
              <a:tblGrid>
                <a:gridCol w="2579825">
                  <a:extLst>
                    <a:ext uri="{9D8B030D-6E8A-4147-A177-3AD203B41FA5}">
                      <a16:colId xmlns:a16="http://schemas.microsoft.com/office/drawing/2014/main" val="20000"/>
                    </a:ext>
                  </a:extLst>
                </a:gridCol>
                <a:gridCol w="1906775">
                  <a:extLst>
                    <a:ext uri="{9D8B030D-6E8A-4147-A177-3AD203B41FA5}">
                      <a16:colId xmlns:a16="http://schemas.microsoft.com/office/drawing/2014/main" val="20001"/>
                    </a:ext>
                  </a:extLst>
                </a:gridCol>
                <a:gridCol w="2457500">
                  <a:extLst>
                    <a:ext uri="{9D8B030D-6E8A-4147-A177-3AD203B41FA5}">
                      <a16:colId xmlns:a16="http://schemas.microsoft.com/office/drawing/2014/main" val="20002"/>
                    </a:ext>
                  </a:extLst>
                </a:gridCol>
                <a:gridCol w="2199900">
                  <a:extLst>
                    <a:ext uri="{9D8B030D-6E8A-4147-A177-3AD203B41FA5}">
                      <a16:colId xmlns:a16="http://schemas.microsoft.com/office/drawing/2014/main" val="20003"/>
                    </a:ext>
                  </a:extLst>
                </a:gridCol>
              </a:tblGrid>
              <a:tr h="1279910">
                <a:tc>
                  <a:txBody>
                    <a:bodyPr/>
                    <a:lstStyle/>
                    <a:p>
                      <a:pPr marL="0" lvl="0" indent="0" algn="l" rtl="0">
                        <a:spcBef>
                          <a:spcPts val="0"/>
                        </a:spcBef>
                        <a:spcAft>
                          <a:spcPts val="0"/>
                        </a:spcAft>
                        <a:buNone/>
                      </a:pPr>
                      <a:r>
                        <a:rPr lang="it-IT" dirty="0">
                          <a:solidFill>
                            <a:schemeClr val="dk1"/>
                          </a:solidFill>
                          <a:latin typeface="Comfortaa"/>
                          <a:ea typeface="Comfortaa"/>
                          <a:cs typeface="Comfortaa"/>
                          <a:sym typeface="Comfortaa"/>
                        </a:rPr>
                        <a:t>Cambiamento nei gusti dei consumatori</a:t>
                      </a: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it-IT" sz="1600" dirty="0">
                          <a:solidFill>
                            <a:schemeClr val="dk1"/>
                          </a:solidFill>
                          <a:latin typeface="Comfortaa"/>
                          <a:ea typeface="Comfortaa"/>
                          <a:cs typeface="Comfortaa"/>
                          <a:sym typeface="Comfortaa"/>
                        </a:rPr>
                        <a:t>Proporre</a:t>
                      </a:r>
                      <a:r>
                        <a:rPr lang="it-IT" sz="1600" baseline="0" dirty="0">
                          <a:solidFill>
                            <a:schemeClr val="dk1"/>
                          </a:solidFill>
                          <a:latin typeface="Comfortaa"/>
                          <a:ea typeface="Comfortaa"/>
                          <a:cs typeface="Comfortaa"/>
                          <a:sym typeface="Comfortaa"/>
                        </a:rPr>
                        <a:t> sempre dei nuovi prodotti per attirare nuovi clienti</a:t>
                      </a:r>
                      <a:endParaRPr sz="1600"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it-IT" dirty="0">
                          <a:solidFill>
                            <a:schemeClr val="dk1"/>
                          </a:solidFill>
                          <a:latin typeface="Comfortaa"/>
                          <a:ea typeface="Comfortaa"/>
                          <a:cs typeface="Comfortaa"/>
                          <a:sym typeface="Comfortaa"/>
                        </a:rPr>
                        <a:t>NO</a:t>
                      </a: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endParaRPr>
                        <a:solidFill>
                          <a:schemeClr val="dk1"/>
                        </a:solidFill>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0"/>
                  </a:ext>
                </a:extLst>
              </a:tr>
              <a:tr h="1279910">
                <a:tc>
                  <a:txBody>
                    <a:bodyPr/>
                    <a:lstStyle/>
                    <a:p>
                      <a:pPr marL="0" lvl="0" indent="0" algn="l" rtl="0">
                        <a:spcBef>
                          <a:spcPts val="0"/>
                        </a:spcBef>
                        <a:spcAft>
                          <a:spcPts val="0"/>
                        </a:spcAft>
                        <a:buNone/>
                      </a:pPr>
                      <a:r>
                        <a:rPr lang="it-IT" dirty="0">
                          <a:solidFill>
                            <a:schemeClr val="dk1"/>
                          </a:solidFill>
                          <a:latin typeface="Comfortaa"/>
                          <a:ea typeface="Comfortaa"/>
                          <a:cs typeface="Comfortaa"/>
                          <a:sym typeface="Comfortaa"/>
                        </a:rPr>
                        <a:t>Furto in magazzino o negozio o durante il trasporto</a:t>
                      </a: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it-IT" sz="1600" dirty="0">
                          <a:solidFill>
                            <a:schemeClr val="dk1"/>
                          </a:solidFill>
                          <a:latin typeface="Comfortaa"/>
                          <a:ea typeface="Comfortaa"/>
                          <a:cs typeface="Comfortaa"/>
                          <a:sym typeface="Comfortaa"/>
                        </a:rPr>
                        <a:t>Telecamere</a:t>
                      </a:r>
                      <a:r>
                        <a:rPr lang="it-IT" sz="1600" baseline="0" dirty="0">
                          <a:solidFill>
                            <a:schemeClr val="dk1"/>
                          </a:solidFill>
                          <a:latin typeface="Comfortaa"/>
                          <a:ea typeface="Comfortaa"/>
                          <a:cs typeface="Comfortaa"/>
                          <a:sym typeface="Comfortaa"/>
                        </a:rPr>
                        <a:t> di sicurezza con avviso in caso di furto al titolare</a:t>
                      </a:r>
                      <a:endParaRPr sz="1600"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it-IT" dirty="0">
                          <a:solidFill>
                            <a:schemeClr val="dk1"/>
                          </a:solidFill>
                          <a:latin typeface="Comfortaa"/>
                          <a:ea typeface="Comfortaa"/>
                          <a:cs typeface="Comfortaa"/>
                          <a:sym typeface="Comfortaa"/>
                        </a:rPr>
                        <a:t>Furto</a:t>
                      </a:r>
                    </a:p>
                    <a:p>
                      <a:pPr marL="0" lvl="0" indent="0" algn="l" rtl="0">
                        <a:spcBef>
                          <a:spcPts val="0"/>
                        </a:spcBef>
                        <a:spcAft>
                          <a:spcPts val="0"/>
                        </a:spcAft>
                        <a:buNone/>
                      </a:pP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endParaRPr>
                        <a:solidFill>
                          <a:schemeClr val="dk1"/>
                        </a:solidFill>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1"/>
                  </a:ext>
                </a:extLst>
              </a:tr>
              <a:tr h="16078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solidFill>
                            <a:schemeClr val="dk1"/>
                          </a:solidFill>
                          <a:latin typeface="Comfortaa"/>
                          <a:ea typeface="Comfortaa"/>
                          <a:cs typeface="Comfortaa"/>
                          <a:sym typeface="Comfortaa"/>
                        </a:rPr>
                        <a:t>Blackout e interruzioni nella produzione</a:t>
                      </a:r>
                    </a:p>
                    <a:p>
                      <a:pPr marL="0" lvl="0" indent="0" algn="l" rtl="0">
                        <a:spcBef>
                          <a:spcPts val="0"/>
                        </a:spcBef>
                        <a:spcAft>
                          <a:spcPts val="0"/>
                        </a:spcAft>
                        <a:buNone/>
                      </a:pP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it-IT" sz="1600" dirty="0">
                          <a:solidFill>
                            <a:schemeClr val="dk1"/>
                          </a:solidFill>
                          <a:latin typeface="Comfortaa"/>
                          <a:ea typeface="Comfortaa"/>
                          <a:cs typeface="Comfortaa"/>
                          <a:sym typeface="Comfortaa"/>
                        </a:rPr>
                        <a:t>Effettuare</a:t>
                      </a:r>
                      <a:r>
                        <a:rPr lang="it-IT" sz="1600" baseline="0" dirty="0">
                          <a:solidFill>
                            <a:schemeClr val="dk1"/>
                          </a:solidFill>
                          <a:latin typeface="Comfortaa"/>
                          <a:ea typeface="Comfortaa"/>
                          <a:cs typeface="Comfortaa"/>
                          <a:sym typeface="Comfortaa"/>
                        </a:rPr>
                        <a:t> controlli da parte dei manutentori</a:t>
                      </a:r>
                      <a:endParaRPr sz="1600"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it-IT" dirty="0">
                          <a:solidFill>
                            <a:schemeClr val="dk1"/>
                          </a:solidFill>
                          <a:latin typeface="Comfortaa"/>
                          <a:ea typeface="Comfortaa"/>
                          <a:cs typeface="Comfortaa"/>
                          <a:sym typeface="Comfortaa"/>
                        </a:rPr>
                        <a:t>Sulla continuità produttiva</a:t>
                      </a: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endParaRPr>
                        <a:solidFill>
                          <a:schemeClr val="dk1"/>
                        </a:solidFill>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2"/>
                  </a:ext>
                </a:extLst>
              </a:tr>
              <a:tr h="975845">
                <a:tc>
                  <a:txBody>
                    <a:bodyPr/>
                    <a:lstStyle/>
                    <a:p>
                      <a:pPr marL="0" lvl="0" indent="0" algn="l" rtl="0">
                        <a:spcBef>
                          <a:spcPts val="0"/>
                        </a:spcBef>
                        <a:spcAft>
                          <a:spcPts val="0"/>
                        </a:spcAft>
                        <a:buNone/>
                      </a:pP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endParaRPr dirty="0">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endParaRPr>
                        <a:solidFill>
                          <a:schemeClr val="dk1"/>
                        </a:solidFill>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endParaRPr dirty="0">
                        <a:solidFill>
                          <a:schemeClr val="dk1"/>
                        </a:solidFill>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83779" y="205925"/>
            <a:ext cx="8681545" cy="461665"/>
          </a:xfrm>
          <a:prstGeom prst="rect">
            <a:avLst/>
          </a:prstGeom>
          <a:noFill/>
        </p:spPr>
        <p:txBody>
          <a:bodyPr wrap="square" rtlCol="0">
            <a:spAutoFit/>
          </a:bodyPr>
          <a:lstStyle/>
          <a:p>
            <a:r>
              <a:rPr lang="it-IT" sz="2400" dirty="0">
                <a:effectLst>
                  <a:outerShdw blurRad="38100" dist="38100" dir="2700000" algn="tl">
                    <a:srgbClr val="000000">
                      <a:alpha val="43137"/>
                    </a:srgbClr>
                  </a:outerShdw>
                </a:effectLst>
                <a:latin typeface="Comfortaa" charset="0"/>
              </a:rPr>
              <a:t>Caso di studio</a:t>
            </a:r>
          </a:p>
        </p:txBody>
      </p:sp>
      <p:sp>
        <p:nvSpPr>
          <p:cNvPr id="4" name="CasellaDiTesto 3"/>
          <p:cNvSpPr txBox="1"/>
          <p:nvPr/>
        </p:nvSpPr>
        <p:spPr>
          <a:xfrm>
            <a:off x="441434" y="882079"/>
            <a:ext cx="8261131" cy="4401205"/>
          </a:xfrm>
          <a:prstGeom prst="rect">
            <a:avLst/>
          </a:prstGeom>
          <a:noFill/>
        </p:spPr>
        <p:txBody>
          <a:bodyPr wrap="square" rtlCol="0">
            <a:spAutoFit/>
          </a:bodyPr>
          <a:lstStyle/>
          <a:p>
            <a:r>
              <a:rPr lang="it-IT" sz="1600" dirty="0"/>
              <a:t>1)Un cliente ha acquistato questo prodotto e durante il suo spostamento verso la zona interessata ha avuto un incidente, ma essendo in una zona disabitata senza connessione a internet non si è attivato il segnale d’emergenza ai soccorsi. </a:t>
            </a:r>
          </a:p>
          <a:p>
            <a:endParaRPr lang="it-IT" sz="1600" dirty="0"/>
          </a:p>
          <a:p>
            <a:r>
              <a:rPr lang="it-IT" sz="1600" dirty="0"/>
              <a:t>2) DANNO DIRETTO</a:t>
            </a:r>
          </a:p>
          <a:p>
            <a:r>
              <a:rPr lang="it-IT" sz="1600" dirty="0"/>
              <a:t>La Fly-mobile spa dovrà rimborsare i danni causati dall’incidente al proprietario del veicolo</a:t>
            </a:r>
            <a:r>
              <a:rPr lang="it-IT" sz="1600" dirty="0">
                <a:solidFill>
                  <a:schemeClr val="tx1"/>
                </a:solidFill>
                <a:latin typeface="Comfortaa"/>
                <a:sym typeface="Comfortaa"/>
              </a:rPr>
              <a:t>, </a:t>
            </a:r>
            <a:r>
              <a:rPr lang="it-IT" sz="1600" dirty="0">
                <a:solidFill>
                  <a:schemeClr val="tx1"/>
                </a:solidFill>
                <a:latin typeface="+mn-lt"/>
                <a:sym typeface="Comfortaa"/>
              </a:rPr>
              <a:t>oltre al danno dovuto all’interruzione del sistema di soccorso (in quella zona non era attivo il sistema di invio dei segnali </a:t>
            </a:r>
            <a:r>
              <a:rPr lang="it-IT" sz="1600" dirty="0" err="1">
                <a:solidFill>
                  <a:schemeClr val="tx1"/>
                </a:solidFill>
                <a:latin typeface="+mn-lt"/>
                <a:sym typeface="Comfortaa"/>
              </a:rPr>
              <a:t>sos</a:t>
            </a:r>
            <a:r>
              <a:rPr lang="it-IT" sz="1600" dirty="0">
                <a:solidFill>
                  <a:schemeClr val="tx1"/>
                </a:solidFill>
                <a:latin typeface="+mn-lt"/>
                <a:sym typeface="Comfortaa"/>
              </a:rPr>
              <a:t>).</a:t>
            </a:r>
          </a:p>
          <a:p>
            <a:endParaRPr lang="it-IT" sz="1600" dirty="0">
              <a:solidFill>
                <a:schemeClr val="tx1"/>
              </a:solidFill>
              <a:latin typeface="+mn-lt"/>
              <a:sym typeface="Comfortaa"/>
            </a:endParaRPr>
          </a:p>
          <a:p>
            <a:r>
              <a:rPr lang="it-IT" sz="1600" dirty="0">
                <a:solidFill>
                  <a:schemeClr val="tx1"/>
                </a:solidFill>
                <a:latin typeface="+mn-lt"/>
                <a:sym typeface="Comfortaa"/>
              </a:rPr>
              <a:t>3) DANNO INDIRETTO</a:t>
            </a:r>
          </a:p>
          <a:p>
            <a:r>
              <a:rPr lang="it-IT" sz="1600" dirty="0">
                <a:solidFill>
                  <a:schemeClr val="tx1"/>
                </a:solidFill>
                <a:latin typeface="+mn-lt"/>
                <a:sym typeface="Comfortaa"/>
              </a:rPr>
              <a:t>La cattiva pubblicità dei propri prodotti post incidente</a:t>
            </a:r>
          </a:p>
          <a:p>
            <a:endParaRPr lang="it-IT" sz="1600" dirty="0">
              <a:solidFill>
                <a:schemeClr val="tx1"/>
              </a:solidFill>
              <a:latin typeface="+mn-lt"/>
              <a:sym typeface="Comfortaa"/>
            </a:endParaRPr>
          </a:p>
          <a:p>
            <a:r>
              <a:rPr lang="it-IT" sz="1600" dirty="0">
                <a:solidFill>
                  <a:schemeClr val="tx1"/>
                </a:solidFill>
                <a:latin typeface="+mn-lt"/>
                <a:sym typeface="Comfortaa"/>
              </a:rPr>
              <a:t>4) PROTEZIONE ASSICURATIVE</a:t>
            </a:r>
          </a:p>
          <a:p>
            <a:r>
              <a:rPr lang="it-IT" sz="1600" dirty="0">
                <a:solidFill>
                  <a:schemeClr val="tx1"/>
                </a:solidFill>
                <a:latin typeface="+mn-lt"/>
                <a:sym typeface="Comfortaa"/>
              </a:rPr>
              <a:t>L’assicurazione che è stata attivata è RC verso terzi.</a:t>
            </a:r>
          </a:p>
          <a:p>
            <a:endParaRPr lang="it-IT" dirty="0">
              <a:solidFill>
                <a:schemeClr val="tx1"/>
              </a:solidFill>
              <a:latin typeface="+mn-lt"/>
              <a:sym typeface="Comfortaa"/>
            </a:endParaRPr>
          </a:p>
          <a:p>
            <a:endParaRPr lang="it-IT" dirty="0">
              <a:solidFill>
                <a:schemeClr val="tx1"/>
              </a:solidFill>
              <a:latin typeface="+mn-lt"/>
              <a:sym typeface="Comfortaa"/>
            </a:endParaRPr>
          </a:p>
          <a:p>
            <a:endParaRPr lang="it-IT" dirty="0"/>
          </a:p>
          <a:p>
            <a:endParaRPr lang="it-IT" dirty="0"/>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8013" y="635292"/>
            <a:ext cx="8607973" cy="3323987"/>
          </a:xfrm>
          <a:prstGeom prst="rect">
            <a:avLst/>
          </a:prstGeom>
          <a:noFill/>
        </p:spPr>
        <p:txBody>
          <a:bodyPr wrap="square" rtlCol="0">
            <a:spAutoFit/>
          </a:bodyPr>
          <a:lstStyle/>
          <a:p>
            <a:r>
              <a:rPr lang="it-IT" dirty="0"/>
              <a:t>5) UTILITA’ DELLE MISURE </a:t>
            </a:r>
            <a:r>
              <a:rPr lang="it-IT" dirty="0" err="1"/>
              <a:t>DI</a:t>
            </a:r>
            <a:r>
              <a:rPr lang="it-IT" dirty="0"/>
              <a:t> PREVENZIONE</a:t>
            </a:r>
          </a:p>
          <a:p>
            <a:r>
              <a:rPr lang="it-IT" dirty="0"/>
              <a:t>Il danno poteva essere evitato verificando preventivamente che tutte le funzionalità fossero efficienti; la </a:t>
            </a:r>
            <a:r>
              <a:rPr lang="it-IT" dirty="0" err="1"/>
              <a:t>fly</a:t>
            </a:r>
            <a:r>
              <a:rPr lang="it-IT" dirty="0"/>
              <a:t>-mobile spa  prima di vendere il prodotto doveva accertarsi che il sistema di soccorso fosse disponibile anche nelle zone più isolate </a:t>
            </a:r>
          </a:p>
          <a:p>
            <a:endParaRPr lang="it-IT" dirty="0"/>
          </a:p>
          <a:p>
            <a:r>
              <a:rPr lang="it-IT" dirty="0"/>
              <a:t>6)CONCLUSIONI E POLITICHE </a:t>
            </a:r>
            <a:r>
              <a:rPr lang="it-IT" dirty="0" err="1"/>
              <a:t>DI</a:t>
            </a:r>
            <a:r>
              <a:rPr lang="it-IT" dirty="0"/>
              <a:t> PREVENZIONE E </a:t>
            </a:r>
            <a:r>
              <a:rPr lang="it-IT" dirty="0" err="1"/>
              <a:t>DI</a:t>
            </a:r>
            <a:r>
              <a:rPr lang="it-IT" dirty="0"/>
              <a:t> RIPARAZIONE DEL DANNO INDIRETTO</a:t>
            </a:r>
          </a:p>
          <a:p>
            <a:r>
              <a:rPr lang="it-IT" dirty="0"/>
              <a:t>Grazie alle ali di cui è dotato il veicolo è stato possibile evitare la morte del conducente (la prevenzione ha mitigato i danni); è utile una campagna informativa per spiegare le costanti migliorie apportate nel tempo ad un prodotto ad alta tecnologia</a:t>
            </a:r>
          </a:p>
          <a:p>
            <a:pPr>
              <a:buFont typeface="Wingdings" pitchFamily="2" charset="2"/>
              <a:buChar char="ü"/>
            </a:pPr>
            <a:endParaRPr lang="it-IT" dirty="0"/>
          </a:p>
          <a:p>
            <a:endParaRPr lang="it-IT" dirty="0"/>
          </a:p>
          <a:p>
            <a:endParaRPr lang="it-IT" dirty="0"/>
          </a:p>
          <a:p>
            <a:endParaRPr lang="it-IT" dirty="0"/>
          </a:p>
          <a:p>
            <a:endParaRPr lang="it-IT" dirty="0"/>
          </a:p>
          <a:p>
            <a:endParaRPr lang="it-IT" dirty="0"/>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20717" y="357352"/>
            <a:ext cx="8145517" cy="461665"/>
          </a:xfrm>
          <a:prstGeom prst="rect">
            <a:avLst/>
          </a:prstGeom>
          <a:noFill/>
        </p:spPr>
        <p:txBody>
          <a:bodyPr wrap="square" rtlCol="0">
            <a:spAutoFit/>
          </a:bodyPr>
          <a:lstStyle/>
          <a:p>
            <a:r>
              <a:rPr lang="it-IT" sz="2400" dirty="0">
                <a:effectLst>
                  <a:outerShdw blurRad="38100" dist="38100" dir="2700000" algn="tl">
                    <a:srgbClr val="000000">
                      <a:alpha val="43137"/>
                    </a:srgbClr>
                  </a:outerShdw>
                </a:effectLst>
                <a:latin typeface="Comfortaa" charset="0"/>
              </a:rPr>
              <a:t>Conclusioni</a:t>
            </a:r>
          </a:p>
        </p:txBody>
      </p:sp>
      <p:sp>
        <p:nvSpPr>
          <p:cNvPr id="3" name="CasellaDiTesto 2"/>
          <p:cNvSpPr txBox="1"/>
          <p:nvPr/>
        </p:nvSpPr>
        <p:spPr>
          <a:xfrm>
            <a:off x="252248" y="1397876"/>
            <a:ext cx="8271642" cy="3539430"/>
          </a:xfrm>
          <a:prstGeom prst="rect">
            <a:avLst/>
          </a:prstGeom>
          <a:noFill/>
        </p:spPr>
        <p:txBody>
          <a:bodyPr wrap="square" rtlCol="0">
            <a:spAutoFit/>
          </a:bodyPr>
          <a:lstStyle/>
          <a:p>
            <a:pPr>
              <a:buFont typeface="Arial" pitchFamily="34" charset="0"/>
              <a:buChar char="•"/>
            </a:pPr>
            <a:r>
              <a:rPr lang="it-IT" dirty="0"/>
              <a:t>PROFILI </a:t>
            </a:r>
            <a:r>
              <a:rPr lang="it-IT" dirty="0" err="1"/>
              <a:t>DI</a:t>
            </a:r>
            <a:r>
              <a:rPr lang="it-IT" dirty="0"/>
              <a:t> VULNERABILITA’ DELL’IMPRESA AL RISCHIO PURO</a:t>
            </a:r>
          </a:p>
          <a:p>
            <a:r>
              <a:rPr lang="it-IT" dirty="0"/>
              <a:t> Uno dei rischi a cui è più soggetta l’impresa è sicuramente la morte della persona perché potrebbe essere citata in giudizio e perdere la causa</a:t>
            </a:r>
          </a:p>
          <a:p>
            <a:endParaRPr lang="it-IT" dirty="0"/>
          </a:p>
          <a:p>
            <a:pPr>
              <a:buFont typeface="Arial" pitchFamily="34" charset="0"/>
              <a:buChar char="•"/>
            </a:pPr>
            <a:r>
              <a:rPr lang="it-IT" dirty="0"/>
              <a:t>VULNERABILITA’ AL RISCHIO </a:t>
            </a:r>
            <a:r>
              <a:rPr lang="it-IT" dirty="0" err="1"/>
              <a:t>D’IMPRESA</a:t>
            </a:r>
            <a:endParaRPr lang="it-IT" dirty="0"/>
          </a:p>
          <a:p>
            <a:r>
              <a:rPr lang="it-IT" dirty="0"/>
              <a:t>Uno degli eventi più rischiosi di quest’impresa sarebbe il fallimento dell’impresa stessa, che potrebbe causare conseguenze ai lavoratori dipendenti</a:t>
            </a:r>
          </a:p>
          <a:p>
            <a:endParaRPr lang="it-IT" dirty="0"/>
          </a:p>
          <a:p>
            <a:pPr>
              <a:buFont typeface="Arial" pitchFamily="34" charset="0"/>
              <a:buChar char="•"/>
            </a:pPr>
            <a:r>
              <a:rPr lang="it-IT" dirty="0"/>
              <a:t>EVENTUALI CAMBI STRATEGICI O DI PROTEZIONE DEI RISCHI</a:t>
            </a:r>
          </a:p>
          <a:p>
            <a:r>
              <a:rPr lang="it-IT" dirty="0"/>
              <a:t>Alcune azioni sono fondamentali per l’impresa (migliorare le azioni di prevenzione già citate) per avere successo e per ridurre al minimo i rischi di eventuali infortuni dei dipendenti e anche per avere una minor concorrenza sul mercato</a:t>
            </a:r>
          </a:p>
          <a:p>
            <a:endParaRPr lang="it-IT" dirty="0"/>
          </a:p>
          <a:p>
            <a:pPr>
              <a:buFont typeface="Arial" pitchFamily="34" charset="0"/>
              <a:buChar char="•"/>
            </a:pPr>
            <a:endParaRPr lang="it-IT" dirty="0"/>
          </a:p>
          <a:p>
            <a:endParaRPr lang="it-IT" dirty="0"/>
          </a:p>
          <a:p>
            <a:pPr>
              <a:buFont typeface="Arial" pitchFamily="34" charset="0"/>
              <a:buChar char="•"/>
            </a:pPr>
            <a:endParaRPr lang="it-IT" dirty="0"/>
          </a:p>
        </p:txBody>
      </p:sp>
    </p:spTree>
  </p:cSld>
  <p:clrMapOvr>
    <a:masterClrMapping/>
  </p:clrMapOvr>
  <p:transition>
    <p:wipe dir="r"/>
  </p:transition>
</p:sld>
</file>

<file path=ppt/theme/theme1.xml><?xml version="1.0" encoding="utf-8"?>
<a:theme xmlns:a="http://schemas.openxmlformats.org/drawingml/2006/main" name="Tecnologia">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ecnologi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nologi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690</TotalTime>
  <Words>896</Words>
  <Application>Microsoft Office PowerPoint</Application>
  <PresentationFormat>Presentazione su schermo (16:9)</PresentationFormat>
  <Paragraphs>90</Paragraphs>
  <Slides>9</Slides>
  <Notes>3</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Wingdings</vt:lpstr>
      <vt:lpstr>Comfortaa</vt:lpstr>
      <vt:lpstr>Franklin Gothic Book</vt:lpstr>
      <vt:lpstr>Wingdings 2</vt:lpstr>
      <vt:lpstr>Arial Rounded MT Bold</vt:lpstr>
      <vt:lpstr>Tecnologia</vt:lpstr>
      <vt:lpstr>Presentazione standard di PowerPoint</vt:lpstr>
      <vt:lpstr>Storia/fondatori dell’impresa e settore di attività</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Nome Società</dc:title>
  <dc:creator>giulia</dc:creator>
  <cp:lastModifiedBy>Simona</cp:lastModifiedBy>
  <cp:revision>73</cp:revision>
  <dcterms:modified xsi:type="dcterms:W3CDTF">2020-06-26T15:23:25Z</dcterms:modified>
</cp:coreProperties>
</file>