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omfortaa" panose="020B0604020202020204" charset="0"/>
      <p:regular r:id="rId14"/>
      <p:bold r:id="rId15"/>
    </p:embeddedFon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Montserrat" panose="020B0604020202020204" charset="0"/>
      <p:regular r:id="rId20"/>
      <p:bold r:id="rId21"/>
      <p:italic r:id="rId22"/>
      <p:boldItalic r:id="rId23"/>
    </p:embeddedFont>
    <p:embeddedFont>
      <p:font typeface="Raleway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690ED6-2B78-4921-9739-BF9B6A6A56F0}">
  <a:tblStyle styleId="{44690ED6-2B78-4921-9739-BF9B6A6A56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102" y="6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8933984a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8933984a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43dbc450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43dbc450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5b15f0a3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5b15f0a3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2363054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2363054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251bb473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d251bb473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251bb47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251bb47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4c99b38be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4c99b38be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8933984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8933984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8933984a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8933984a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8933984a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8933984a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subTitle" idx="4294967295"/>
          </p:nvPr>
        </p:nvSpPr>
        <p:spPr>
          <a:xfrm>
            <a:off x="2813050" y="3238500"/>
            <a:ext cx="6330950" cy="12414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«Graphite.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              Realizziamo le tue idee.»</a:t>
            </a:r>
            <a:endParaRPr sz="2400" b="1" dirty="0">
              <a:solidFill>
                <a:schemeClr val="accent1">
                  <a:lumMod val="75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361" y="-839922"/>
            <a:ext cx="6542933" cy="65429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 idx="4294967295"/>
          </p:nvPr>
        </p:nvSpPr>
        <p:spPr>
          <a:xfrm>
            <a:off x="315000" y="233199"/>
            <a:ext cx="8534400" cy="7905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92D050"/>
                </a:solidFill>
                <a:latin typeface="Comfortaa"/>
                <a:ea typeface="Comfortaa"/>
                <a:cs typeface="Comfortaa"/>
                <a:sym typeface="Comfortaa"/>
              </a:rPr>
              <a:t>Caso di studio</a:t>
            </a:r>
            <a:endParaRPr sz="3000" dirty="0">
              <a:solidFill>
                <a:srgbClr val="92D05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314100" y="1154625"/>
            <a:ext cx="8535300" cy="3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40000"/>
                    <a:lumOff val="6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Conclusioni e politiche di prevenzione e di riparazione del danno indiretto  </a:t>
            </a:r>
            <a:endParaRPr dirty="0">
              <a:solidFill>
                <a:schemeClr val="accent1">
                  <a:lumMod val="40000"/>
                  <a:lumOff val="60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bg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r>
              <a:rPr lang="it-IT" sz="1800" dirty="0">
                <a:solidFill>
                  <a:schemeClr val="bg1"/>
                </a:solidFill>
              </a:rPr>
              <a:t>L’assicurazione sul mezzo e sulle merci hanno limitato i danni dell’evento dannoso.</a:t>
            </a:r>
          </a:p>
          <a:p>
            <a:endParaRPr lang="it-IT" sz="1800" dirty="0">
              <a:solidFill>
                <a:schemeClr val="bg1"/>
              </a:solidFill>
            </a:endParaRPr>
          </a:p>
          <a:p>
            <a:r>
              <a:rPr lang="it-IT" sz="1800" dirty="0">
                <a:solidFill>
                  <a:schemeClr val="bg1"/>
                </a:solidFill>
              </a:rPr>
              <a:t>La revisione del mezzo non ha limitato i danni dell’evento dannoso.</a:t>
            </a:r>
          </a:p>
          <a:p>
            <a:endParaRPr lang="it-IT" sz="1800" dirty="0">
              <a:solidFill>
                <a:schemeClr val="bg1"/>
              </a:solidFill>
            </a:endParaRPr>
          </a:p>
          <a:p>
            <a:r>
              <a:rPr lang="it-IT" sz="1800" dirty="0">
                <a:solidFill>
                  <a:schemeClr val="bg1"/>
                </a:solidFill>
              </a:rPr>
              <a:t>Per rimediare al danno indiretto, assumere un’azienda di trasporti finchè non sarà possibile ricominciare il trasporto merci autonomo.</a:t>
            </a:r>
          </a:p>
          <a:p>
            <a:r>
              <a:rPr lang="it-IT" sz="1800" dirty="0">
                <a:solidFill>
                  <a:schemeClr val="bg1"/>
                </a:solidFill>
              </a:rPr>
              <a:t>Effettuare delle offerte vantaggiose al cliente danneggiato e partecipare ad eventi locali per ristabilire la fiducia della comunità nell’azienda.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/>
        </p:nvSpPr>
        <p:spPr>
          <a:xfrm>
            <a:off x="1606800" y="395875"/>
            <a:ext cx="74595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1641750" y="228190"/>
            <a:ext cx="73896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92D050"/>
                </a:solidFill>
                <a:latin typeface="Comfortaa"/>
                <a:ea typeface="Comfortaa"/>
                <a:cs typeface="Comfortaa"/>
                <a:sym typeface="Comfortaa"/>
              </a:rPr>
              <a:t>Conclusioni</a:t>
            </a:r>
            <a:r>
              <a:rPr lang="en" sz="3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3600" b="1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60000"/>
                    <a:lumOff val="4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_ Profili di vulnerabilità dell’impresa al rischio puro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Malfunzionamento dei dispositivi elettronici.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Furto in magazzino.</a:t>
            </a:r>
            <a:endParaRPr dirty="0">
              <a:solidFill>
                <a:schemeClr val="bg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>
                  <a:lumMod val="60000"/>
                  <a:lumOff val="40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lvl="0"/>
            <a:r>
              <a:rPr lang="en" dirty="0">
                <a:solidFill>
                  <a:schemeClr val="accent1">
                    <a:lumMod val="60000"/>
                    <a:lumOff val="4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_ Vulnerabilità al rischio d’impresa</a:t>
            </a:r>
            <a:br>
              <a:rPr lang="en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</a:br>
            <a:br>
              <a:rPr lang="en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it-IT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Sponsorizzazione di aziende che offrono cattivi servizi e che portano cattiva pubblicità.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accent1">
                  <a:lumMod val="60000"/>
                  <a:lumOff val="40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accent1">
                  <a:lumMod val="60000"/>
                  <a:lumOff val="40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  <a:latin typeface="Comfortaa" panose="020B0604020202020204" charset="0"/>
              </a:rPr>
              <a:t>_ Eventuali cambiamenti strategici o di protezione dai rischi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Di particolare importanza è la stipulazione di contratti assicurativi che proteggano l’azienda e gli interessi del consumatore, la prevenzione da ogni tipo di rischio e la valutazione delle giuste </a:t>
            </a:r>
            <a:r>
              <a:rPr lang="it-IT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opportunità imprenditoriali</a:t>
            </a:r>
            <a:r>
              <a:rPr lang="it-IT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dirty="0">
              <a:solidFill>
                <a:schemeClr val="bg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70" y="-585680"/>
            <a:ext cx="1176630" cy="28044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 idx="4294967295"/>
          </p:nvPr>
        </p:nvSpPr>
        <p:spPr>
          <a:xfrm>
            <a:off x="1257675" y="712150"/>
            <a:ext cx="5197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>
                <a:solidFill>
                  <a:schemeClr val="accent1">
                    <a:lumMod val="75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Storia/fondatori dell’impresa e settore di attività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4294967295"/>
          </p:nvPr>
        </p:nvSpPr>
        <p:spPr>
          <a:xfrm>
            <a:off x="903890" y="1480150"/>
            <a:ext cx="4246179" cy="30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1600"/>
              </a:spcAft>
            </a:pPr>
            <a:br>
              <a:rPr lang="it-IT" sz="1400" dirty="0">
                <a:latin typeface="Comfortaa"/>
                <a:ea typeface="Comfortaa"/>
                <a:cs typeface="Comfortaa"/>
                <a:sym typeface="Comfortaa"/>
              </a:rPr>
            </a:br>
            <a:r>
              <a:rPr lang="it-IT" sz="1400" dirty="0">
                <a:latin typeface="Comfortaa"/>
                <a:ea typeface="Comfortaa"/>
                <a:cs typeface="Comfortaa"/>
                <a:sym typeface="Comfortaa"/>
              </a:rPr>
              <a:t>Graphite nasce da Samuele Patti ed è stata sovvenzionata dai finanziamenti statali per giovani imprenditori attraverso contributi a fondo perduto.</a:t>
            </a:r>
            <a:br>
              <a:rPr lang="it-IT" sz="1400" dirty="0">
                <a:latin typeface="Comfortaa"/>
                <a:ea typeface="Comfortaa"/>
                <a:cs typeface="Comfortaa"/>
                <a:sym typeface="Comfortaa"/>
              </a:rPr>
            </a:br>
            <a:r>
              <a:rPr lang="it-IT" sz="1400" dirty="0">
                <a:latin typeface="Comfortaa"/>
                <a:ea typeface="Comfortaa"/>
                <a:cs typeface="Comfortaa"/>
                <a:sym typeface="Comfortaa"/>
              </a:rPr>
              <a:t>L’impresa si trova a Bologna, in un piccolo ufficio in via Indipendenza  ed è composta da 5 collaboratori.</a:t>
            </a:r>
            <a:br>
              <a:rPr lang="it-IT" sz="1400" dirty="0">
                <a:latin typeface="Comfortaa"/>
                <a:ea typeface="Comfortaa"/>
                <a:cs typeface="Comfortaa"/>
                <a:sym typeface="Comfortaa"/>
              </a:rPr>
            </a:br>
            <a:r>
              <a:rPr lang="it-IT" sz="1400" dirty="0">
                <a:latin typeface="Comfortaa"/>
                <a:ea typeface="Comfortaa"/>
                <a:cs typeface="Comfortaa"/>
                <a:sym typeface="Comfortaa"/>
              </a:rPr>
              <a:t>Graphite si occupa di curare l’immagine delle aziende attraverso la creazione di loghi e grafiche che ne mettano in risalto le qualità.</a:t>
            </a:r>
            <a:br>
              <a:rPr lang="it-IT" sz="1400" dirty="0">
                <a:latin typeface="Comfortaa"/>
                <a:ea typeface="Comfortaa"/>
                <a:cs typeface="Comfortaa"/>
                <a:sym typeface="Comfortaa"/>
              </a:rPr>
            </a:br>
            <a:endParaRPr sz="1400" dirty="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753" y="1544700"/>
            <a:ext cx="3910247" cy="26136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57556"/>
          <a:stretch/>
        </p:blipFill>
        <p:spPr>
          <a:xfrm>
            <a:off x="986" y="-291699"/>
            <a:ext cx="1173005" cy="28028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98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78000">
              <a:schemeClr val="accent1">
                <a:lumMod val="30000"/>
                <a:lumOff val="70000"/>
              </a:schemeClr>
            </a:gs>
          </a:gsLst>
          <a:lin ang="0" scaled="1"/>
        </a:gra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201" y="178676"/>
            <a:ext cx="8789166" cy="480209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1766800" y="588924"/>
            <a:ext cx="5401200" cy="3068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Punti di forza interni e sul territorio (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fattori di competitività)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2400" b="1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2400" b="1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2400" b="1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2400" b="1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4294967295"/>
          </p:nvPr>
        </p:nvSpPr>
        <p:spPr>
          <a:xfrm>
            <a:off x="1122025" y="1513650"/>
            <a:ext cx="7223189" cy="29752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➔"/>
            </a:pP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lvl="0" indent="-304800">
              <a:spcBef>
                <a:spcPts val="1000"/>
              </a:spcBef>
              <a:spcAft>
                <a:spcPts val="1000"/>
              </a:spcAft>
              <a:buClr>
                <a:srgbClr val="92D050"/>
              </a:buClr>
              <a:buSzPts val="1200"/>
              <a:buFont typeface="Wingdings" panose="05000000000000000000" pitchFamily="2" charset="2"/>
              <a:buChar char="v"/>
            </a:pPr>
            <a:r>
              <a:rPr lang="it-IT" sz="1200" dirty="0">
                <a:latin typeface="Raleway"/>
                <a:ea typeface="Raleway"/>
                <a:cs typeface="Raleway"/>
                <a:sym typeface="Raleway"/>
              </a:rPr>
              <a:t>Il punto di forza dell’impresa è la creatività. Infatti Graphite può contare sulle giovani menti di grafici con una passione innata e travolgente. </a:t>
            </a:r>
          </a:p>
          <a:p>
            <a:pPr lvl="0" indent="-304800">
              <a:spcBef>
                <a:spcPts val="1000"/>
              </a:spcBef>
              <a:spcAft>
                <a:spcPts val="1000"/>
              </a:spcAft>
              <a:buClr>
                <a:srgbClr val="92D050"/>
              </a:buClr>
              <a:buSzPts val="1200"/>
              <a:buFont typeface="Wingdings" panose="05000000000000000000" pitchFamily="2" charset="2"/>
              <a:buChar char="v"/>
            </a:pPr>
            <a:r>
              <a:rPr lang="it-IT" sz="1200" dirty="0">
                <a:latin typeface="Raleway"/>
                <a:ea typeface="Raleway"/>
                <a:cs typeface="Raleway"/>
                <a:sym typeface="Raleway"/>
              </a:rPr>
              <a:t>Inoltre vengono utilizzate tecniche innovative e originali, oltre il classico disegno in digitale.</a:t>
            </a:r>
          </a:p>
          <a:p>
            <a:pPr lvl="0" indent="-304800">
              <a:spcBef>
                <a:spcPts val="1000"/>
              </a:spcBef>
              <a:spcAft>
                <a:spcPts val="1000"/>
              </a:spcAft>
              <a:buClr>
                <a:srgbClr val="92D050"/>
              </a:buClr>
              <a:buSzPts val="1200"/>
              <a:buFont typeface="Wingdings" panose="05000000000000000000" pitchFamily="2" charset="2"/>
              <a:buChar char="v"/>
            </a:pPr>
            <a:r>
              <a:rPr lang="it-IT" sz="1200" dirty="0">
                <a:latin typeface="Raleway"/>
                <a:ea typeface="Raleway"/>
                <a:cs typeface="Raleway"/>
                <a:sym typeface="Raleway"/>
              </a:rPr>
              <a:t>L’azienda può contare sulla partnership di diverse aziende tessili e copisterie, che permettono la diffusione del marchio in diversi settori.</a:t>
            </a:r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Raleway"/>
              <a:buChar char="➔"/>
            </a:pPr>
            <a:endParaRPr lang="it-IT" sz="12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Raleway"/>
              <a:buChar char="➔"/>
            </a:pPr>
            <a:endParaRPr sz="12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170" y="-350914"/>
            <a:ext cx="1176630" cy="28044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 idx="4294967295"/>
          </p:nvPr>
        </p:nvSpPr>
        <p:spPr>
          <a:xfrm>
            <a:off x="1373925" y="536574"/>
            <a:ext cx="7542212" cy="4492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18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Settore di attività - prospettive di sviluppo - punti di forza del prodotto (</a:t>
            </a:r>
            <a:r>
              <a:rPr lang="it-IT" sz="18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tecnologie, innovazione…)</a:t>
            </a:r>
            <a:br>
              <a:rPr lang="it-IT" sz="1800" dirty="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</a:br>
            <a:br>
              <a:rPr lang="it-IT" sz="1800" dirty="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it-IT" sz="1500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Graphite offre ai clienti la possibilità di valorizzare la propria impresa attraverso la creazione di un logo identificativo.</a:t>
            </a:r>
            <a:br>
              <a:rPr lang="it-IT" sz="1500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it-IT" sz="1500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I nostri dipendenti, dopo aver esaminato la proposta del cliente, propongono le proprie creazioni sul design. Successivamente queste vengono modificate e riproposte al cliente.</a:t>
            </a:r>
            <a:br>
              <a:rPr lang="it-IT" sz="1500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it-IT" sz="1500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Graphite si occupa di diffondere pubblicità dell’azienda attraverso cartelloni, video, siti internet,animazioni, biglietti da visita , pagine social, volantini, ecc..</a:t>
            </a:r>
            <a:br>
              <a:rPr lang="it-IT" sz="1500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it-IT" sz="1500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Attraverso la collaborazione con aziende tessili sarà possibile inoltre ideare gadget personalizzati quali magliette, berretti, felpe, sciarpe ed altri capi con materiali eco-sostenibili.</a:t>
            </a:r>
            <a:br>
              <a:rPr lang="it-IT" sz="1500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it-IT" sz="1500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E’ possibile inotre accedere al servizio online per effettuare ordinazioni o consultazioni stando comodamente a casa. </a:t>
            </a:r>
            <a:br>
              <a:rPr lang="it-IT" sz="1500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it-IT" sz="1500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Attraverso l’assunzione di parsonale giovane è possibile tenersi al passo dei tempi e delle mode.</a:t>
            </a:r>
            <a:br>
              <a:rPr lang="it-IT" sz="1600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</a:br>
            <a:endParaRPr sz="1600" dirty="0">
              <a:solidFill>
                <a:schemeClr val="bg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95" y="-533127"/>
            <a:ext cx="1176630" cy="28044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Google Shape;101;p17"/>
          <p:cNvGraphicFramePr/>
          <p:nvPr>
            <p:extLst>
              <p:ext uri="{D42A27DB-BD31-4B8C-83A1-F6EECF244321}">
                <p14:modId xmlns:p14="http://schemas.microsoft.com/office/powerpoint/2010/main" val="926540394"/>
              </p:ext>
            </p:extLst>
          </p:nvPr>
        </p:nvGraphicFramePr>
        <p:xfrm>
          <a:off x="-4" y="2"/>
          <a:ext cx="9144003" cy="5143498"/>
        </p:xfrm>
        <a:graphic>
          <a:graphicData uri="http://schemas.openxmlformats.org/drawingml/2006/table">
            <a:tbl>
              <a:tblPr>
                <a:noFill/>
                <a:tableStyleId>{44690ED6-2B78-4921-9739-BF9B6A6A56F0}</a:tableStyleId>
              </a:tblPr>
              <a:tblGrid>
                <a:gridCol w="1590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4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257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92D05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rischio</a:t>
                      </a:r>
                      <a:endParaRPr dirty="0">
                        <a:solidFill>
                          <a:srgbClr val="92D05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2D05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prevenzione</a:t>
                      </a:r>
                      <a:endParaRPr>
                        <a:solidFill>
                          <a:srgbClr val="92D05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2D05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assicurazione</a:t>
                      </a:r>
                      <a:endParaRPr>
                        <a:solidFill>
                          <a:srgbClr val="92D05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92D05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altre opzioni</a:t>
                      </a:r>
                      <a:endParaRPr dirty="0">
                        <a:solidFill>
                          <a:srgbClr val="92D05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34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Incendio </a:t>
                      </a:r>
                      <a:r>
                        <a:rPr lang="it-IT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</a:t>
                      </a:r>
                      <a:r>
                        <a:rPr lang="en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calamità</a:t>
                      </a:r>
                      <a:endParaRPr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Comfortaa"/>
                        </a:rPr>
                        <a:t>Acquisto</a:t>
                      </a:r>
                      <a:r>
                        <a:rPr lang="it-IT" dirty="0">
                          <a:solidFill>
                            <a:schemeClr val="bg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di estintori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>
                          <a:solidFill>
                            <a:schemeClr val="bg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Vernice</a:t>
                      </a:r>
                      <a:r>
                        <a:rPr lang="it-IT" baseline="0" dirty="0">
                          <a:solidFill>
                            <a:schemeClr val="bg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ignifuga</a:t>
                      </a:r>
                      <a:endParaRPr dirty="0">
                        <a:solidFill>
                          <a:schemeClr val="bg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>
                          <a:solidFill>
                            <a:schemeClr val="bg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Poliza anti-incendio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518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Infortuni sul lavoro</a:t>
                      </a:r>
                      <a:endParaR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Visite oculistiche</a:t>
                      </a:r>
                      <a:r>
                        <a:rPr lang="it-IT" baseline="0" dirty="0">
                          <a:solidFill>
                            <a:schemeClr val="bg1"/>
                          </a:solidFill>
                        </a:rPr>
                        <a:t> annuali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aseline="0" dirty="0">
                          <a:solidFill>
                            <a:schemeClr val="bg1"/>
                          </a:solidFill>
                        </a:rPr>
                        <a:t>Revisione mezzi di trasporto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RC auto,</a:t>
                      </a:r>
                      <a:r>
                        <a:rPr lang="it-IT" baseline="0" dirty="0">
                          <a:solidFill>
                            <a:schemeClr val="bg1"/>
                          </a:solidFill>
                        </a:rPr>
                        <a:t> furto e incendio ( trasporto merci)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587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Cyber risk</a:t>
                      </a:r>
                      <a:endParaR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Antivirus e firewall</a:t>
                      </a:r>
                      <a:r>
                        <a:rPr lang="it-IT" baseline="0" dirty="0">
                          <a:solidFill>
                            <a:schemeClr val="bg1"/>
                          </a:solidFill>
                        </a:rPr>
                        <a:t> sui dispositivi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Assicurzione</a:t>
                      </a:r>
                      <a:r>
                        <a:rPr lang="it-IT" baseline="0" dirty="0">
                          <a:solidFill>
                            <a:schemeClr val="bg1"/>
                          </a:solidFill>
                        </a:rPr>
                        <a:t> sui dati personali e aziendali (sul cyber risk)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45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Danni a terzi</a:t>
                      </a:r>
                      <a:endParaRPr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>
                          <a:solidFill>
                            <a:schemeClr val="bg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Collaborazione con</a:t>
                      </a:r>
                      <a:r>
                        <a:rPr lang="it-IT" baseline="0" dirty="0">
                          <a:solidFill>
                            <a:schemeClr val="bg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il cliente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aseline="0" dirty="0">
                          <a:solidFill>
                            <a:schemeClr val="bg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 danni d’immagine)</a:t>
                      </a:r>
                      <a:endParaRPr dirty="0">
                        <a:solidFill>
                          <a:schemeClr val="bg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Rc professionale</a:t>
                      </a:r>
                      <a:endParaRPr sz="1400" dirty="0">
                        <a:solidFill>
                          <a:schemeClr val="bg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Google Shape;106;p18"/>
          <p:cNvGraphicFramePr/>
          <p:nvPr>
            <p:extLst>
              <p:ext uri="{D42A27DB-BD31-4B8C-83A1-F6EECF244321}">
                <p14:modId xmlns:p14="http://schemas.microsoft.com/office/powerpoint/2010/main" val="4033162855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>
                <a:noFill/>
                <a:tableStyleId>{44690ED6-2B78-4921-9739-BF9B6A6A56F0}</a:tableStyleId>
              </a:tblPr>
              <a:tblGrid>
                <a:gridCol w="257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3397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Cambiamento nei gusti dei consumatori</a:t>
                      </a:r>
                      <a:endParaRPr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>
                          <a:solidFill>
                            <a:schemeClr val="bg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Assunzione</a:t>
                      </a:r>
                      <a:r>
                        <a:rPr lang="it-IT" baseline="0" dirty="0">
                          <a:solidFill>
                            <a:schemeClr val="bg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di personale giovane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aseline="0" dirty="0">
                          <a:solidFill>
                            <a:schemeClr val="bg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Corsi di aggiornamento</a:t>
                      </a:r>
                      <a:endParaRPr dirty="0">
                        <a:solidFill>
                          <a:schemeClr val="bg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9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Furto in magazzino o negozio o durante il trasporto</a:t>
                      </a:r>
                      <a:endParaRPr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>
                          <a:solidFill>
                            <a:schemeClr val="bg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Telecamere</a:t>
                      </a:r>
                      <a:r>
                        <a:rPr lang="it-IT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>
                          <a:solidFill>
                            <a:schemeClr val="bg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Tracciamento</a:t>
                      </a:r>
                      <a:r>
                        <a:rPr lang="it-IT" baseline="0" dirty="0">
                          <a:solidFill>
                            <a:schemeClr val="bg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GPS della merce</a:t>
                      </a:r>
                      <a:endParaRPr dirty="0">
                        <a:solidFill>
                          <a:schemeClr val="bg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>
                          <a:solidFill>
                            <a:schemeClr val="bg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Antifurto</a:t>
                      </a:r>
                      <a:endParaRPr dirty="0">
                        <a:solidFill>
                          <a:schemeClr val="bg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589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Perdita quote di mercato a vantaggio della concorrenza</a:t>
                      </a:r>
                      <a:endParaR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>
                          <a:solidFill>
                            <a:schemeClr val="bg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Indagini di mercato</a:t>
                      </a:r>
                      <a:endParaRPr dirty="0">
                        <a:solidFill>
                          <a:schemeClr val="bg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>
                          <a:solidFill>
                            <a:schemeClr val="bg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Creazione di pubblicità</a:t>
                      </a:r>
                      <a:r>
                        <a:rPr lang="it-IT" baseline="0" dirty="0">
                          <a:solidFill>
                            <a:schemeClr val="bg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autonoma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aseline="0" dirty="0">
                          <a:solidFill>
                            <a:schemeClr val="bg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Offerte a vantaggio del cliente</a:t>
                      </a:r>
                      <a:endParaRPr dirty="0">
                        <a:solidFill>
                          <a:schemeClr val="bg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368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Blackout e interruzioni nella produzione</a:t>
                      </a:r>
                      <a:endParaRPr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chemeClr val="bg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installazione dispositivi di sicurezza dell'impianto e di generazione autonoma. o anche assicurazioni di continuità produttiva</a:t>
                      </a:r>
                      <a:endParaRPr sz="1100" dirty="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>
                          <a:solidFill>
                            <a:schemeClr val="bg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Creazione e uso del fondo di emergenza</a:t>
                      </a:r>
                      <a:endParaRPr dirty="0">
                        <a:solidFill>
                          <a:schemeClr val="bg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 idx="4294967295"/>
          </p:nvPr>
        </p:nvSpPr>
        <p:spPr>
          <a:xfrm>
            <a:off x="422113" y="233199"/>
            <a:ext cx="8534400" cy="7905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92D050"/>
                </a:solidFill>
                <a:latin typeface="Comfortaa"/>
                <a:ea typeface="Comfortaa"/>
                <a:cs typeface="Comfortaa"/>
                <a:sym typeface="Comfortaa"/>
              </a:rPr>
              <a:t>Caso di studio</a:t>
            </a:r>
            <a:endParaRPr sz="3000" dirty="0">
              <a:solidFill>
                <a:srgbClr val="92D05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422113" y="924642"/>
            <a:ext cx="8535300" cy="341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40000"/>
                    <a:lumOff val="6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(descrizione evento e ricostruzione/definizione delle responsabilità)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accent1">
                  <a:lumMod val="40000"/>
                  <a:lumOff val="60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lvl="0"/>
            <a:endParaRPr lang="it-IT" dirty="0">
              <a:solidFill>
                <a:schemeClr val="bg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lvl="0"/>
            <a:r>
              <a:rPr lang="it-IT" sz="1800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Durante il trasporto di alcune merci dedicate alla sponsorizzazione di un’importante azienda locale, un veicolo elettrico aziendale, a causa di un malfunzionamento ai circuiti del motore, prende fuoco. Sia il veicolo che le merci al suo interno sono inutilizzabili e la consegna al cliente non viene effettuata.</a:t>
            </a:r>
            <a:endParaRPr lang="en" sz="1800" dirty="0">
              <a:solidFill>
                <a:schemeClr val="bg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 idx="4294967295"/>
          </p:nvPr>
        </p:nvSpPr>
        <p:spPr>
          <a:xfrm>
            <a:off x="315000" y="222688"/>
            <a:ext cx="8534400" cy="7905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92D050"/>
                </a:solidFill>
                <a:latin typeface="Comfortaa"/>
                <a:ea typeface="Comfortaa"/>
                <a:cs typeface="Comfortaa"/>
                <a:sym typeface="Comfortaa"/>
              </a:rPr>
              <a:t>Caso di studio</a:t>
            </a:r>
            <a:endParaRPr sz="3000" dirty="0">
              <a:solidFill>
                <a:srgbClr val="92D05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314100" y="1154625"/>
            <a:ext cx="8535300" cy="3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40000"/>
                    <a:lumOff val="6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_ danno diretto</a:t>
            </a:r>
            <a:endParaRPr dirty="0">
              <a:solidFill>
                <a:schemeClr val="accent1">
                  <a:lumMod val="40000"/>
                  <a:lumOff val="60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Perdità della merce e del veicolo.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Rimborso delle spese del cliente.</a:t>
            </a:r>
            <a:endParaRPr dirty="0">
              <a:solidFill>
                <a:schemeClr val="bg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40000"/>
                    <a:lumOff val="6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_ danno indiretto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Perdita di fiducia del cliente e cattiva fama dell’impresa grafica.</a:t>
            </a:r>
            <a:endParaRPr dirty="0">
              <a:solidFill>
                <a:schemeClr val="bg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 idx="4294967295"/>
          </p:nvPr>
        </p:nvSpPr>
        <p:spPr>
          <a:xfrm>
            <a:off x="305249" y="212178"/>
            <a:ext cx="8534400" cy="7905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92D050"/>
                </a:solidFill>
                <a:latin typeface="Comfortaa"/>
                <a:ea typeface="Comfortaa"/>
                <a:cs typeface="Comfortaa"/>
                <a:sym typeface="Comfortaa"/>
              </a:rPr>
              <a:t>Caso di studio</a:t>
            </a:r>
            <a:endParaRPr sz="3000" dirty="0">
              <a:solidFill>
                <a:srgbClr val="92D05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304349" y="1140770"/>
            <a:ext cx="8535300" cy="3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40000"/>
                    <a:lumOff val="6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_ protezione assicurativa</a:t>
            </a:r>
            <a:endParaRPr dirty="0">
              <a:solidFill>
                <a:schemeClr val="accent1">
                  <a:lumMod val="40000"/>
                  <a:lumOff val="60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Erano state attivate una poliza antincendio ed una poliza di assicurazione su merce trasportata.</a:t>
            </a:r>
            <a:endParaRPr dirty="0">
              <a:solidFill>
                <a:schemeClr val="bg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40000"/>
                    <a:lumOff val="6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_ utilità delle misure di prevenzione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lvl="0"/>
            <a:r>
              <a:rPr lang="it-IT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Nonostante la revisione del  mezzo, il guasto non è stato eviatato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758</Words>
  <Application>Microsoft Office PowerPoint</Application>
  <PresentationFormat>Presentazione su schermo (16:9)</PresentationFormat>
  <Paragraphs>103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Comfortaa</vt:lpstr>
      <vt:lpstr>Arial</vt:lpstr>
      <vt:lpstr>Wingdings</vt:lpstr>
      <vt:lpstr>Raleway</vt:lpstr>
      <vt:lpstr>Montserrat</vt:lpstr>
      <vt:lpstr>Lato</vt:lpstr>
      <vt:lpstr>Swiss</vt:lpstr>
      <vt:lpstr>Presentazione standard di PowerPoint</vt:lpstr>
      <vt:lpstr>Storia/fondatori dell’impresa e settore di attività</vt:lpstr>
      <vt:lpstr>Presentazione standard di PowerPoint</vt:lpstr>
      <vt:lpstr>Settore di attività - prospettive di sviluppo - punti di forza del prodotto (tecnologie, innovazione…)  Graphite offre ai clienti la possibilità di valorizzare la propria impresa attraverso la creazione di un logo identificativo. I nostri dipendenti, dopo aver esaminato la proposta del cliente, propongono le proprie creazioni sul design. Successivamente queste vengono modificate e riproposte al cliente. Graphite si occupa di diffondere pubblicità dell’azienda attraverso cartelloni, video, siti internet,animazioni, biglietti da visita , pagine social, volantini, ecc.. Attraverso la collaborazione con aziende tessili sarà possibile inoltre ideare gadget personalizzati quali magliette, berretti, felpe, sciarpe ed altri capi con materiali eco-sostenibili. E’ possibile inotre accedere al servizio online per effettuare ordinazioni o consultazioni stando comodamente a casa.  Attraverso l’assunzione di parsonale giovane è possibile tenersi al passo dei tempi e delle mode. </vt:lpstr>
      <vt:lpstr>Presentazione standard di PowerPoint</vt:lpstr>
      <vt:lpstr>Presentazione standard di PowerPoint</vt:lpstr>
      <vt:lpstr>Caso di studio</vt:lpstr>
      <vt:lpstr>Caso di studio</vt:lpstr>
      <vt:lpstr>Caso di studio</vt:lpstr>
      <vt:lpstr>Caso di studio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 Società</dc:title>
  <dc:creator>Samuele</dc:creator>
  <cp:lastModifiedBy>Simona</cp:lastModifiedBy>
  <cp:revision>31</cp:revision>
  <dcterms:modified xsi:type="dcterms:W3CDTF">2020-06-20T12:42:51Z</dcterms:modified>
</cp:coreProperties>
</file>