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Comfortaa" panose="020B0604020202020204" charset="0"/>
      <p:regular r:id="rId18"/>
      <p:bold r:id="rId19"/>
    </p:embeddedFont>
    <p:embeddedFont>
      <p:font typeface="Montserrat"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a" initials="S" lastIdx="1" clrIdx="0">
    <p:extLst>
      <p:ext uri="{19B8F6BF-5375-455C-9EA6-DF929625EA0E}">
        <p15:presenceInfo xmlns:p15="http://schemas.microsoft.com/office/powerpoint/2012/main" userId="Sim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690ED6-2B78-4921-9739-BF9B6A6A56F0}">
  <a:tblStyle styleId="{44690ED6-2B78-4921-9739-BF9B6A6A56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2" y="6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8933984a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8933984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3dbc45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43dbc45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c99b38b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c99b38b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893398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893398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8933984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8933984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933984a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933984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smtClean="0"/>
              <a:t>6/18/2020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1672141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624616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6/18/2020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6895362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6/18/2020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9295775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smtClean="0"/>
              <a:pPr/>
              <a:t>6/18/2020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9496569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1957032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42620681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5803206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smtClean="0"/>
              <a:pPr/>
              <a:t>6/18/2020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59878343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01166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9134339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6/18/2020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6078329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4725657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514351" y="2349500"/>
            <a:ext cx="3983831" cy="23145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349500"/>
            <a:ext cx="4000500" cy="23145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10044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7539377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480962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7247758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6078827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smtClean="0"/>
              <a:pPr/>
              <a:t>6/18/2020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45223175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1" y="556611"/>
            <a:ext cx="9143999" cy="714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chemeClr val="accent4"/>
                </a:solidFill>
                <a:effectLst>
                  <a:outerShdw blurRad="38100" dist="38100" dir="2700000" algn="tl">
                    <a:srgbClr val="000000">
                      <a:alpha val="43137"/>
                    </a:srgbClr>
                  </a:outerShdw>
                </a:effectLst>
                <a:latin typeface="Comfortaa"/>
                <a:ea typeface="Comfortaa"/>
                <a:cs typeface="Comfortaa"/>
                <a:sym typeface="Comfortaa"/>
              </a:rPr>
              <a:t>C</a:t>
            </a:r>
            <a:r>
              <a:rPr lang="it-IT" sz="4000" b="1" dirty="0">
                <a:solidFill>
                  <a:schemeClr val="accent4"/>
                </a:solidFill>
                <a:effectLst>
                  <a:outerShdw blurRad="38100" dist="38100" dir="2700000" algn="tl">
                    <a:srgbClr val="000000">
                      <a:alpha val="43137"/>
                    </a:srgbClr>
                  </a:outerShdw>
                </a:effectLst>
                <a:latin typeface="Comfortaa"/>
                <a:ea typeface="Comfortaa"/>
                <a:cs typeface="Comfortaa"/>
                <a:sym typeface="Comfortaa"/>
              </a:rPr>
              <a:t>O-GREEN</a:t>
            </a:r>
            <a:endParaRPr sz="4000" b="1" dirty="0">
              <a:solidFill>
                <a:schemeClr val="accent4"/>
              </a:solidFill>
              <a:effectLst>
                <a:outerShdw blurRad="38100" dist="38100" dir="2700000" algn="tl">
                  <a:srgbClr val="000000">
                    <a:alpha val="43137"/>
                  </a:srgbClr>
                </a:outerShdw>
              </a:effectLst>
              <a:latin typeface="Comfortaa"/>
              <a:ea typeface="Comfortaa"/>
              <a:cs typeface="Comfortaa"/>
              <a:sym typeface="Comfortaa"/>
            </a:endParaRPr>
          </a:p>
        </p:txBody>
      </p:sp>
      <p:sp>
        <p:nvSpPr>
          <p:cNvPr id="73" name="Google Shape;73;p13"/>
          <p:cNvSpPr txBox="1">
            <a:spLocks noGrp="1"/>
          </p:cNvSpPr>
          <p:nvPr>
            <p:ph type="subTitle" idx="1"/>
          </p:nvPr>
        </p:nvSpPr>
        <p:spPr>
          <a:xfrm>
            <a:off x="2864144" y="1650161"/>
            <a:ext cx="3415709" cy="21010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sz="2400" b="1" dirty="0">
                <a:latin typeface="Comfortaa"/>
                <a:ea typeface="Comfortaa"/>
                <a:cs typeface="Comfortaa"/>
                <a:sym typeface="Comfortaa"/>
              </a:rPr>
              <a:t>COVER GREEN</a:t>
            </a:r>
          </a:p>
          <a:p>
            <a:pPr marL="0" lvl="0" indent="0" algn="ctr" rtl="0">
              <a:spcBef>
                <a:spcPts val="0"/>
              </a:spcBef>
              <a:spcAft>
                <a:spcPts val="0"/>
              </a:spcAft>
              <a:buNone/>
            </a:pPr>
            <a:endParaRPr lang="it-IT" sz="2400" b="1" dirty="0">
              <a:latin typeface="Comfortaa"/>
              <a:ea typeface="Comfortaa"/>
              <a:cs typeface="Comfortaa"/>
              <a:sym typeface="Comfortaa"/>
            </a:endParaRPr>
          </a:p>
          <a:p>
            <a:pPr marL="0" lvl="0" indent="0" algn="ctr" rtl="0">
              <a:spcBef>
                <a:spcPts val="0"/>
              </a:spcBef>
              <a:spcAft>
                <a:spcPts val="0"/>
              </a:spcAft>
              <a:buNone/>
            </a:pPr>
            <a:r>
              <a:rPr lang="en" sz="2400" b="1" dirty="0">
                <a:latin typeface="Comfortaa"/>
                <a:ea typeface="Comfortaa"/>
                <a:cs typeface="Comfortaa"/>
                <a:sym typeface="Comfortaa"/>
              </a:rPr>
              <a:t>                                                                   la tua power bank </a:t>
            </a:r>
          </a:p>
          <a:p>
            <a:pPr marL="0" lvl="0" indent="0" algn="ctr" rtl="0">
              <a:spcBef>
                <a:spcPts val="0"/>
              </a:spcBef>
              <a:spcAft>
                <a:spcPts val="0"/>
              </a:spcAft>
              <a:buNone/>
            </a:pPr>
            <a:r>
              <a:rPr lang="en" sz="2400" b="1" dirty="0">
                <a:latin typeface="Comfortaa"/>
                <a:ea typeface="Comfortaa"/>
                <a:cs typeface="Comfortaa"/>
                <a:sym typeface="Comfortaa"/>
              </a:rPr>
              <a:t>a portata di natura</a:t>
            </a:r>
            <a:endParaRPr sz="2400" b="1" dirty="0">
              <a:latin typeface="Comfortaa"/>
              <a:ea typeface="Comfortaa"/>
              <a:cs typeface="Comfortaa"/>
              <a:sym typeface="Comfortaa"/>
            </a:endParaRPr>
          </a:p>
        </p:txBody>
      </p:sp>
      <p:pic>
        <p:nvPicPr>
          <p:cNvPr id="74" name="Google Shape;74;p13"/>
          <p:cNvPicPr preferRelativeResize="0"/>
          <p:nvPr/>
        </p:nvPicPr>
        <p:blipFill>
          <a:blip r:embed="rId3">
            <a:alphaModFix/>
          </a:blip>
          <a:stretch>
            <a:fillRect/>
          </a:stretch>
        </p:blipFill>
        <p:spPr>
          <a:xfrm>
            <a:off x="129100" y="314175"/>
            <a:ext cx="1199475" cy="1199475"/>
          </a:xfrm>
          <a:prstGeom prst="rect">
            <a:avLst/>
          </a:prstGeom>
          <a:noFill/>
          <a:ln>
            <a:noFill/>
          </a:ln>
        </p:spPr>
      </p:pic>
      <p:sp>
        <p:nvSpPr>
          <p:cNvPr id="2" name="CasellaDiTesto 1">
            <a:extLst>
              <a:ext uri="{FF2B5EF4-FFF2-40B4-BE49-F238E27FC236}">
                <a16:creationId xmlns:a16="http://schemas.microsoft.com/office/drawing/2014/main" id="{6E3D0CC1-91A9-41D8-9D48-A3B93F7132C1}"/>
              </a:ext>
            </a:extLst>
          </p:cNvPr>
          <p:cNvSpPr txBox="1"/>
          <p:nvPr/>
        </p:nvSpPr>
        <p:spPr>
          <a:xfrm>
            <a:off x="762000" y="768927"/>
            <a:ext cx="522900" cy="307777"/>
          </a:xfrm>
          <a:prstGeom prst="rect">
            <a:avLst/>
          </a:prstGeom>
          <a:noFill/>
        </p:spPr>
        <p:txBody>
          <a:bodyPr wrap="none" rtlCol="0">
            <a:spAutoFit/>
          </a:bodyPr>
          <a:lstStyle/>
          <a:p>
            <a:r>
              <a:rPr lang="it-IT" dirty="0"/>
              <a:t>logo</a:t>
            </a:r>
          </a:p>
        </p:txBody>
      </p:sp>
      <p:sp>
        <p:nvSpPr>
          <p:cNvPr id="7" name="Freccia in giù 6">
            <a:extLst>
              <a:ext uri="{FF2B5EF4-FFF2-40B4-BE49-F238E27FC236}">
                <a16:creationId xmlns:a16="http://schemas.microsoft.com/office/drawing/2014/main" id="{742852AB-EF83-4BD1-BB58-4DAF63F9C956}"/>
              </a:ext>
            </a:extLst>
          </p:cNvPr>
          <p:cNvSpPr/>
          <p:nvPr/>
        </p:nvSpPr>
        <p:spPr>
          <a:xfrm>
            <a:off x="4329682" y="2436121"/>
            <a:ext cx="484632" cy="529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1F6576B9-19E9-4231-AF5E-043CC619EBA3}"/>
              </a:ext>
            </a:extLst>
          </p:cNvPr>
          <p:cNvPicPr>
            <a:picLocks noChangeAspect="1"/>
          </p:cNvPicPr>
          <p:nvPr/>
        </p:nvPicPr>
        <p:blipFill>
          <a:blip r:embed="rId4"/>
          <a:stretch>
            <a:fillRect/>
          </a:stretch>
        </p:blipFill>
        <p:spPr>
          <a:xfrm>
            <a:off x="129100" y="314174"/>
            <a:ext cx="1476416" cy="1199475"/>
          </a:xfrm>
          <a:prstGeom prst="rect">
            <a:avLst/>
          </a:prstGeom>
        </p:spPr>
      </p:pic>
      <p:sp>
        <p:nvSpPr>
          <p:cNvPr id="3" name="Uguale a 2">
            <a:extLst>
              <a:ext uri="{FF2B5EF4-FFF2-40B4-BE49-F238E27FC236}">
                <a16:creationId xmlns:a16="http://schemas.microsoft.com/office/drawing/2014/main" id="{3328FDBE-F242-4B1C-8CC9-E028D9C1890C}"/>
              </a:ext>
            </a:extLst>
          </p:cNvPr>
          <p:cNvSpPr/>
          <p:nvPr/>
        </p:nvSpPr>
        <p:spPr>
          <a:xfrm>
            <a:off x="4141378" y="1187493"/>
            <a:ext cx="861239" cy="7145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2607891" y="553140"/>
            <a:ext cx="4671689"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effectLst>
                  <a:outerShdw blurRad="38100" dist="38100" dir="2700000" algn="tl">
                    <a:srgbClr val="000000">
                      <a:alpha val="43137"/>
                    </a:srgbClr>
                  </a:outerShdw>
                </a:effectLst>
                <a:latin typeface="Comfortaa"/>
                <a:sym typeface="Comfortaa"/>
              </a:rPr>
              <a:t>Caso di studio</a:t>
            </a:r>
            <a:endParaRPr sz="3600" b="1" dirty="0">
              <a:solidFill>
                <a:schemeClr val="accent4"/>
              </a:solidFill>
              <a:effectLst>
                <a:outerShdw blurRad="38100" dist="38100" dir="2700000" algn="tl">
                  <a:srgbClr val="000000">
                    <a:alpha val="43137"/>
                  </a:srgbClr>
                </a:outerShdw>
              </a:effectLst>
              <a:latin typeface="Comfortaa"/>
              <a:sym typeface="Comfortaa"/>
            </a:endParaRPr>
          </a:p>
        </p:txBody>
      </p:sp>
      <p:sp>
        <p:nvSpPr>
          <p:cNvPr id="130" name="Google Shape;130;p22"/>
          <p:cNvSpPr txBox="1"/>
          <p:nvPr/>
        </p:nvSpPr>
        <p:spPr>
          <a:xfrm>
            <a:off x="304350" y="1565341"/>
            <a:ext cx="8535300" cy="2640899"/>
          </a:xfrm>
          <a:prstGeom prst="rect">
            <a:avLst/>
          </a:prstGeom>
          <a:solidFill>
            <a:schemeClr val="tx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cap="all" dirty="0">
                <a:solidFill>
                  <a:srgbClr val="FF0000"/>
                </a:solidFill>
                <a:effectLst>
                  <a:outerShdw blurRad="38100" dist="38100" dir="2700000" algn="tl">
                    <a:srgbClr val="000000">
                      <a:alpha val="43137"/>
                    </a:srgbClr>
                  </a:outerShdw>
                </a:effectLst>
                <a:latin typeface="Comfortaa"/>
                <a:sym typeface="Comfortaa"/>
              </a:rPr>
              <a:t>Conclusioni e politiche di prevenzione e di riparazione del danno indiretto  </a:t>
            </a:r>
            <a:endParaRPr b="1" cap="all" dirty="0">
              <a:solidFill>
                <a:srgbClr val="FF0000"/>
              </a:solidFill>
              <a:effectLst>
                <a:outerShdw blurRad="38100" dist="38100" dir="2700000" algn="tl">
                  <a:srgbClr val="000000">
                    <a:alpha val="43137"/>
                  </a:srgbClr>
                </a:outerShdw>
              </a:effectLst>
              <a:latin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lvl="0"/>
            <a:r>
              <a:rPr lang="it-IT" sz="1600" dirty="0">
                <a:solidFill>
                  <a:schemeClr val="bg1"/>
                </a:solidFill>
                <a:latin typeface="Comfortaa"/>
                <a:sym typeface="Comfortaa"/>
              </a:rPr>
              <a:t>IN PRIMIS CIÒ CHE HA FUNZIONATO PER LIMITARE I DANNI È SICURAMENTE L'APPLICAZIONE DI TUTTE LE ASSICURAZIONI E LA LORO EFFICACIA.</a:t>
            </a:r>
          </a:p>
          <a:p>
            <a:pPr lvl="0"/>
            <a:endParaRPr lang="it-IT" sz="1600" dirty="0">
              <a:solidFill>
                <a:schemeClr val="bg1"/>
              </a:solidFill>
              <a:latin typeface="Comfortaa"/>
              <a:ea typeface="Comfortaa"/>
              <a:cs typeface="Comfortaa"/>
              <a:sym typeface="Comfortaa"/>
            </a:endParaRPr>
          </a:p>
          <a:p>
            <a:pPr lvl="0"/>
            <a:r>
              <a:rPr lang="it-IT" sz="1600" dirty="0">
                <a:solidFill>
                  <a:schemeClr val="bg1"/>
                </a:solidFill>
                <a:latin typeface="Comfortaa"/>
                <a:ea typeface="Comfortaa"/>
                <a:cs typeface="Comfortaa"/>
                <a:sym typeface="Comfortaa"/>
              </a:rPr>
              <a:t>SI POSSONO ATTUARE AZIONI RIPARATORIE COME LA RIDUZIONE DEI PREZZI O IL MIGLIORAMENTO DELLE FUNZIONI E DEGLI ASPETTI CHE ERANO STATI TRASCURATI PRECEDENTEMENTE.</a:t>
            </a: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129100" y="314175"/>
            <a:ext cx="1199475" cy="1199475"/>
          </a:xfrm>
          <a:prstGeom prst="rect">
            <a:avLst/>
          </a:prstGeom>
          <a:noFill/>
          <a:ln>
            <a:noFill/>
          </a:ln>
        </p:spPr>
      </p:pic>
      <p:sp>
        <p:nvSpPr>
          <p:cNvPr id="136" name="Google Shape;136;p23"/>
          <p:cNvSpPr txBox="1"/>
          <p:nvPr/>
        </p:nvSpPr>
        <p:spPr>
          <a:xfrm>
            <a:off x="1606800" y="395875"/>
            <a:ext cx="7459500" cy="46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p:txBody>
      </p:sp>
      <p:sp>
        <p:nvSpPr>
          <p:cNvPr id="137" name="Google Shape;137;p23"/>
          <p:cNvSpPr txBox="1"/>
          <p:nvPr/>
        </p:nvSpPr>
        <p:spPr>
          <a:xfrm>
            <a:off x="1703000" y="1116418"/>
            <a:ext cx="7363300" cy="4033958"/>
          </a:xfrm>
          <a:prstGeom prst="rect">
            <a:avLst/>
          </a:prstGeom>
          <a:solidFill>
            <a:schemeClr val="tx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p>
            <a:pPr marL="285750" lvl="0" indent="-285750" algn="l" rtl="0">
              <a:spcBef>
                <a:spcPts val="0"/>
              </a:spcBef>
              <a:spcAft>
                <a:spcPts val="0"/>
              </a:spcAft>
              <a:buFont typeface="Wingdings" panose="05000000000000000000" pitchFamily="2" charset="2"/>
              <a:buChar char="ü"/>
            </a:pPr>
            <a:r>
              <a:rPr lang="en" b="1" cap="all" dirty="0">
                <a:solidFill>
                  <a:srgbClr val="FF0000"/>
                </a:solidFill>
                <a:effectLst>
                  <a:outerShdw blurRad="38100" dist="38100" dir="2700000" algn="tl">
                    <a:srgbClr val="000000">
                      <a:alpha val="43137"/>
                    </a:srgbClr>
                  </a:outerShdw>
                </a:effectLst>
                <a:latin typeface="Comfortaa"/>
                <a:sym typeface="Comfortaa"/>
              </a:rPr>
              <a:t>Profili di vulnerabilità dell’impresa                            al rischio puro</a:t>
            </a:r>
          </a:p>
          <a:p>
            <a:pPr lvl="0" algn="l" rtl="0">
              <a:spcBef>
                <a:spcPts val="0"/>
              </a:spcBef>
              <a:spcAft>
                <a:spcPts val="0"/>
              </a:spcAft>
            </a:pPr>
            <a:endParaRPr lang="en" b="1" cap="all" dirty="0">
              <a:solidFill>
                <a:srgbClr val="FF0000"/>
              </a:solidFill>
              <a:effectLst>
                <a:outerShdw blurRad="38100" dist="38100" dir="2700000" algn="tl">
                  <a:srgbClr val="000000">
                    <a:alpha val="43137"/>
                  </a:srgbClr>
                </a:outerShdw>
              </a:effectLst>
              <a:latin typeface="Comfortaa"/>
              <a:sym typeface="Comfortaa"/>
            </a:endParaRPr>
          </a:p>
          <a:p>
            <a:pPr lvl="0"/>
            <a:r>
              <a:rPr lang="it-IT" sz="1600" dirty="0">
                <a:solidFill>
                  <a:schemeClr val="bg1"/>
                </a:solidFill>
                <a:latin typeface="Comfortaa"/>
                <a:ea typeface="Comfortaa"/>
                <a:cs typeface="Comfortaa"/>
                <a:sym typeface="Comfortaa"/>
              </a:rPr>
              <a:t>TRA I RISCHI PURI PIÚ PERICOLOSI PER L’IMPRESA C’E’ IL DANNO PROCURATO DA UN PRODOTTO DIFETTATO.</a:t>
            </a:r>
          </a:p>
          <a:p>
            <a:pPr lvl="0"/>
            <a:endParaRPr sz="1600" dirty="0">
              <a:solidFill>
                <a:schemeClr val="dk1"/>
              </a:solidFill>
              <a:latin typeface="Comfortaa"/>
              <a:ea typeface="Comfortaa"/>
              <a:cs typeface="Comfortaa"/>
              <a:sym typeface="Comfortaa"/>
            </a:endParaRPr>
          </a:p>
          <a:p>
            <a:pPr marL="0" lvl="0" indent="0" algn="l" rtl="0">
              <a:spcBef>
                <a:spcPts val="0"/>
              </a:spcBef>
              <a:spcAft>
                <a:spcPts val="0"/>
              </a:spcAft>
              <a:buNone/>
            </a:pPr>
            <a:endParaRPr dirty="0">
              <a:solidFill>
                <a:schemeClr val="dk1"/>
              </a:solidFill>
              <a:latin typeface="Comfortaa"/>
              <a:ea typeface="Comfortaa"/>
              <a:cs typeface="Comfortaa"/>
              <a:sym typeface="Comfortaa"/>
            </a:endParaRPr>
          </a:p>
          <a:p>
            <a:pPr marL="285750" lvl="0" indent="-285750">
              <a:buFont typeface="Wingdings" panose="05000000000000000000" pitchFamily="2" charset="2"/>
              <a:buChar char="ü"/>
            </a:pPr>
            <a:r>
              <a:rPr lang="en" b="1" cap="all" dirty="0">
                <a:solidFill>
                  <a:srgbClr val="FF0000"/>
                </a:solidFill>
                <a:effectLst>
                  <a:outerShdw blurRad="38100" dist="38100" dir="2700000" algn="tl">
                    <a:srgbClr val="000000">
                      <a:alpha val="43137"/>
                    </a:srgbClr>
                  </a:outerShdw>
                </a:effectLst>
                <a:latin typeface="Comfortaa"/>
                <a:sym typeface="Comfortaa"/>
              </a:rPr>
              <a:t>Vulnerabilità al rischio d’impresa</a:t>
            </a:r>
            <a:br>
              <a:rPr lang="en" dirty="0">
                <a:solidFill>
                  <a:schemeClr val="dk1"/>
                </a:solidFill>
                <a:latin typeface="Comfortaa"/>
                <a:ea typeface="Comfortaa"/>
                <a:cs typeface="Comfortaa"/>
                <a:sym typeface="Comfortaa"/>
              </a:rPr>
            </a:br>
            <a:endParaRPr lang="en" dirty="0">
              <a:solidFill>
                <a:schemeClr val="dk1"/>
              </a:solidFill>
              <a:latin typeface="Comfortaa"/>
              <a:ea typeface="Comfortaa"/>
              <a:cs typeface="Comfortaa"/>
              <a:sym typeface="Comfortaa"/>
            </a:endParaRPr>
          </a:p>
          <a:p>
            <a:pPr lvl="0"/>
            <a:r>
              <a:rPr lang="it-IT" sz="1600" dirty="0">
                <a:solidFill>
                  <a:schemeClr val="bg1"/>
                </a:solidFill>
                <a:latin typeface="Comfortaa"/>
                <a:ea typeface="Comfortaa"/>
                <a:cs typeface="Comfortaa"/>
                <a:sym typeface="Comfortaa"/>
              </a:rPr>
              <a:t>TRA I RISCHI IMPRENDITORIALI PIÚ POTENZIALMENTE DANNOSI PER L’IMPRESA CI SONO I RISCHI FINANZIARI (PER IL PREZZO SUL MERCATO DI MATERIE PRIME E PRODOTTI FINITI) E I RISCHI STRATEGICI (IN BASE A COME UN’IDEA COSÍ NUOVA VENGA PRESA DAI POTENZIALI CLIENTI).</a:t>
            </a:r>
            <a:endParaRPr lang="it-IT" dirty="0">
              <a:solidFill>
                <a:schemeClr val="bg1"/>
              </a:solidFill>
              <a:latin typeface="Comfortaa"/>
              <a:ea typeface="Comfortaa"/>
              <a:cs typeface="Comfortaa"/>
              <a:sym typeface="Comfortaa"/>
            </a:endParaRPr>
          </a:p>
          <a:p>
            <a:pPr marL="0" lvl="0" indent="0" algn="l" rtl="0">
              <a:spcBef>
                <a:spcPts val="0"/>
              </a:spcBef>
              <a:spcAft>
                <a:spcPts val="0"/>
              </a:spcAft>
              <a:buNone/>
            </a:pPr>
            <a:endParaRPr lang="en" dirty="0">
              <a:solidFill>
                <a:schemeClr val="dk1"/>
              </a:solidFill>
              <a:latin typeface="Comfortaa"/>
              <a:ea typeface="Comfortaa"/>
              <a:cs typeface="Comfortaa"/>
              <a:sym typeface="Comfortaa"/>
            </a:endParaRPr>
          </a:p>
          <a:p>
            <a:pPr marL="0" lvl="0" indent="0" algn="l" rtl="0">
              <a:spcBef>
                <a:spcPts val="0"/>
              </a:spcBef>
              <a:spcAft>
                <a:spcPts val="0"/>
              </a:spcAft>
              <a:buNone/>
            </a:pPr>
            <a:endParaRPr lang="en" dirty="0">
              <a:solidFill>
                <a:schemeClr val="dk1"/>
              </a:solidFill>
              <a:latin typeface="Comfortaa"/>
              <a:ea typeface="Comfortaa"/>
              <a:cs typeface="Comfortaa"/>
              <a:sym typeface="Comfortaa"/>
            </a:endParaRPr>
          </a:p>
        </p:txBody>
      </p:sp>
      <p:pic>
        <p:nvPicPr>
          <p:cNvPr id="5" name="Immagine 4">
            <a:extLst>
              <a:ext uri="{FF2B5EF4-FFF2-40B4-BE49-F238E27FC236}">
                <a16:creationId xmlns:a16="http://schemas.microsoft.com/office/drawing/2014/main" id="{F13E8AA2-DF88-496E-91DA-DBD84A0E124D}"/>
              </a:ext>
            </a:extLst>
          </p:cNvPr>
          <p:cNvPicPr>
            <a:picLocks noChangeAspect="1"/>
          </p:cNvPicPr>
          <p:nvPr/>
        </p:nvPicPr>
        <p:blipFill>
          <a:blip r:embed="rId4"/>
          <a:stretch>
            <a:fillRect/>
          </a:stretch>
        </p:blipFill>
        <p:spPr>
          <a:xfrm>
            <a:off x="129100" y="314174"/>
            <a:ext cx="1476416" cy="1199475"/>
          </a:xfrm>
          <a:prstGeom prst="rect">
            <a:avLst/>
          </a:prstGeom>
        </p:spPr>
      </p:pic>
      <p:sp>
        <p:nvSpPr>
          <p:cNvPr id="3" name="CasellaDiTesto 2">
            <a:extLst>
              <a:ext uri="{FF2B5EF4-FFF2-40B4-BE49-F238E27FC236}">
                <a16:creationId xmlns:a16="http://schemas.microsoft.com/office/drawing/2014/main" id="{83795671-650D-45E2-BB13-BFD880CC9C0E}"/>
              </a:ext>
            </a:extLst>
          </p:cNvPr>
          <p:cNvSpPr txBox="1"/>
          <p:nvPr/>
        </p:nvSpPr>
        <p:spPr>
          <a:xfrm>
            <a:off x="3361307" y="483024"/>
            <a:ext cx="3924472" cy="923330"/>
          </a:xfrm>
          <a:prstGeom prst="rect">
            <a:avLst/>
          </a:prstGeom>
          <a:noFill/>
        </p:spPr>
        <p:txBody>
          <a:bodyPr wrap="none" rtlCol="0">
            <a:spAutoFit/>
          </a:bodyPr>
          <a:lstStyle/>
          <a:p>
            <a:r>
              <a:rPr lang="it-IT" sz="3600" b="1" cap="all" dirty="0">
                <a:solidFill>
                  <a:schemeClr val="accent4"/>
                </a:solidFill>
                <a:effectLst>
                  <a:outerShdw blurRad="38100" dist="38100" dir="2700000" algn="tl">
                    <a:srgbClr val="000000">
                      <a:alpha val="43137"/>
                    </a:srgbClr>
                  </a:outerShdw>
                </a:effectLst>
                <a:latin typeface="Comfortaa"/>
                <a:ea typeface="+mj-ea"/>
                <a:cs typeface="+mj-cs"/>
                <a:sym typeface="Comfortaa"/>
              </a:rPr>
              <a:t>Conclusioni</a:t>
            </a:r>
            <a:r>
              <a:rPr lang="it-IT" sz="3200" b="1" cap="all" dirty="0">
                <a:solidFill>
                  <a:schemeClr val="accent4"/>
                </a:solidFill>
                <a:effectLst>
                  <a:outerShdw blurRad="38100" dist="38100" dir="2700000" algn="tl">
                    <a:srgbClr val="000000">
                      <a:alpha val="43137"/>
                    </a:srgbClr>
                  </a:outerShdw>
                </a:effectLst>
                <a:latin typeface="Comfortaa"/>
                <a:ea typeface="+mj-ea"/>
                <a:cs typeface="+mj-cs"/>
                <a:sym typeface="Comfortaa"/>
              </a:rPr>
              <a:t> </a:t>
            </a:r>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0" y="712788"/>
            <a:ext cx="5197475" cy="76676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dk1"/>
                </a:solidFill>
                <a:latin typeface="Comfortaa"/>
                <a:ea typeface="Comfortaa"/>
                <a:cs typeface="Comfortaa"/>
                <a:sym typeface="Comfortaa"/>
              </a:rPr>
              <a:t>Storia/fondatori dell’impresa e settore di attività</a:t>
            </a:r>
            <a:endParaRPr sz="2400" dirty="0">
              <a:solidFill>
                <a:schemeClr val="dk1"/>
              </a:solidFill>
              <a:latin typeface="Comfortaa"/>
              <a:ea typeface="Comfortaa"/>
              <a:cs typeface="Comfortaa"/>
              <a:sym typeface="Comfortaa"/>
            </a:endParaRPr>
          </a:p>
        </p:txBody>
      </p:sp>
      <p:sp>
        <p:nvSpPr>
          <p:cNvPr id="80" name="Google Shape;80;p14"/>
          <p:cNvSpPr txBox="1">
            <a:spLocks noGrp="1"/>
          </p:cNvSpPr>
          <p:nvPr>
            <p:ph type="title" idx="4294967295"/>
          </p:nvPr>
        </p:nvSpPr>
        <p:spPr>
          <a:xfrm>
            <a:off x="173383" y="1351787"/>
            <a:ext cx="5024092" cy="3541712"/>
          </a:xfrm>
          <a:prstGeom prst="rect">
            <a:avLst/>
          </a:prstGeom>
          <a:solidFill>
            <a:schemeClr val="tx1"/>
          </a:solidFill>
        </p:spPr>
        <p:txBody>
          <a:bodyPr spcFirstLastPara="1" wrap="square" lIns="91425" tIns="91425" rIns="91425" bIns="91425" anchor="t" anchorCtr="0">
            <a:noAutofit/>
          </a:bodyPr>
          <a:lstStyle/>
          <a:p>
            <a:pPr lvl="0" algn="l">
              <a:lnSpc>
                <a:spcPct val="115000"/>
              </a:lnSpc>
              <a:spcBef>
                <a:spcPts val="0"/>
              </a:spcBef>
              <a:spcAft>
                <a:spcPts val="1600"/>
              </a:spcAft>
            </a:pPr>
            <a:r>
              <a:rPr lang="it-IT" sz="1400" b="1" dirty="0">
                <a:solidFill>
                  <a:srgbClr val="FF0000"/>
                </a:solidFill>
                <a:effectLst>
                  <a:outerShdw blurRad="38100" dist="38100" dir="2700000" algn="tl">
                    <a:srgbClr val="000000">
                      <a:alpha val="43137"/>
                    </a:srgbClr>
                  </a:outerShdw>
                </a:effectLst>
                <a:latin typeface="Comfortaa"/>
                <a:ea typeface="Comfortaa"/>
                <a:cs typeface="Comfortaa"/>
                <a:sym typeface="Comfortaa"/>
              </a:rPr>
              <a:t>L’IDEA IMPRENDITORIALE DI </a:t>
            </a:r>
            <a:r>
              <a:rPr lang="it-IT" sz="1400" b="1" dirty="0">
                <a:solidFill>
                  <a:schemeClr val="accent4"/>
                </a:solidFill>
                <a:effectLst>
                  <a:outerShdw blurRad="38100" dist="38100" dir="2700000" algn="tl">
                    <a:srgbClr val="000000">
                      <a:alpha val="43137"/>
                    </a:srgbClr>
                  </a:outerShdw>
                </a:effectLst>
                <a:latin typeface="Comfortaa"/>
                <a:ea typeface="Comfortaa"/>
                <a:cs typeface="Comfortaa"/>
                <a:sym typeface="Comfortaa"/>
              </a:rPr>
              <a:t>CO-GREEN</a:t>
            </a:r>
            <a:r>
              <a:rPr lang="it-IT" sz="1400" b="1" dirty="0">
                <a:solidFill>
                  <a:srgbClr val="92D050"/>
                </a:solidFill>
                <a:latin typeface="Comfortaa"/>
                <a:ea typeface="Comfortaa"/>
                <a:cs typeface="Comfortaa"/>
                <a:sym typeface="Comfortaa"/>
              </a:rPr>
              <a:t> </a:t>
            </a:r>
            <a:r>
              <a:rPr lang="it-IT" sz="1400" dirty="0">
                <a:solidFill>
                  <a:schemeClr val="bg1"/>
                </a:solidFill>
                <a:latin typeface="Comfortaa"/>
                <a:ea typeface="Comfortaa"/>
                <a:cs typeface="Comfortaa"/>
                <a:sym typeface="Comfortaa"/>
              </a:rPr>
              <a:t>SI BASA SU una cover fatta con pannelli fotovoltaici per La ricarica della batteria di smartphone e dispositivi elettronici annessi.</a:t>
            </a:r>
            <a:br>
              <a:rPr lang="it-IT" sz="1400" dirty="0">
                <a:solidFill>
                  <a:schemeClr val="bg1"/>
                </a:solidFill>
                <a:latin typeface="Comfortaa"/>
                <a:ea typeface="Comfortaa"/>
                <a:cs typeface="Comfortaa"/>
                <a:sym typeface="Comfortaa"/>
              </a:rPr>
            </a:br>
            <a:br>
              <a:rPr lang="it-IT" sz="1400" dirty="0">
                <a:solidFill>
                  <a:schemeClr val="bg1"/>
                </a:solidFill>
                <a:latin typeface="Comfortaa"/>
                <a:ea typeface="Comfortaa"/>
                <a:cs typeface="Comfortaa"/>
                <a:sym typeface="Comfortaa"/>
              </a:rPr>
            </a:br>
            <a:r>
              <a:rPr lang="it-IT" sz="1400" dirty="0">
                <a:solidFill>
                  <a:schemeClr val="bg1"/>
                </a:solidFill>
                <a:latin typeface="Comfortaa"/>
                <a:ea typeface="Comfortaa"/>
                <a:cs typeface="Comfortaa"/>
                <a:sym typeface="Comfortaa"/>
              </a:rPr>
              <a:t>L’IMPRESA SI TROVA A TORINO, Ha 2 sedi,               50 dipendenti E 2 collaboratori.</a:t>
            </a:r>
            <a:br>
              <a:rPr lang="it-IT" sz="1400" dirty="0">
                <a:solidFill>
                  <a:schemeClr val="bg1"/>
                </a:solidFill>
                <a:latin typeface="Comfortaa"/>
                <a:ea typeface="Comfortaa"/>
                <a:cs typeface="Comfortaa"/>
                <a:sym typeface="Comfortaa"/>
              </a:rPr>
            </a:br>
            <a:br>
              <a:rPr lang="it-IT" sz="1400" dirty="0">
                <a:solidFill>
                  <a:schemeClr val="bg1"/>
                </a:solidFill>
                <a:latin typeface="Comfortaa"/>
                <a:ea typeface="Comfortaa"/>
                <a:cs typeface="Comfortaa"/>
                <a:sym typeface="Comfortaa"/>
              </a:rPr>
            </a:br>
            <a:r>
              <a:rPr lang="it-IT" sz="1400" dirty="0">
                <a:solidFill>
                  <a:schemeClr val="bg1"/>
                </a:solidFill>
                <a:latin typeface="Comfortaa"/>
                <a:ea typeface="Comfortaa"/>
                <a:cs typeface="Comfortaa"/>
                <a:sym typeface="Comfortaa"/>
              </a:rPr>
              <a:t>LA PRODUZIONE SI BASA SU delle </a:t>
            </a:r>
            <a:r>
              <a:rPr lang="it-IT" sz="1400" dirty="0" err="1">
                <a:solidFill>
                  <a:srgbClr val="FF0000"/>
                </a:solidFill>
                <a:effectLst>
                  <a:outerShdw blurRad="38100" dist="38100" dir="2700000" algn="tl">
                    <a:srgbClr val="000000">
                      <a:alpha val="43137"/>
                    </a:srgbClr>
                  </a:outerShdw>
                </a:effectLst>
                <a:latin typeface="Comfortaa"/>
                <a:ea typeface="Comfortaa"/>
                <a:cs typeface="Comfortaa"/>
                <a:sym typeface="Comfortaa"/>
              </a:rPr>
              <a:t>coveR</a:t>
            </a:r>
            <a:r>
              <a:rPr lang="it-IT" sz="1400" dirty="0">
                <a:solidFill>
                  <a:srgbClr val="FF0000"/>
                </a:solidFill>
                <a:effectLst>
                  <a:outerShdw blurRad="38100" dist="38100" dir="2700000" algn="tl">
                    <a:srgbClr val="000000">
                      <a:alpha val="43137"/>
                    </a:srgbClr>
                  </a:outerShdw>
                </a:effectLst>
                <a:latin typeface="Comfortaa"/>
                <a:ea typeface="Comfortaa"/>
                <a:cs typeface="Comfortaa"/>
                <a:sym typeface="Comfortaa"/>
              </a:rPr>
              <a:t> </a:t>
            </a:r>
            <a:r>
              <a:rPr lang="it-IT" sz="1400" dirty="0">
                <a:solidFill>
                  <a:schemeClr val="bg1"/>
                </a:solidFill>
                <a:latin typeface="Comfortaa"/>
                <a:ea typeface="Comfortaa"/>
                <a:cs typeface="Comfortaa"/>
                <a:sym typeface="Comfortaa"/>
              </a:rPr>
              <a:t>COMPOSTE DA </a:t>
            </a:r>
            <a:r>
              <a:rPr lang="it-IT" sz="1400" dirty="0">
                <a:solidFill>
                  <a:srgbClr val="FF0000"/>
                </a:solidFill>
                <a:effectLst>
                  <a:outerShdw blurRad="38100" dist="38100" dir="2700000" algn="tl">
                    <a:srgbClr val="000000">
                      <a:alpha val="43137"/>
                    </a:srgbClr>
                  </a:outerShdw>
                </a:effectLst>
                <a:latin typeface="Comfortaa"/>
                <a:ea typeface="Comfortaa"/>
                <a:cs typeface="Comfortaa"/>
                <a:sym typeface="Comfortaa"/>
              </a:rPr>
              <a:t>pannelli fotovoltaici </a:t>
            </a:r>
            <a:r>
              <a:rPr lang="it-IT" sz="1400" dirty="0">
                <a:solidFill>
                  <a:schemeClr val="bg1"/>
                </a:solidFill>
                <a:latin typeface="Comfortaa"/>
                <a:ea typeface="Comfortaa"/>
                <a:cs typeface="Comfortaa"/>
                <a:sym typeface="Comfortaa"/>
              </a:rPr>
              <a:t>(forniti da un’impresa con CUI CO-GREEN COLLABORA) e IN SEGUITO la distribuzione nei vari negozi.</a:t>
            </a:r>
            <a:br>
              <a:rPr lang="it-IT" sz="1400" dirty="0">
                <a:solidFill>
                  <a:schemeClr val="bg1"/>
                </a:solidFill>
                <a:latin typeface="Comfortaa"/>
                <a:ea typeface="Comfortaa"/>
                <a:cs typeface="Comfortaa"/>
                <a:sym typeface="Comfortaa"/>
              </a:rPr>
            </a:br>
            <a:br>
              <a:rPr lang="it-IT" sz="1400" dirty="0">
                <a:latin typeface="Comfortaa"/>
                <a:ea typeface="Comfortaa"/>
                <a:cs typeface="Comfortaa"/>
                <a:sym typeface="Comfortaa"/>
              </a:rPr>
            </a:br>
            <a:br>
              <a:rPr lang="it-IT" sz="1400" dirty="0">
                <a:latin typeface="Comfortaa"/>
                <a:ea typeface="Comfortaa"/>
                <a:cs typeface="Comfortaa"/>
                <a:sym typeface="Comfortaa"/>
              </a:rPr>
            </a:br>
            <a:endParaRPr sz="1400" dirty="0">
              <a:latin typeface="Comfortaa"/>
              <a:ea typeface="Comfortaa"/>
              <a:cs typeface="Comfortaa"/>
              <a:sym typeface="Comfortaa"/>
            </a:endParaRPr>
          </a:p>
        </p:txBody>
      </p:sp>
      <p:pic>
        <p:nvPicPr>
          <p:cNvPr id="81" name="Google Shape;81;p14"/>
          <p:cNvPicPr preferRelativeResize="0"/>
          <p:nvPr/>
        </p:nvPicPr>
        <p:blipFill>
          <a:blip r:embed="rId3">
            <a:alphaModFix/>
          </a:blip>
          <a:stretch>
            <a:fillRect/>
          </a:stretch>
        </p:blipFill>
        <p:spPr>
          <a:xfrm>
            <a:off x="86570" y="97525"/>
            <a:ext cx="997951" cy="891303"/>
          </a:xfrm>
          <a:prstGeom prst="rect">
            <a:avLst/>
          </a:prstGeom>
          <a:noFill/>
          <a:ln>
            <a:noFill/>
          </a:ln>
        </p:spPr>
      </p:pic>
      <p:pic>
        <p:nvPicPr>
          <p:cNvPr id="5" name="Immagine 4">
            <a:extLst>
              <a:ext uri="{FF2B5EF4-FFF2-40B4-BE49-F238E27FC236}">
                <a16:creationId xmlns:a16="http://schemas.microsoft.com/office/drawing/2014/main" id="{563C61A0-2000-4E5D-9960-198605468911}"/>
              </a:ext>
            </a:extLst>
          </p:cNvPr>
          <p:cNvPicPr>
            <a:picLocks noChangeAspect="1"/>
          </p:cNvPicPr>
          <p:nvPr/>
        </p:nvPicPr>
        <p:blipFill>
          <a:blip r:embed="rId4"/>
          <a:stretch>
            <a:fillRect/>
          </a:stretch>
        </p:blipFill>
        <p:spPr>
          <a:xfrm>
            <a:off x="86570" y="97525"/>
            <a:ext cx="1476416" cy="1199475"/>
          </a:xfrm>
          <a:prstGeom prst="rect">
            <a:avLst/>
          </a:prstGeom>
        </p:spPr>
      </p:pic>
      <p:pic>
        <p:nvPicPr>
          <p:cNvPr id="3" name="Immagine 2">
            <a:extLst>
              <a:ext uri="{FF2B5EF4-FFF2-40B4-BE49-F238E27FC236}">
                <a16:creationId xmlns:a16="http://schemas.microsoft.com/office/drawing/2014/main" id="{2707A4DB-7D7A-4AC1-99A4-6BA07B02AFC0}"/>
              </a:ext>
            </a:extLst>
          </p:cNvPr>
          <p:cNvPicPr>
            <a:picLocks noChangeAspect="1"/>
          </p:cNvPicPr>
          <p:nvPr/>
        </p:nvPicPr>
        <p:blipFill>
          <a:blip r:embed="rId5"/>
          <a:stretch>
            <a:fillRect/>
          </a:stretch>
        </p:blipFill>
        <p:spPr>
          <a:xfrm>
            <a:off x="5369105" y="1847692"/>
            <a:ext cx="3601512" cy="2701133"/>
          </a:xfrm>
          <a:prstGeom prst="rect">
            <a:avLst/>
          </a:prstGeom>
        </p:spPr>
      </p:pic>
      <p:sp>
        <p:nvSpPr>
          <p:cNvPr id="8" name="Fumetto: ovale 7">
            <a:extLst>
              <a:ext uri="{FF2B5EF4-FFF2-40B4-BE49-F238E27FC236}">
                <a16:creationId xmlns:a16="http://schemas.microsoft.com/office/drawing/2014/main" id="{5BF98C81-1A72-44F0-8D40-0B1A33D7E900}"/>
              </a:ext>
            </a:extLst>
          </p:cNvPr>
          <p:cNvSpPr/>
          <p:nvPr/>
        </p:nvSpPr>
        <p:spPr>
          <a:xfrm>
            <a:off x="6273209" y="394592"/>
            <a:ext cx="2697407" cy="1199475"/>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a:solidFill>
                    <a:schemeClr val="accent6">
                      <a:lumMod val="75000"/>
                    </a:schemeClr>
                  </a:solidFill>
                </a:ln>
                <a:solidFill>
                  <a:schemeClr val="bg1"/>
                </a:solidFill>
              </a:rPr>
              <a:t>Foto esemplificativa dell’impresa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3">
            <a:alphaModFix/>
          </a:blip>
          <a:srcRect/>
          <a:stretch/>
        </p:blipFill>
        <p:spPr>
          <a:xfrm>
            <a:off x="489098" y="654051"/>
            <a:ext cx="8913231" cy="4175274"/>
          </a:xfrm>
          <a:prstGeom prst="rect">
            <a:avLst/>
          </a:prstGeom>
          <a:noFill/>
          <a:ln>
            <a:noFill/>
          </a:ln>
        </p:spPr>
      </p:pic>
      <p:sp>
        <p:nvSpPr>
          <p:cNvPr id="88" name="Google Shape;88;p15"/>
          <p:cNvSpPr txBox="1"/>
          <p:nvPr/>
        </p:nvSpPr>
        <p:spPr>
          <a:xfrm>
            <a:off x="1605516" y="518646"/>
            <a:ext cx="7417783" cy="3111206"/>
          </a:xfrm>
          <a:prstGeom prst="rect">
            <a:avLst/>
          </a:prstGeom>
          <a:noFill/>
          <a:ln>
            <a:noFill/>
          </a:ln>
        </p:spPr>
        <p:txBody>
          <a:bodyPr spcFirstLastPara="1" wrap="square" lIns="91425" tIns="91425" rIns="91425" bIns="91425" anchor="b" anchorCtr="0">
            <a:noAutofit/>
          </a:bodyPr>
          <a:lstStyle/>
          <a:p>
            <a:pPr lvl="0"/>
            <a:r>
              <a:rPr lang="it-IT" sz="2400" b="1" cap="all" dirty="0">
                <a:solidFill>
                  <a:schemeClr val="accent4"/>
                </a:solidFill>
                <a:effectLst>
                  <a:outerShdw blurRad="38100" dist="38100" dir="2700000" algn="tl">
                    <a:srgbClr val="000000">
                      <a:alpha val="43137"/>
                    </a:srgbClr>
                  </a:outerShdw>
                </a:effectLst>
                <a:latin typeface="Comfortaa"/>
                <a:ea typeface="+mj-ea"/>
                <a:cs typeface="+mj-cs"/>
                <a:sym typeface="Montserrat"/>
              </a:rPr>
              <a:t>FATTORI DI COMPETITIVITÁ </a:t>
            </a:r>
            <a:r>
              <a:rPr lang="it-IT" sz="2400" b="1" cap="all" dirty="0">
                <a:solidFill>
                  <a:schemeClr val="accent4"/>
                </a:solidFill>
                <a:effectLst>
                  <a:outerShdw blurRad="38100" dist="38100" dir="2700000" algn="tl">
                    <a:srgbClr val="000000">
                      <a:alpha val="43137"/>
                    </a:srgbClr>
                  </a:outerShdw>
                </a:effectLst>
                <a:latin typeface="Comfortaa"/>
                <a:sym typeface="Montserrat"/>
              </a:rPr>
              <a:t>SUL TERRITORIO</a:t>
            </a:r>
            <a:endParaRPr lang="it-IT" sz="2400" b="1" cap="all" dirty="0">
              <a:solidFill>
                <a:schemeClr val="accent4"/>
              </a:solidFill>
              <a:effectLst>
                <a:outerShdw blurRad="38100" dist="38100" dir="2700000" algn="tl">
                  <a:srgbClr val="000000">
                    <a:alpha val="43137"/>
                  </a:srgbClr>
                </a:outerShdw>
              </a:effectLst>
              <a:latin typeface="Comfortaa"/>
              <a:ea typeface="+mj-ea"/>
              <a:cs typeface="+mj-cs"/>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sz="2400" b="1" dirty="0">
              <a:solidFill>
                <a:schemeClr val="lt2"/>
              </a:solidFill>
              <a:latin typeface="Montserrat"/>
              <a:ea typeface="Montserrat"/>
              <a:cs typeface="Montserrat"/>
              <a:sym typeface="Montserrat"/>
            </a:endParaRPr>
          </a:p>
        </p:txBody>
      </p:sp>
      <p:sp>
        <p:nvSpPr>
          <p:cNvPr id="89" name="Google Shape;89;p15"/>
          <p:cNvSpPr txBox="1">
            <a:spLocks noGrp="1"/>
          </p:cNvSpPr>
          <p:nvPr>
            <p:ph type="body" idx="4294967295"/>
          </p:nvPr>
        </p:nvSpPr>
        <p:spPr>
          <a:xfrm>
            <a:off x="868127" y="1560517"/>
            <a:ext cx="8155172" cy="2736774"/>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aleway"/>
              <a:buChar char="➔"/>
            </a:pPr>
            <a:endParaRPr sz="1200" dirty="0">
              <a:latin typeface="Raleway"/>
              <a:ea typeface="Raleway"/>
              <a:cs typeface="Raleway"/>
              <a:sym typeface="Raleway"/>
            </a:endParaRPr>
          </a:p>
          <a:p>
            <a:pPr marL="457200" lvl="0" indent="-304800" algn="l" rtl="0">
              <a:spcBef>
                <a:spcPts val="1000"/>
              </a:spcBef>
              <a:spcAft>
                <a:spcPts val="0"/>
              </a:spcAft>
              <a:buClr>
                <a:schemeClr val="dk1"/>
              </a:buClr>
              <a:buSzPts val="1200"/>
              <a:buFont typeface="Raleway"/>
              <a:buChar char="➔"/>
            </a:pPr>
            <a:endParaRPr lang="it-IT" sz="1200" dirty="0">
              <a:latin typeface="Raleway"/>
              <a:ea typeface="Raleway"/>
              <a:cs typeface="Raleway"/>
              <a:sym typeface="Raleway"/>
            </a:endParaRPr>
          </a:p>
          <a:p>
            <a:pPr marL="438150" lvl="0" indent="-285750" algn="l" rtl="0">
              <a:spcBef>
                <a:spcPts val="1000"/>
              </a:spcBef>
              <a:spcAft>
                <a:spcPts val="1000"/>
              </a:spcAft>
              <a:buClr>
                <a:schemeClr val="dk1"/>
              </a:buClr>
              <a:buSzPts val="1200"/>
              <a:buFont typeface="Wingdings" panose="05000000000000000000" pitchFamily="2" charset="2"/>
              <a:buChar char="q"/>
            </a:pPr>
            <a:r>
              <a:rPr lang="it-IT" sz="1350" cap="all" dirty="0">
                <a:solidFill>
                  <a:srgbClr val="FF0000"/>
                </a:solidFill>
                <a:effectLst>
                  <a:outerShdw blurRad="38100" dist="38100" dir="2700000" algn="tl">
                    <a:srgbClr val="000000">
                      <a:alpha val="43137"/>
                    </a:srgbClr>
                  </a:outerShdw>
                </a:effectLst>
                <a:latin typeface="Comfortaa"/>
                <a:sym typeface="Raleway"/>
              </a:rPr>
              <a:t>Unicità: </a:t>
            </a:r>
            <a:r>
              <a:rPr lang="it-IT" sz="1350" cap="all" dirty="0">
                <a:solidFill>
                  <a:schemeClr val="bg1"/>
                </a:solidFill>
                <a:latin typeface="Comfortaa"/>
                <a:sym typeface="Raleway"/>
              </a:rPr>
              <a:t>siamo praticamente gli unici a svolgere questo tipo di produzione.</a:t>
            </a:r>
          </a:p>
          <a:p>
            <a:pPr marL="438150" lvl="0" indent="-285750" algn="l" rtl="0">
              <a:spcBef>
                <a:spcPts val="1000"/>
              </a:spcBef>
              <a:spcAft>
                <a:spcPts val="1000"/>
              </a:spcAft>
              <a:buClr>
                <a:schemeClr val="dk1"/>
              </a:buClr>
              <a:buSzPts val="1200"/>
              <a:buFont typeface="Wingdings" panose="05000000000000000000" pitchFamily="2" charset="2"/>
              <a:buChar char="q"/>
            </a:pPr>
            <a:r>
              <a:rPr lang="it-IT" sz="1350" cap="all" dirty="0">
                <a:solidFill>
                  <a:schemeClr val="bg1"/>
                </a:solidFill>
                <a:latin typeface="Comfortaa"/>
                <a:sym typeface="Raleway"/>
              </a:rPr>
              <a:t>Il prodotto è centrato sul tema molto attuale dell’</a:t>
            </a:r>
            <a:r>
              <a:rPr lang="it-IT" sz="1350" b="1" cap="all" dirty="0">
                <a:solidFill>
                  <a:srgbClr val="FF0000"/>
                </a:solidFill>
                <a:effectLst>
                  <a:outerShdw blurRad="38100" dist="38100" dir="2700000" algn="tl">
                    <a:srgbClr val="000000">
                      <a:alpha val="43137"/>
                    </a:srgbClr>
                  </a:outerShdw>
                </a:effectLst>
                <a:latin typeface="Comfortaa"/>
                <a:sym typeface="Raleway"/>
              </a:rPr>
              <a:t>ecologia</a:t>
            </a:r>
            <a:r>
              <a:rPr lang="it-IT" sz="1350" cap="all" dirty="0">
                <a:solidFill>
                  <a:schemeClr val="bg1"/>
                </a:solidFill>
                <a:latin typeface="Comfortaa"/>
                <a:sym typeface="Raleway"/>
              </a:rPr>
              <a:t> </a:t>
            </a:r>
          </a:p>
          <a:p>
            <a:pPr marL="438150" lvl="0" indent="-285750" algn="l" rtl="0">
              <a:spcBef>
                <a:spcPts val="1000"/>
              </a:spcBef>
              <a:spcAft>
                <a:spcPts val="1000"/>
              </a:spcAft>
              <a:buClr>
                <a:schemeClr val="dk1"/>
              </a:buClr>
              <a:buSzPts val="1200"/>
              <a:buFont typeface="Wingdings" panose="05000000000000000000" pitchFamily="2" charset="2"/>
              <a:buChar char="q"/>
            </a:pPr>
            <a:r>
              <a:rPr lang="it-IT" sz="1350" cap="all" dirty="0">
                <a:solidFill>
                  <a:schemeClr val="bg1"/>
                </a:solidFill>
                <a:latin typeface="Comfortaa"/>
                <a:sym typeface="Raleway"/>
              </a:rPr>
              <a:t>Le persone posso fare il </a:t>
            </a:r>
            <a:r>
              <a:rPr lang="it-IT" sz="1350" b="1" cap="all" dirty="0">
                <a:solidFill>
                  <a:srgbClr val="FF0000"/>
                </a:solidFill>
                <a:effectLst>
                  <a:outerShdw blurRad="38100" dist="38100" dir="2700000" algn="tl">
                    <a:srgbClr val="000000">
                      <a:alpha val="43137"/>
                    </a:srgbClr>
                  </a:outerShdw>
                </a:effectLst>
                <a:latin typeface="Comfortaa"/>
                <a:sym typeface="Raleway"/>
              </a:rPr>
              <a:t>bene dell’ambiente </a:t>
            </a:r>
            <a:r>
              <a:rPr lang="it-IT" sz="1350" cap="all" dirty="0">
                <a:solidFill>
                  <a:schemeClr val="bg1"/>
                </a:solidFill>
                <a:latin typeface="Comfortaa"/>
                <a:sym typeface="Raleway"/>
              </a:rPr>
              <a:t>con un semplice acquisto. </a:t>
            </a:r>
          </a:p>
          <a:p>
            <a:pPr marL="438150" lvl="0" indent="-285750" algn="l" rtl="0">
              <a:spcBef>
                <a:spcPts val="1000"/>
              </a:spcBef>
              <a:spcAft>
                <a:spcPts val="1000"/>
              </a:spcAft>
              <a:buClr>
                <a:schemeClr val="dk1"/>
              </a:buClr>
              <a:buSzPts val="1200"/>
              <a:buFont typeface="Wingdings" panose="05000000000000000000" pitchFamily="2" charset="2"/>
              <a:buChar char="q"/>
            </a:pPr>
            <a:r>
              <a:rPr lang="it-IT" sz="1350" cap="all" dirty="0">
                <a:solidFill>
                  <a:schemeClr val="bg1"/>
                </a:solidFill>
                <a:latin typeface="Comfortaa"/>
                <a:sym typeface="Raleway"/>
              </a:rPr>
              <a:t>Esiste bassa competitività perché è un rischio dedicarsi a questo campo, data la difficoltà nel posizionarsi sul mercato e conquistare la </a:t>
            </a:r>
            <a:r>
              <a:rPr lang="it-IT" sz="1350" b="1" cap="all" dirty="0">
                <a:solidFill>
                  <a:srgbClr val="FF0000"/>
                </a:solidFill>
                <a:effectLst>
                  <a:outerShdw blurRad="38100" dist="38100" dir="2700000" algn="tl">
                    <a:srgbClr val="000000">
                      <a:alpha val="43137"/>
                    </a:srgbClr>
                  </a:outerShdw>
                </a:effectLst>
                <a:latin typeface="Comfortaa"/>
                <a:sym typeface="Raleway"/>
              </a:rPr>
              <a:t>fiducia dei </a:t>
            </a:r>
            <a:r>
              <a:rPr lang="it-IT" sz="1350" b="1" cap="all" dirty="0" err="1">
                <a:solidFill>
                  <a:srgbClr val="FF0000"/>
                </a:solidFill>
                <a:effectLst>
                  <a:outerShdw blurRad="38100" dist="38100" dir="2700000" algn="tl">
                    <a:srgbClr val="000000">
                      <a:alpha val="43137"/>
                    </a:srgbClr>
                  </a:outerShdw>
                </a:effectLst>
                <a:latin typeface="Comfortaa"/>
                <a:sym typeface="Raleway"/>
              </a:rPr>
              <a:t>consumatori.</a:t>
            </a:r>
            <a:r>
              <a:rPr lang="it-IT" sz="1350" dirty="0" err="1">
                <a:latin typeface="Comfortaa" panose="020B0604020202020204" charset="0"/>
                <a:ea typeface="Raleway"/>
                <a:cs typeface="Raleway"/>
                <a:sym typeface="Raleway"/>
              </a:rPr>
              <a:t>SU</a:t>
            </a:r>
            <a:r>
              <a:rPr lang="it-IT" sz="1350" dirty="0" err="1">
                <a:latin typeface="Raleway"/>
                <a:ea typeface="Raleway"/>
                <a:cs typeface="Raleway"/>
                <a:sym typeface="Raleway"/>
              </a:rPr>
              <a:t>L</a:t>
            </a:r>
            <a:r>
              <a:rPr lang="it-IT" sz="1350" dirty="0">
                <a:latin typeface="Raleway"/>
                <a:ea typeface="Raleway"/>
                <a:cs typeface="Raleway"/>
                <a:sym typeface="Raleway"/>
              </a:rPr>
              <a:t> TERRITORIO ESISTONO POSSIBILI PARTNER O FORNITORI O CLIENTI PARTICOLARI?</a:t>
            </a:r>
          </a:p>
          <a:p>
            <a:pPr marL="457200" lvl="0" indent="-304800" algn="l" rtl="0">
              <a:spcBef>
                <a:spcPts val="1000"/>
              </a:spcBef>
              <a:spcAft>
                <a:spcPts val="1000"/>
              </a:spcAft>
              <a:buClr>
                <a:schemeClr val="dk1"/>
              </a:buClr>
              <a:buSzPts val="1200"/>
              <a:buFont typeface="Raleway"/>
              <a:buChar char="➔"/>
            </a:pPr>
            <a:endParaRPr lang="it-IT" sz="1200" dirty="0">
              <a:latin typeface="Raleway"/>
              <a:ea typeface="Raleway"/>
              <a:cs typeface="Raleway"/>
              <a:sym typeface="Raleway"/>
            </a:endParaRPr>
          </a:p>
          <a:p>
            <a:pPr marL="457200" lvl="0" indent="-304800" algn="l" rtl="0">
              <a:spcBef>
                <a:spcPts val="1000"/>
              </a:spcBef>
              <a:spcAft>
                <a:spcPts val="1000"/>
              </a:spcAft>
              <a:buClr>
                <a:schemeClr val="dk1"/>
              </a:buClr>
              <a:buSzPts val="1200"/>
              <a:buFont typeface="Raleway"/>
              <a:buChar char="➔"/>
            </a:pPr>
            <a:endParaRPr sz="1200" dirty="0">
              <a:latin typeface="Raleway"/>
              <a:ea typeface="Raleway"/>
              <a:cs typeface="Raleway"/>
              <a:sym typeface="Raleway"/>
            </a:endParaRPr>
          </a:p>
        </p:txBody>
      </p:sp>
      <p:pic>
        <p:nvPicPr>
          <p:cNvPr id="90" name="Google Shape;90;p15"/>
          <p:cNvPicPr preferRelativeResize="0"/>
          <p:nvPr/>
        </p:nvPicPr>
        <p:blipFill>
          <a:blip r:embed="rId4">
            <a:alphaModFix/>
          </a:blip>
          <a:stretch>
            <a:fillRect/>
          </a:stretch>
        </p:blipFill>
        <p:spPr>
          <a:xfrm>
            <a:off x="129100" y="314175"/>
            <a:ext cx="1199475" cy="1199475"/>
          </a:xfrm>
          <a:prstGeom prst="rect">
            <a:avLst/>
          </a:prstGeom>
          <a:noFill/>
          <a:ln>
            <a:noFill/>
          </a:ln>
        </p:spPr>
      </p:pic>
      <p:pic>
        <p:nvPicPr>
          <p:cNvPr id="6" name="Immagine 5">
            <a:extLst>
              <a:ext uri="{FF2B5EF4-FFF2-40B4-BE49-F238E27FC236}">
                <a16:creationId xmlns:a16="http://schemas.microsoft.com/office/drawing/2014/main" id="{D34FEF21-3AD5-4C19-ABEA-B85C8A2161E5}"/>
              </a:ext>
            </a:extLst>
          </p:cNvPr>
          <p:cNvPicPr>
            <a:picLocks noChangeAspect="1"/>
          </p:cNvPicPr>
          <p:nvPr/>
        </p:nvPicPr>
        <p:blipFill>
          <a:blip r:embed="rId5"/>
          <a:stretch>
            <a:fillRect/>
          </a:stretch>
        </p:blipFill>
        <p:spPr>
          <a:xfrm>
            <a:off x="129100" y="314174"/>
            <a:ext cx="1476416" cy="119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679944" y="807585"/>
            <a:ext cx="7464056" cy="4168452"/>
          </a:xfrm>
          <a:prstGeom prst="rect">
            <a:avLst/>
          </a:prstGeom>
          <a:solidFill>
            <a:schemeClr val="tx1"/>
          </a:solidFill>
        </p:spPr>
        <p:txBody>
          <a:bodyPr spcFirstLastPara="1" wrap="square" lIns="91425" tIns="91425" rIns="91425" bIns="91425" anchor="t" anchorCtr="0">
            <a:noAutofit/>
          </a:bodyPr>
          <a:lstStyle/>
          <a:p>
            <a:pPr lvl="0" algn="l"/>
            <a:r>
              <a:rPr lang="en" sz="2400" b="1" dirty="0">
                <a:solidFill>
                  <a:schemeClr val="accent4"/>
                </a:solidFill>
                <a:effectLst>
                  <a:outerShdw blurRad="38100" dist="38100" dir="2700000" algn="tl">
                    <a:srgbClr val="000000">
                      <a:alpha val="43137"/>
                    </a:srgbClr>
                  </a:outerShdw>
                </a:effectLst>
                <a:latin typeface="Comfortaa"/>
                <a:sym typeface="Comfortaa"/>
              </a:rPr>
              <a:t>punti di forza del prodotto (</a:t>
            </a:r>
            <a:r>
              <a:rPr lang="it-IT" sz="2400" b="1" dirty="0">
                <a:solidFill>
                  <a:schemeClr val="accent4"/>
                </a:solidFill>
                <a:effectLst>
                  <a:outerShdw blurRad="38100" dist="38100" dir="2700000" algn="tl">
                    <a:srgbClr val="000000">
                      <a:alpha val="43137"/>
                    </a:srgbClr>
                  </a:outerShdw>
                </a:effectLst>
                <a:latin typeface="Comfortaa"/>
                <a:sym typeface="Comfortaa"/>
              </a:rPr>
              <a:t>tecnologie E innovazione)</a:t>
            </a:r>
            <a:br>
              <a:rPr lang="it-IT" sz="2400" b="1" dirty="0">
                <a:solidFill>
                  <a:schemeClr val="accent4"/>
                </a:solidFill>
                <a:effectLst>
                  <a:outerShdw blurRad="38100" dist="38100" dir="2700000" algn="tl">
                    <a:srgbClr val="000000">
                      <a:alpha val="43137"/>
                    </a:srgbClr>
                  </a:outerShdw>
                </a:effectLst>
                <a:latin typeface="Comfortaa"/>
                <a:sym typeface="Comfortaa"/>
              </a:rPr>
            </a:br>
            <a:br>
              <a:rPr lang="it-IT" sz="2400" b="1" dirty="0">
                <a:solidFill>
                  <a:schemeClr val="accent4"/>
                </a:solidFill>
                <a:effectLst>
                  <a:outerShdw blurRad="38100" dist="38100" dir="2700000" algn="tl">
                    <a:srgbClr val="000000">
                      <a:alpha val="43137"/>
                    </a:srgbClr>
                  </a:outerShdw>
                </a:effectLst>
                <a:latin typeface="Comfortaa"/>
                <a:sym typeface="Comfortaa"/>
              </a:rPr>
            </a:br>
            <a:br>
              <a:rPr lang="it-IT" sz="1800" dirty="0">
                <a:solidFill>
                  <a:schemeClr val="accent5"/>
                </a:solidFill>
                <a:latin typeface="Comfortaa"/>
                <a:ea typeface="Comfortaa"/>
                <a:cs typeface="Comfortaa"/>
                <a:sym typeface="Comfortaa"/>
              </a:rPr>
            </a:br>
            <a:r>
              <a:rPr lang="it-IT" sz="1600" b="1" dirty="0">
                <a:solidFill>
                  <a:srgbClr val="0070C0"/>
                </a:solidFill>
                <a:effectLst>
                  <a:outerShdw blurRad="38100" dist="38100" dir="2700000" algn="tl">
                    <a:srgbClr val="000000">
                      <a:alpha val="43137"/>
                    </a:srgbClr>
                  </a:outerShdw>
                </a:effectLst>
                <a:latin typeface="Comfortaa"/>
                <a:ea typeface="Comfortaa"/>
                <a:cs typeface="Comfortaa"/>
                <a:sym typeface="Comfortaa"/>
              </a:rPr>
              <a:t>TECNOLOGIA: </a:t>
            </a:r>
            <a:r>
              <a:rPr lang="it-IT" sz="1600" dirty="0">
                <a:solidFill>
                  <a:schemeClr val="bg1"/>
                </a:solidFill>
                <a:latin typeface="Comfortaa"/>
                <a:ea typeface="Comfortaa"/>
                <a:cs typeface="Comfortaa"/>
                <a:sym typeface="Comfortaa"/>
              </a:rPr>
              <a:t>Il bene offerto svolge una particolare attività: </a:t>
            </a:r>
            <a:r>
              <a:rPr lang="it-IT" sz="1600" b="1" dirty="0">
                <a:solidFill>
                  <a:srgbClr val="FF0000"/>
                </a:solidFill>
                <a:effectLst>
                  <a:outerShdw blurRad="38100" dist="38100" dir="2700000" algn="tl">
                    <a:srgbClr val="000000">
                      <a:alpha val="43137"/>
                    </a:srgbClr>
                  </a:outerShdw>
                </a:effectLst>
                <a:latin typeface="Comfortaa"/>
                <a:ea typeface="Comfortaa"/>
                <a:cs typeface="Comfortaa"/>
                <a:sym typeface="Comfortaa"/>
              </a:rPr>
              <a:t>utilizza i raggi del sole </a:t>
            </a:r>
            <a:r>
              <a:rPr lang="it-IT" sz="1600" dirty="0">
                <a:solidFill>
                  <a:schemeClr val="bg1"/>
                </a:solidFill>
                <a:latin typeface="Comfortaa"/>
                <a:ea typeface="Comfortaa"/>
                <a:cs typeface="Comfortaa"/>
                <a:sym typeface="Comfortaa"/>
              </a:rPr>
              <a:t>tramite i pannelli fotovoltaici adattati alla cover e in questo modo favorisce la </a:t>
            </a:r>
            <a:r>
              <a:rPr lang="it-IT" sz="1600" b="1" dirty="0">
                <a:solidFill>
                  <a:srgbClr val="FF0000"/>
                </a:solidFill>
                <a:effectLst>
                  <a:outerShdw blurRad="38100" dist="38100" dir="2700000" algn="tl">
                    <a:srgbClr val="000000">
                      <a:alpha val="43137"/>
                    </a:srgbClr>
                  </a:outerShdw>
                </a:effectLst>
                <a:latin typeface="Comfortaa"/>
                <a:ea typeface="Comfortaa"/>
                <a:cs typeface="Comfortaa"/>
                <a:sym typeface="Comfortaa"/>
              </a:rPr>
              <a:t>ricarica del dispositivo elettronico</a:t>
            </a:r>
            <a:r>
              <a:rPr lang="it-IT" sz="1600" dirty="0">
                <a:solidFill>
                  <a:schemeClr val="bg1"/>
                </a:solidFill>
                <a:latin typeface="Comfortaa"/>
                <a:ea typeface="Comfortaa"/>
                <a:cs typeface="Comfortaa"/>
                <a:sym typeface="Comfortaa"/>
              </a:rPr>
              <a:t>.</a:t>
            </a:r>
            <a:br>
              <a:rPr lang="it-IT" sz="1600" dirty="0">
                <a:solidFill>
                  <a:schemeClr val="bg1"/>
                </a:solidFill>
                <a:latin typeface="Comfortaa"/>
                <a:ea typeface="Comfortaa"/>
                <a:cs typeface="Comfortaa"/>
                <a:sym typeface="Comfortaa"/>
              </a:rPr>
            </a:br>
            <a:br>
              <a:rPr lang="it-IT" sz="1600" dirty="0">
                <a:solidFill>
                  <a:schemeClr val="bg1"/>
                </a:solidFill>
                <a:latin typeface="Comfortaa"/>
                <a:ea typeface="Comfortaa"/>
                <a:cs typeface="Comfortaa"/>
                <a:sym typeface="Comfortaa"/>
              </a:rPr>
            </a:br>
            <a:br>
              <a:rPr lang="it-IT" sz="1600" dirty="0">
                <a:solidFill>
                  <a:schemeClr val="bg1"/>
                </a:solidFill>
                <a:latin typeface="Comfortaa"/>
                <a:ea typeface="Comfortaa"/>
                <a:cs typeface="Comfortaa"/>
                <a:sym typeface="Comfortaa"/>
              </a:rPr>
            </a:br>
            <a:r>
              <a:rPr lang="it-IT" sz="1600" b="1" dirty="0">
                <a:solidFill>
                  <a:srgbClr val="0070C0"/>
                </a:solidFill>
                <a:effectLst>
                  <a:outerShdw blurRad="38100" dist="38100" dir="2700000" algn="tl">
                    <a:srgbClr val="000000">
                      <a:alpha val="43137"/>
                    </a:srgbClr>
                  </a:outerShdw>
                </a:effectLst>
                <a:latin typeface="Comfortaa"/>
                <a:ea typeface="Comfortaa"/>
                <a:cs typeface="Comfortaa"/>
                <a:sym typeface="Comfortaa"/>
              </a:rPr>
              <a:t>INNOVAZIONE: </a:t>
            </a:r>
            <a:r>
              <a:rPr lang="it-IT" sz="1600" dirty="0">
                <a:solidFill>
                  <a:schemeClr val="bg1"/>
                </a:solidFill>
                <a:latin typeface="Comfortaa"/>
                <a:ea typeface="Comfortaa"/>
                <a:cs typeface="Comfortaa"/>
                <a:sym typeface="Comfortaa"/>
              </a:rPr>
              <a:t>L’AZIENDA IN FUTURO SI EVOLVERÁ In base alle esigenze che tramite le </a:t>
            </a:r>
            <a:r>
              <a:rPr lang="it-IT" sz="1600" b="1" dirty="0">
                <a:solidFill>
                  <a:srgbClr val="FF0000"/>
                </a:solidFill>
                <a:effectLst>
                  <a:outerShdw blurRad="38100" dist="38100" dir="2700000" algn="tl">
                    <a:srgbClr val="000000">
                      <a:alpha val="43137"/>
                    </a:srgbClr>
                  </a:outerShdw>
                </a:effectLst>
                <a:latin typeface="Comfortaa"/>
                <a:ea typeface="Comfortaa"/>
                <a:cs typeface="Comfortaa"/>
                <a:sym typeface="Comfortaa"/>
              </a:rPr>
              <a:t>ricerche e analisi di mercato</a:t>
            </a:r>
            <a:r>
              <a:rPr lang="it-IT" sz="1600" dirty="0">
                <a:solidFill>
                  <a:schemeClr val="bg1"/>
                </a:solidFill>
                <a:latin typeface="Comfortaa"/>
                <a:ea typeface="Comfortaa"/>
                <a:cs typeface="Comfortaa"/>
                <a:sym typeface="Comfortaa"/>
              </a:rPr>
              <a:t> si riscontreranno da parte dei clienti, per perfezionare il prodotto secondo le esigenze pratiche.</a:t>
            </a:r>
            <a:endParaRPr sz="1600" dirty="0">
              <a:solidFill>
                <a:schemeClr val="bg1"/>
              </a:solidFill>
              <a:latin typeface="Comfortaa"/>
              <a:ea typeface="Comfortaa"/>
              <a:cs typeface="Comfortaa"/>
              <a:sym typeface="Comfortaa"/>
            </a:endParaRPr>
          </a:p>
        </p:txBody>
      </p:sp>
      <p:pic>
        <p:nvPicPr>
          <p:cNvPr id="96" name="Google Shape;96;p16"/>
          <p:cNvPicPr preferRelativeResize="0"/>
          <p:nvPr/>
        </p:nvPicPr>
        <p:blipFill>
          <a:blip r:embed="rId3">
            <a:alphaModFix/>
          </a:blip>
          <a:stretch>
            <a:fillRect/>
          </a:stretch>
        </p:blipFill>
        <p:spPr>
          <a:xfrm>
            <a:off x="129100" y="314175"/>
            <a:ext cx="1199475" cy="1199475"/>
          </a:xfrm>
          <a:prstGeom prst="rect">
            <a:avLst/>
          </a:prstGeom>
          <a:noFill/>
          <a:ln>
            <a:noFill/>
          </a:ln>
        </p:spPr>
      </p:pic>
      <p:pic>
        <p:nvPicPr>
          <p:cNvPr id="4" name="Immagine 3">
            <a:extLst>
              <a:ext uri="{FF2B5EF4-FFF2-40B4-BE49-F238E27FC236}">
                <a16:creationId xmlns:a16="http://schemas.microsoft.com/office/drawing/2014/main" id="{B44EF64C-405A-4A1E-B25B-957B170A69BD}"/>
              </a:ext>
            </a:extLst>
          </p:cNvPr>
          <p:cNvPicPr>
            <a:picLocks noChangeAspect="1"/>
          </p:cNvPicPr>
          <p:nvPr/>
        </p:nvPicPr>
        <p:blipFill>
          <a:blip r:embed="rId4"/>
          <a:stretch>
            <a:fillRect/>
          </a:stretch>
        </p:blipFill>
        <p:spPr>
          <a:xfrm>
            <a:off x="129100" y="314174"/>
            <a:ext cx="1476416" cy="1199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1" name="Google Shape;101;p17"/>
          <p:cNvGraphicFramePr/>
          <p:nvPr>
            <p:extLst>
              <p:ext uri="{D42A27DB-BD31-4B8C-83A1-F6EECF244321}">
                <p14:modId xmlns:p14="http://schemas.microsoft.com/office/powerpoint/2010/main" val="2370822277"/>
              </p:ext>
            </p:extLst>
          </p:nvPr>
        </p:nvGraphicFramePr>
        <p:xfrm>
          <a:off x="0" y="0"/>
          <a:ext cx="9144000" cy="5209502"/>
        </p:xfrm>
        <a:graphic>
          <a:graphicData uri="http://schemas.openxmlformats.org/drawingml/2006/table">
            <a:tbl>
              <a:tblPr>
                <a:tableStyleId>{775DCB02-9BB8-47FD-8907-85C794F793BA}</a:tableStyleId>
              </a:tblPr>
              <a:tblGrid>
                <a:gridCol w="2570286">
                  <a:extLst>
                    <a:ext uri="{9D8B030D-6E8A-4147-A177-3AD203B41FA5}">
                      <a16:colId xmlns:a16="http://schemas.microsoft.com/office/drawing/2014/main" val="20000"/>
                    </a:ext>
                  </a:extLst>
                </a:gridCol>
                <a:gridCol w="3251695">
                  <a:extLst>
                    <a:ext uri="{9D8B030D-6E8A-4147-A177-3AD203B41FA5}">
                      <a16:colId xmlns:a16="http://schemas.microsoft.com/office/drawing/2014/main" val="20001"/>
                    </a:ext>
                  </a:extLst>
                </a:gridCol>
                <a:gridCol w="3322019">
                  <a:extLst>
                    <a:ext uri="{9D8B030D-6E8A-4147-A177-3AD203B41FA5}">
                      <a16:colId xmlns:a16="http://schemas.microsoft.com/office/drawing/2014/main" val="20002"/>
                    </a:ext>
                  </a:extLst>
                </a:gridCol>
              </a:tblGrid>
              <a:tr h="506615">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rPr>
                        <a:t>rischio</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rPr>
                        <a:t>prevenzione</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rPr>
                        <a:t>assicurazione</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862497">
                <a:tc>
                  <a:txBody>
                    <a:bodyPr/>
                    <a:lstStyle/>
                    <a:p>
                      <a:pPr marL="0" lvl="0" indent="0" algn="l" rtl="0">
                        <a:spcBef>
                          <a:spcPts val="0"/>
                        </a:spcBef>
                        <a:spcAft>
                          <a:spcPts val="0"/>
                        </a:spcAft>
                        <a:buNone/>
                      </a:pPr>
                      <a:r>
                        <a:rPr lang="en"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Incendio </a:t>
                      </a:r>
                      <a:r>
                        <a:rPr lang="it-IT"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e</a:t>
                      </a:r>
                      <a:r>
                        <a:rPr lang="en"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 calamità</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sym typeface="Comfortaa"/>
                        </a:rPr>
                        <a:t>procedure di sicurezza e specifici dispositivi.</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sym typeface="Comfortaa"/>
                        </a:rPr>
                        <a:t>Sì (incendio e calamità)</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252635">
                <a:tc>
                  <a:txBody>
                    <a:bodyPr/>
                    <a:lstStyle/>
                    <a:p>
                      <a:pPr marL="0" lvl="0" indent="0" algn="l" rtl="0">
                        <a:spcBef>
                          <a:spcPts val="0"/>
                        </a:spcBef>
                        <a:spcAft>
                          <a:spcPts val="0"/>
                        </a:spcAft>
                        <a:buNone/>
                      </a:pPr>
                      <a:r>
                        <a:rPr lang="en"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Infortuni sul lavoro</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rPr>
                        <a:t>Fornitura ai dipendenti </a:t>
                      </a:r>
                      <a:r>
                        <a:rPr lang="it-IT" sz="1350" kern="1200" cap="all" dirty="0" err="1">
                          <a:solidFill>
                            <a:schemeClr val="bg1"/>
                          </a:solidFill>
                          <a:latin typeface="Comfortaa"/>
                          <a:ea typeface="+mn-ea"/>
                          <a:cs typeface="+mn-cs"/>
                        </a:rPr>
                        <a:t>DEgli</a:t>
                      </a:r>
                      <a:r>
                        <a:rPr lang="it-IT" sz="1350" kern="1200" cap="all" dirty="0">
                          <a:solidFill>
                            <a:schemeClr val="bg1"/>
                          </a:solidFill>
                          <a:latin typeface="Comfortaa"/>
                          <a:ea typeface="+mn-ea"/>
                          <a:cs typeface="+mn-cs"/>
                        </a:rPr>
                        <a:t> adeguati dispositivi per la sicurezza, come protezioni per il viso e per le mani, E </a:t>
                      </a:r>
                      <a:r>
                        <a:rPr lang="it-IT" sz="1350" b="0" i="0" kern="1200" dirty="0">
                          <a:solidFill>
                            <a:schemeClr val="dk1"/>
                          </a:solidFill>
                          <a:effectLst/>
                          <a:latin typeface="+mn-lt"/>
                          <a:ea typeface="+mn-ea"/>
                          <a:cs typeface="+mn-cs"/>
                        </a:rPr>
                        <a:t>corsi di formazione/aggiornamento sulla sicurezza nel lavoro</a:t>
                      </a:r>
                      <a:endParaRPr sz="1350" kern="1200" cap="all" dirty="0">
                        <a:solidFill>
                          <a:schemeClr val="bg1"/>
                        </a:solidFill>
                        <a:latin typeface="Comforta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rPr>
                        <a:t>Sì (per gli infortuni)</a:t>
                      </a:r>
                      <a:endParaRPr sz="1350" kern="1200" cap="all" dirty="0">
                        <a:solidFill>
                          <a:schemeClr val="bg1"/>
                        </a:solidFill>
                        <a:latin typeface="Comforta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215347">
                <a:tc>
                  <a:txBody>
                    <a:bodyPr/>
                    <a:lstStyle/>
                    <a:p>
                      <a:pPr marL="0" lvl="0" indent="0" algn="l" rtl="0">
                        <a:spcBef>
                          <a:spcPts val="0"/>
                        </a:spcBef>
                        <a:spcAft>
                          <a:spcPts val="0"/>
                        </a:spcAft>
                        <a:buNone/>
                      </a:pPr>
                      <a:r>
                        <a:rPr lang="en"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Cyber risk</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rPr>
                        <a:t>Installazione sui dispositivi elettronici utilizzati dall’impresa DI accurati sistemi di antivirus e controlli giornalieri eseguiti dai tecnici.</a:t>
                      </a:r>
                      <a:endParaRPr sz="1350" kern="1200" cap="all" dirty="0">
                        <a:solidFill>
                          <a:schemeClr val="bg1"/>
                        </a:solidFill>
                        <a:latin typeface="Comforta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rPr>
                        <a:t>Sì (sul cyber risk)</a:t>
                      </a:r>
                      <a:endParaRPr sz="1350" kern="1200" cap="all" dirty="0">
                        <a:solidFill>
                          <a:schemeClr val="bg1"/>
                        </a:solidFill>
                        <a:latin typeface="Comforta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862497">
                <a:tc>
                  <a:txBody>
                    <a:bodyPr/>
                    <a:lstStyle/>
                    <a:p>
                      <a:pPr marL="0" lvl="0" indent="0" algn="l" rtl="0">
                        <a:spcBef>
                          <a:spcPts val="0"/>
                        </a:spcBef>
                        <a:spcAft>
                          <a:spcPts val="0"/>
                        </a:spcAft>
                        <a:buNone/>
                      </a:pPr>
                      <a:r>
                        <a:rPr lang="en"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rPr>
                        <a:t>Danni a terzi</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sym typeface="Comfortaa"/>
                        </a:rPr>
                        <a:t>Provando il prodotto in tutte le situazioni possibili, prima di distribuirlo sul mercato.</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it-IT" sz="1350" kern="1200" cap="all" dirty="0">
                          <a:solidFill>
                            <a:schemeClr val="bg1"/>
                          </a:solidFill>
                          <a:latin typeface="Comfortaa"/>
                          <a:ea typeface="+mn-ea"/>
                          <a:cs typeface="+mn-cs"/>
                          <a:sym typeface="Comfortaa"/>
                        </a:rPr>
                        <a:t>Sì (con RC professionale)</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18"/>
          <p:cNvGraphicFramePr/>
          <p:nvPr>
            <p:extLst>
              <p:ext uri="{D42A27DB-BD31-4B8C-83A1-F6EECF244321}">
                <p14:modId xmlns:p14="http://schemas.microsoft.com/office/powerpoint/2010/main" val="4198637564"/>
              </p:ext>
            </p:extLst>
          </p:nvPr>
        </p:nvGraphicFramePr>
        <p:xfrm>
          <a:off x="0" y="1095153"/>
          <a:ext cx="9144000" cy="4246929"/>
        </p:xfrm>
        <a:graphic>
          <a:graphicData uri="http://schemas.openxmlformats.org/drawingml/2006/table">
            <a:tbl>
              <a:tblPr>
                <a:tableStyleId>{775DCB02-9BB8-47FD-8907-85C794F793BA}</a:tableStyleId>
              </a:tblPr>
              <a:tblGrid>
                <a:gridCol w="2579825">
                  <a:extLst>
                    <a:ext uri="{9D8B030D-6E8A-4147-A177-3AD203B41FA5}">
                      <a16:colId xmlns:a16="http://schemas.microsoft.com/office/drawing/2014/main" val="20000"/>
                    </a:ext>
                  </a:extLst>
                </a:gridCol>
                <a:gridCol w="3183022">
                  <a:extLst>
                    <a:ext uri="{9D8B030D-6E8A-4147-A177-3AD203B41FA5}">
                      <a16:colId xmlns:a16="http://schemas.microsoft.com/office/drawing/2014/main" val="20001"/>
                    </a:ext>
                  </a:extLst>
                </a:gridCol>
                <a:gridCol w="3172903">
                  <a:extLst>
                    <a:ext uri="{9D8B030D-6E8A-4147-A177-3AD203B41FA5}">
                      <a16:colId xmlns:a16="http://schemas.microsoft.com/office/drawing/2014/main" val="20002"/>
                    </a:ext>
                  </a:extLst>
                </a:gridCol>
                <a:gridCol w="208250">
                  <a:extLst>
                    <a:ext uri="{9D8B030D-6E8A-4147-A177-3AD203B41FA5}">
                      <a16:colId xmlns:a16="http://schemas.microsoft.com/office/drawing/2014/main" val="20003"/>
                    </a:ext>
                  </a:extLst>
                </a:gridCol>
              </a:tblGrid>
              <a:tr h="1141069">
                <a:tc>
                  <a:txBody>
                    <a:bodyPr/>
                    <a:lstStyle/>
                    <a:p>
                      <a:pPr marL="0" lvl="0" indent="0" algn="l" defTabSz="685800" rtl="0" eaLnBrk="1" latinLnBrk="0" hangingPunct="1">
                        <a:spcBef>
                          <a:spcPts val="0"/>
                        </a:spcBef>
                        <a:spcAft>
                          <a:spcPts val="0"/>
                        </a:spcAft>
                        <a:buNone/>
                      </a:pPr>
                      <a:r>
                        <a:rPr lang="it-IT" sz="1350" b="1" kern="1200" cap="all" dirty="0">
                          <a:solidFill>
                            <a:srgbClr val="FFFF00"/>
                          </a:solidFill>
                          <a:effectLst>
                            <a:outerShdw blurRad="38100" dist="38100" dir="2700000" algn="tl">
                              <a:srgbClr val="000000">
                                <a:alpha val="43137"/>
                              </a:srgbClr>
                            </a:outerShdw>
                          </a:effectLst>
                          <a:sym typeface="Comfortaa"/>
                        </a:rPr>
                        <a:t>Cambiamento nei gusti dei consumatori</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r>
                        <a:rPr lang="it-IT" sz="1350" kern="1200" cap="all" dirty="0">
                          <a:solidFill>
                            <a:schemeClr val="bg1"/>
                          </a:solidFill>
                          <a:sym typeface="Comfortaa"/>
                        </a:rPr>
                        <a:t>Programmare delle strategie non solo attuali ma anche proiettate sul futuro.</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803648">
                <a:tc>
                  <a:txBody>
                    <a:bodyPr/>
                    <a:lstStyle/>
                    <a:p>
                      <a:pPr marL="0" lvl="0" indent="0" algn="l" defTabSz="685800" rtl="0" eaLnBrk="1" latinLnBrk="0" hangingPunct="1">
                        <a:spcBef>
                          <a:spcPts val="0"/>
                        </a:spcBef>
                        <a:spcAft>
                          <a:spcPts val="0"/>
                        </a:spcAft>
                        <a:buNone/>
                      </a:pPr>
                      <a:r>
                        <a:rPr lang="it-IT" sz="1350" b="1" kern="1200" cap="all" dirty="0">
                          <a:solidFill>
                            <a:srgbClr val="FFFF00"/>
                          </a:solidFill>
                          <a:effectLst>
                            <a:outerShdw blurRad="38100" dist="38100" dir="2700000" algn="tl">
                              <a:srgbClr val="000000">
                                <a:alpha val="43137"/>
                              </a:srgbClr>
                            </a:outerShdw>
                          </a:effectLst>
                          <a:sym typeface="Comfortaa"/>
                        </a:rPr>
                        <a:t>Furto in magazzino o negozio o durante il trasporto</a:t>
                      </a:r>
                      <a:endParaRPr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r>
                        <a:rPr lang="it-IT" sz="1350" kern="1200" cap="all" dirty="0">
                          <a:solidFill>
                            <a:schemeClr val="bg1"/>
                          </a:solidFill>
                          <a:sym typeface="Comfortaa"/>
                        </a:rPr>
                        <a:t>Adozione di allarmi collegati agli accessi del magazzino e AL mezzo adottato durante il trasporto.</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r>
                        <a:rPr lang="it-IT" sz="1350" kern="1200" cap="all" dirty="0">
                          <a:solidFill>
                            <a:schemeClr val="bg1"/>
                          </a:solidFill>
                          <a:sym typeface="Comfortaa"/>
                        </a:rPr>
                        <a:t>Sì (furto)</a:t>
                      </a:r>
                      <a:endParaRPr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798483">
                <a:tc>
                  <a:txBody>
                    <a:bodyPr/>
                    <a:lstStyle/>
                    <a:p>
                      <a:pPr marL="0" lvl="0" indent="0" algn="l" defTabSz="685800" rtl="0" eaLnBrk="1" latinLnBrk="0" hangingPunct="1">
                        <a:spcBef>
                          <a:spcPts val="0"/>
                        </a:spcBef>
                        <a:spcAft>
                          <a:spcPts val="0"/>
                        </a:spcAft>
                        <a:buNone/>
                      </a:pPr>
                      <a:r>
                        <a:rPr lang="it-IT" sz="1350" b="1" kern="1200" cap="all" dirty="0">
                          <a:solidFill>
                            <a:srgbClr val="FFFF00"/>
                          </a:solidFill>
                          <a:effectLst>
                            <a:outerShdw blurRad="38100" dist="38100" dir="2700000" algn="tl">
                              <a:srgbClr val="000000">
                                <a:alpha val="43137"/>
                              </a:srgbClr>
                            </a:outerShdw>
                          </a:effectLst>
                          <a:sym typeface="Comfortaa"/>
                        </a:rPr>
                        <a:t>Blackout e interruzioni nella produzione</a:t>
                      </a:r>
                    </a:p>
                    <a:p>
                      <a:pPr marL="0" lvl="0" indent="0" algn="l" defTabSz="685800" rtl="0" eaLnBrk="1" latinLnBrk="0" hangingPunct="1">
                        <a:spcBef>
                          <a:spcPts val="0"/>
                        </a:spcBef>
                        <a:spcAft>
                          <a:spcPts val="0"/>
                        </a:spcAft>
                        <a:buNone/>
                      </a:pPr>
                      <a:endParaRPr lang="it-IT" sz="1350" b="1" kern="1200" cap="all" dirty="0">
                        <a:solidFill>
                          <a:srgbClr val="FFFF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r>
                        <a:rPr lang="it-IT" sz="1350" kern="1200" cap="all" dirty="0">
                          <a:solidFill>
                            <a:schemeClr val="bg1"/>
                          </a:solidFill>
                          <a:sym typeface="Comfortaa"/>
                        </a:rPr>
                        <a:t>Controlli periodici per la manutenzione del sistema elettrico di controllo.</a:t>
                      </a:r>
                      <a:endParaRPr lang="it-IT"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defTabSz="685800" rtl="0" eaLnBrk="1" latinLnBrk="0" hangingPunct="1">
                        <a:spcBef>
                          <a:spcPts val="0"/>
                        </a:spcBef>
                        <a:spcAft>
                          <a:spcPts val="0"/>
                        </a:spcAft>
                        <a:buNone/>
                      </a:pPr>
                      <a:r>
                        <a:rPr lang="it-IT" sz="1350" kern="1200" cap="all" dirty="0">
                          <a:solidFill>
                            <a:schemeClr val="bg1"/>
                          </a:solidFill>
                          <a:sym typeface="Comfortaa"/>
                        </a:rPr>
                        <a:t>Sì (per interruzione della produzione)</a:t>
                      </a:r>
                      <a:endParaRPr lang="it-IT" sz="1350" kern="1200" cap="all" dirty="0">
                        <a:solidFill>
                          <a:schemeClr val="bg1"/>
                        </a:solidFill>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299980">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bl>
          </a:graphicData>
        </a:graphic>
      </p:graphicFrame>
      <p:graphicFrame>
        <p:nvGraphicFramePr>
          <p:cNvPr id="2" name="Tabella 1">
            <a:extLst>
              <a:ext uri="{FF2B5EF4-FFF2-40B4-BE49-F238E27FC236}">
                <a16:creationId xmlns:a16="http://schemas.microsoft.com/office/drawing/2014/main" id="{641BA35C-00C6-459B-A362-DAE6970325CA}"/>
              </a:ext>
            </a:extLst>
          </p:cNvPr>
          <p:cNvGraphicFramePr>
            <a:graphicFrameLocks noGrp="1"/>
          </p:cNvGraphicFramePr>
          <p:nvPr>
            <p:extLst>
              <p:ext uri="{D42A27DB-BD31-4B8C-83A1-F6EECF244321}">
                <p14:modId xmlns:p14="http://schemas.microsoft.com/office/powerpoint/2010/main" val="3016217482"/>
              </p:ext>
            </p:extLst>
          </p:nvPr>
        </p:nvGraphicFramePr>
        <p:xfrm>
          <a:off x="0" y="488476"/>
          <a:ext cx="8941981" cy="606677"/>
        </p:xfrm>
        <a:graphic>
          <a:graphicData uri="http://schemas.openxmlformats.org/drawingml/2006/table">
            <a:tbl>
              <a:tblPr>
                <a:tableStyleId>{775DCB02-9BB8-47FD-8907-85C794F793BA}</a:tableStyleId>
              </a:tblPr>
              <a:tblGrid>
                <a:gridCol w="2583712">
                  <a:extLst>
                    <a:ext uri="{9D8B030D-6E8A-4147-A177-3AD203B41FA5}">
                      <a16:colId xmlns:a16="http://schemas.microsoft.com/office/drawing/2014/main" val="2775562630"/>
                    </a:ext>
                  </a:extLst>
                </a:gridCol>
                <a:gridCol w="3179135">
                  <a:extLst>
                    <a:ext uri="{9D8B030D-6E8A-4147-A177-3AD203B41FA5}">
                      <a16:colId xmlns:a16="http://schemas.microsoft.com/office/drawing/2014/main" val="774006112"/>
                    </a:ext>
                  </a:extLst>
                </a:gridCol>
                <a:gridCol w="3179134">
                  <a:extLst>
                    <a:ext uri="{9D8B030D-6E8A-4147-A177-3AD203B41FA5}">
                      <a16:colId xmlns:a16="http://schemas.microsoft.com/office/drawing/2014/main" val="2045102442"/>
                    </a:ext>
                  </a:extLst>
                </a:gridCol>
              </a:tblGrid>
              <a:tr h="606677">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sym typeface="Comfortaa"/>
                        </a:rPr>
                        <a:t>rischio</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sym typeface="Comfortaa"/>
                        </a:rPr>
                        <a:t>prevenzione</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lvl="0" indent="0" algn="l" rtl="0">
                        <a:spcBef>
                          <a:spcPts val="0"/>
                        </a:spcBef>
                        <a:spcAft>
                          <a:spcPts val="0"/>
                        </a:spcAft>
                        <a:buNone/>
                      </a:pPr>
                      <a:r>
                        <a:rPr lang="en" sz="1600" b="1" kern="1200" cap="all" dirty="0">
                          <a:solidFill>
                            <a:srgbClr val="FF0000"/>
                          </a:solidFill>
                          <a:effectLst>
                            <a:outerShdw blurRad="38100" dist="38100" dir="2700000" algn="tl">
                              <a:srgbClr val="000000">
                                <a:alpha val="43137"/>
                              </a:srgbClr>
                            </a:outerShdw>
                          </a:effectLst>
                          <a:sym typeface="Comfortaa"/>
                        </a:rPr>
                        <a:t>assicurazione</a:t>
                      </a:r>
                      <a:endParaRPr sz="1600" b="1" kern="1200" cap="all" dirty="0">
                        <a:solidFill>
                          <a:srgbClr val="FF0000"/>
                        </a:solidFill>
                        <a:effectLst>
                          <a:outerShdw blurRad="38100" dist="38100" dir="2700000" algn="tl">
                            <a:srgbClr val="000000">
                              <a:alpha val="43137"/>
                            </a:srgbClr>
                          </a:outerShdw>
                        </a:effectLst>
                        <a:latin typeface="Comfortaa"/>
                        <a:ea typeface="+mn-ea"/>
                        <a:cs typeface="+mn-cs"/>
                        <a:sym typeface="Comforta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29435186"/>
                  </a:ext>
                </a:extLst>
              </a:tr>
            </a:tbl>
          </a:graphicData>
        </a:graphic>
      </p:graphicFrame>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2268858" y="582255"/>
            <a:ext cx="4948135"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solidFill>
                  <a:schemeClr val="accent4"/>
                </a:solidFill>
                <a:effectLst>
                  <a:outerShdw blurRad="38100" dist="38100" dir="2700000" algn="tl">
                    <a:srgbClr val="000000">
                      <a:alpha val="43137"/>
                    </a:srgbClr>
                  </a:outerShdw>
                </a:effectLst>
                <a:latin typeface="Comfortaa"/>
                <a:ea typeface="Comfortaa"/>
                <a:cs typeface="Comfortaa"/>
                <a:sym typeface="Comfortaa"/>
              </a:rPr>
              <a:t>Caso di studio</a:t>
            </a:r>
            <a:endParaRPr sz="4000" b="1" dirty="0">
              <a:solidFill>
                <a:schemeClr val="accent4"/>
              </a:solidFill>
              <a:effectLst>
                <a:outerShdw blurRad="38100" dist="38100" dir="2700000" algn="tl">
                  <a:srgbClr val="000000">
                    <a:alpha val="43137"/>
                  </a:srgbClr>
                </a:outerShdw>
              </a:effectLst>
              <a:latin typeface="Comfortaa"/>
              <a:ea typeface="Comfortaa"/>
              <a:cs typeface="Comfortaa"/>
              <a:sym typeface="Comfortaa"/>
            </a:endParaRPr>
          </a:p>
        </p:txBody>
      </p:sp>
      <p:sp>
        <p:nvSpPr>
          <p:cNvPr id="112" name="Google Shape;112;p19"/>
          <p:cNvSpPr txBox="1"/>
          <p:nvPr/>
        </p:nvSpPr>
        <p:spPr>
          <a:xfrm>
            <a:off x="0" y="1601072"/>
            <a:ext cx="5295014" cy="2386137"/>
          </a:xfrm>
          <a:prstGeom prst="rect">
            <a:avLst/>
          </a:prstGeom>
          <a:solidFill>
            <a:schemeClr val="tx1"/>
          </a:solidFill>
          <a:ln>
            <a:noFill/>
          </a:ln>
        </p:spPr>
        <p:txBody>
          <a:bodyPr spcFirstLastPara="1" wrap="square" lIns="91425" tIns="91425" rIns="91425" bIns="91425" anchor="t" anchorCtr="0">
            <a:noAutofit/>
          </a:bodyPr>
          <a:lstStyle/>
          <a:p>
            <a:pPr lvl="0"/>
            <a:r>
              <a:rPr lang="it-IT" sz="2000" cap="all" dirty="0">
                <a:solidFill>
                  <a:schemeClr val="bg1"/>
                </a:solidFill>
                <a:latin typeface="Comfortaa"/>
                <a:sym typeface="Comfortaa"/>
              </a:rPr>
              <a:t>Potrebbe accadere che la cover si surriscaldi troppo nel caso IN CUI qualcuno la dimenticasse per troppe ore al sole. di conseguenza LA COVER potrebbe esplodere, provocando lesioni alle persone in questione.</a:t>
            </a:r>
            <a:endParaRPr sz="2000" cap="all" dirty="0">
              <a:solidFill>
                <a:schemeClr val="bg1"/>
              </a:solidFill>
              <a:latin typeface="Comfortaa"/>
              <a:sym typeface="Comfortaa"/>
            </a:endParaRPr>
          </a:p>
        </p:txBody>
      </p:sp>
      <p:pic>
        <p:nvPicPr>
          <p:cNvPr id="2" name="Immagine 1">
            <a:extLst>
              <a:ext uri="{FF2B5EF4-FFF2-40B4-BE49-F238E27FC236}">
                <a16:creationId xmlns:a16="http://schemas.microsoft.com/office/drawing/2014/main" id="{DEFADA88-754E-4CC1-B41A-3131EFF57DA6}"/>
              </a:ext>
            </a:extLst>
          </p:cNvPr>
          <p:cNvPicPr>
            <a:picLocks noChangeAspect="1"/>
          </p:cNvPicPr>
          <p:nvPr/>
        </p:nvPicPr>
        <p:blipFill>
          <a:blip r:embed="rId3"/>
          <a:stretch>
            <a:fillRect/>
          </a:stretch>
        </p:blipFill>
        <p:spPr>
          <a:xfrm rot="404788">
            <a:off x="6741525" y="1490208"/>
            <a:ext cx="2102466" cy="1918600"/>
          </a:xfrm>
          <a:prstGeom prst="rect">
            <a:avLst/>
          </a:prstGeom>
        </p:spPr>
      </p:pic>
      <p:pic>
        <p:nvPicPr>
          <p:cNvPr id="4" name="Immagine 3">
            <a:extLst>
              <a:ext uri="{FF2B5EF4-FFF2-40B4-BE49-F238E27FC236}">
                <a16:creationId xmlns:a16="http://schemas.microsoft.com/office/drawing/2014/main" id="{581F6F55-22F7-4AA5-9DF3-3D30D29A3415}"/>
              </a:ext>
            </a:extLst>
          </p:cNvPr>
          <p:cNvPicPr>
            <a:picLocks noChangeAspect="1"/>
          </p:cNvPicPr>
          <p:nvPr/>
        </p:nvPicPr>
        <p:blipFill>
          <a:blip r:embed="rId4"/>
          <a:stretch>
            <a:fillRect/>
          </a:stretch>
        </p:blipFill>
        <p:spPr>
          <a:xfrm rot="20812079">
            <a:off x="5580811" y="3559878"/>
            <a:ext cx="1646728" cy="1419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2611613" y="367849"/>
            <a:ext cx="5490395"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effectLst>
                  <a:outerShdw blurRad="38100" dist="38100" dir="2700000" algn="tl">
                    <a:srgbClr val="000000">
                      <a:alpha val="43137"/>
                    </a:srgbClr>
                  </a:outerShdw>
                </a:effectLst>
                <a:latin typeface="Comfortaa"/>
                <a:sym typeface="Comfortaa"/>
              </a:rPr>
              <a:t>Caso di studio</a:t>
            </a:r>
            <a:endParaRPr sz="3600" b="1" dirty="0">
              <a:solidFill>
                <a:schemeClr val="accent4"/>
              </a:solidFill>
              <a:effectLst>
                <a:outerShdw blurRad="38100" dist="38100" dir="2700000" algn="tl">
                  <a:srgbClr val="000000">
                    <a:alpha val="43137"/>
                  </a:srgbClr>
                </a:outerShdw>
              </a:effectLst>
              <a:latin typeface="Comfortaa"/>
              <a:sym typeface="Comfortaa"/>
            </a:endParaRPr>
          </a:p>
        </p:txBody>
      </p:sp>
      <p:sp>
        <p:nvSpPr>
          <p:cNvPr id="118" name="Google Shape;118;p20"/>
          <p:cNvSpPr txBox="1"/>
          <p:nvPr/>
        </p:nvSpPr>
        <p:spPr>
          <a:xfrm>
            <a:off x="196027" y="1158949"/>
            <a:ext cx="8403715" cy="3763925"/>
          </a:xfrm>
          <a:prstGeom prst="rect">
            <a:avLst/>
          </a:prstGeom>
          <a:solidFill>
            <a:schemeClr val="tx1"/>
          </a:solidFill>
          <a:ln>
            <a:noFill/>
          </a:ln>
        </p:spPr>
        <p:txBody>
          <a:bodyPr spcFirstLastPara="1" wrap="square" lIns="91425" tIns="91425" rIns="91425" bIns="91425" anchor="t" anchorCtr="0">
            <a:noAutofit/>
          </a:bodyPr>
          <a:lstStyle/>
          <a:p>
            <a:r>
              <a:rPr lang="en" b="1" cap="all" dirty="0">
                <a:solidFill>
                  <a:srgbClr val="FF0000"/>
                </a:solidFill>
                <a:effectLst>
                  <a:outerShdw blurRad="38100" dist="38100" dir="2700000" algn="tl">
                    <a:srgbClr val="000000">
                      <a:alpha val="43137"/>
                    </a:srgbClr>
                  </a:outerShdw>
                </a:effectLst>
                <a:latin typeface="Comfortaa"/>
                <a:sym typeface="Comfortaa"/>
              </a:rPr>
              <a:t>danno diretto</a:t>
            </a:r>
            <a:endParaRPr b="1" cap="all" dirty="0">
              <a:solidFill>
                <a:srgbClr val="FF0000"/>
              </a:solidFill>
              <a:effectLst>
                <a:outerShdw blurRad="38100" dist="38100" dir="2700000" algn="tl">
                  <a:srgbClr val="000000">
                    <a:alpha val="43137"/>
                  </a:srgbClr>
                </a:outerShdw>
              </a:effectLst>
              <a:latin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lvl="0"/>
            <a:r>
              <a:rPr lang="it-IT" sz="1600" cap="all" dirty="0">
                <a:solidFill>
                  <a:schemeClr val="bg1"/>
                </a:solidFill>
                <a:latin typeface="Comfortaa"/>
                <a:sym typeface="Comfortaa"/>
              </a:rPr>
              <a:t>Si dovrà rimborsare il soggetto al quale è stato recato il danno, direttamente riconducibile all’eventuale esplosione del bene fornito dall’impresa e quindi ci sarà una perdita economica CONSEGUENTE al fatto verificatosi.</a:t>
            </a:r>
            <a:endParaRPr sz="1600" cap="all" dirty="0">
              <a:solidFill>
                <a:schemeClr val="bg1"/>
              </a:solidFill>
              <a:latin typeface="Comfortaa"/>
              <a:sym typeface="Comfortaa"/>
            </a:endParaRPr>
          </a:p>
          <a:p>
            <a:pPr marL="0" lvl="0" indent="0" algn="l" rtl="0">
              <a:spcBef>
                <a:spcPts val="0"/>
              </a:spcBef>
              <a:spcAft>
                <a:spcPts val="0"/>
              </a:spcAft>
              <a:buNone/>
            </a:pPr>
            <a:endParaRPr sz="1600" dirty="0">
              <a:solidFill>
                <a:srgbClr val="FF9900"/>
              </a:solidFill>
              <a:latin typeface="Comfortaa"/>
              <a:ea typeface="Comfortaa"/>
              <a:cs typeface="Comfortaa"/>
              <a:sym typeface="Comfortaa"/>
            </a:endParaRPr>
          </a:p>
          <a:p>
            <a:pPr lvl="0" indent="0">
              <a:spcBef>
                <a:spcPts val="0"/>
              </a:spcBef>
              <a:spcAft>
                <a:spcPts val="0"/>
              </a:spcAft>
              <a:buNone/>
            </a:pPr>
            <a:r>
              <a:rPr lang="en" b="1" cap="all" dirty="0">
                <a:solidFill>
                  <a:srgbClr val="FF0000"/>
                </a:solidFill>
                <a:effectLst>
                  <a:outerShdw blurRad="38100" dist="38100" dir="2700000" algn="tl">
                    <a:srgbClr val="000000">
                      <a:alpha val="43137"/>
                    </a:srgbClr>
                  </a:outerShdw>
                </a:effectLst>
                <a:latin typeface="Comfortaa"/>
                <a:sym typeface="Comfortaa"/>
              </a:rPr>
              <a:t>danno indiretto</a:t>
            </a:r>
          </a:p>
          <a:p>
            <a:pPr marL="0" lvl="0" indent="0" algn="l" rtl="0">
              <a:spcBef>
                <a:spcPts val="0"/>
              </a:spcBef>
              <a:spcAft>
                <a:spcPts val="0"/>
              </a:spcAft>
              <a:buNone/>
            </a:pPr>
            <a:endParaRPr lang="en" dirty="0">
              <a:solidFill>
                <a:srgbClr val="FF9900"/>
              </a:solidFill>
              <a:latin typeface="Comfortaa"/>
              <a:ea typeface="Comfortaa"/>
              <a:cs typeface="Comfortaa"/>
              <a:sym typeface="Comfortaa"/>
            </a:endParaRPr>
          </a:p>
          <a:p>
            <a:pPr lvl="0"/>
            <a:r>
              <a:rPr lang="it-IT" sz="1600" cap="all" dirty="0">
                <a:solidFill>
                  <a:schemeClr val="bg1"/>
                </a:solidFill>
                <a:latin typeface="Comfortaa"/>
                <a:sym typeface="Comfortaa"/>
              </a:rPr>
              <a:t>Perdita di fiducia che la gente potrebbe avere nei confronti dell’impresa e della sicurezza riguardante il prodotto. Perciò ci potrebbe essere un calo della </a:t>
            </a:r>
            <a:r>
              <a:rPr lang="it-IT" sz="1600" cap="all" dirty="0" err="1">
                <a:solidFill>
                  <a:schemeClr val="bg1"/>
                </a:solidFill>
                <a:latin typeface="Comfortaa"/>
                <a:sym typeface="Comfortaa"/>
              </a:rPr>
              <a:t>domandA</a:t>
            </a:r>
            <a:r>
              <a:rPr lang="it-IT" sz="1600" cap="all" dirty="0">
                <a:solidFill>
                  <a:schemeClr val="bg1"/>
                </a:solidFill>
                <a:latin typeface="Comfortaa"/>
                <a:sym typeface="Comfortaa"/>
              </a:rPr>
              <a:t> e un bisogno di attuare una strategia per riconquistare la fiducia dei consumatori e </a:t>
            </a:r>
            <a:r>
              <a:rPr lang="it-IT" sz="1600" cap="all" dirty="0" err="1">
                <a:solidFill>
                  <a:schemeClr val="bg1"/>
                </a:solidFill>
                <a:latin typeface="Comfortaa"/>
                <a:sym typeface="Comfortaa"/>
              </a:rPr>
              <a:t>DELl’opinione</a:t>
            </a:r>
            <a:r>
              <a:rPr lang="it-IT" sz="1600" cap="all" dirty="0">
                <a:solidFill>
                  <a:schemeClr val="bg1"/>
                </a:solidFill>
                <a:latin typeface="Comfortaa"/>
                <a:sym typeface="Comfortaa"/>
              </a:rPr>
              <a:t> pubblica IN GENERALE.</a:t>
            </a:r>
            <a:endParaRPr cap="all" dirty="0">
              <a:solidFill>
                <a:schemeClr val="bg1"/>
              </a:solidFill>
              <a:latin typeface="Comfortaa"/>
              <a:sym typeface="Comforta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547819" y="563100"/>
            <a:ext cx="5033195"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effectLst>
                  <a:outerShdw blurRad="38100" dist="38100" dir="2700000" algn="tl">
                    <a:srgbClr val="000000">
                      <a:alpha val="43137"/>
                    </a:srgbClr>
                  </a:outerShdw>
                </a:effectLst>
                <a:latin typeface="Comfortaa"/>
                <a:sym typeface="Comfortaa"/>
              </a:rPr>
              <a:t>Caso di studio</a:t>
            </a:r>
            <a:endParaRPr sz="3600" b="1" dirty="0">
              <a:solidFill>
                <a:schemeClr val="accent4"/>
              </a:solidFill>
              <a:effectLst>
                <a:outerShdw blurRad="38100" dist="38100" dir="2700000" algn="tl">
                  <a:srgbClr val="000000">
                    <a:alpha val="43137"/>
                  </a:srgbClr>
                </a:outerShdw>
              </a:effectLst>
              <a:latin typeface="Comfortaa"/>
              <a:sym typeface="Comfortaa"/>
            </a:endParaRPr>
          </a:p>
        </p:txBody>
      </p:sp>
      <p:sp>
        <p:nvSpPr>
          <p:cNvPr id="124" name="Google Shape;124;p21"/>
          <p:cNvSpPr txBox="1"/>
          <p:nvPr/>
        </p:nvSpPr>
        <p:spPr>
          <a:xfrm>
            <a:off x="304350" y="1354200"/>
            <a:ext cx="8535300" cy="3632470"/>
          </a:xfrm>
          <a:prstGeom prst="rect">
            <a:avLst/>
          </a:prstGeom>
          <a:solidFill>
            <a:schemeClr val="tx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cap="all" dirty="0">
                <a:solidFill>
                  <a:srgbClr val="FF0000"/>
                </a:solidFill>
                <a:effectLst>
                  <a:outerShdw blurRad="38100" dist="38100" dir="2700000" algn="tl">
                    <a:srgbClr val="000000">
                      <a:alpha val="43137"/>
                    </a:srgbClr>
                  </a:outerShdw>
                </a:effectLst>
                <a:latin typeface="Comfortaa"/>
                <a:sym typeface="Comfortaa"/>
              </a:rPr>
              <a:t>protezione assicurativa</a:t>
            </a:r>
            <a:endParaRPr b="1" cap="all" dirty="0">
              <a:solidFill>
                <a:srgbClr val="FF0000"/>
              </a:solidFill>
              <a:effectLst>
                <a:outerShdw blurRad="38100" dist="38100" dir="2700000" algn="tl">
                  <a:srgbClr val="000000">
                    <a:alpha val="43137"/>
                  </a:srgbClr>
                </a:outerShdw>
              </a:effectLst>
              <a:latin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r>
              <a:rPr lang="it-IT" dirty="0">
                <a:solidFill>
                  <a:schemeClr val="bg1"/>
                </a:solidFill>
                <a:latin typeface="Comfortaa"/>
                <a:ea typeface="Comfortaa"/>
                <a:cs typeface="Comfortaa"/>
                <a:sym typeface="Comfortaa"/>
              </a:rPr>
              <a:t>TUTTE LE ASSICURAZIONI RELATIVE ALL’EVENTO DANNOSO ACCADUTO ERANO STATE ATTIVATE (ES. RC PROFESSIONALE)</a:t>
            </a:r>
            <a:endParaRPr dirty="0">
              <a:solidFill>
                <a:schemeClr val="bg1"/>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a:p>
            <a:r>
              <a:rPr lang="en" b="1" cap="all" dirty="0">
                <a:solidFill>
                  <a:srgbClr val="FF0000"/>
                </a:solidFill>
                <a:effectLst>
                  <a:outerShdw blurRad="38100" dist="38100" dir="2700000" algn="tl">
                    <a:srgbClr val="000000">
                      <a:alpha val="43137"/>
                    </a:srgbClr>
                  </a:outerShdw>
                </a:effectLst>
                <a:latin typeface="Comfortaa"/>
                <a:sym typeface="Comfortaa"/>
              </a:rPr>
              <a:t>utilità delle misure di prevenzione</a:t>
            </a:r>
          </a:p>
          <a:p>
            <a:pPr marL="0" lvl="0" indent="0" algn="l" rtl="0">
              <a:spcBef>
                <a:spcPts val="0"/>
              </a:spcBef>
              <a:spcAft>
                <a:spcPts val="0"/>
              </a:spcAft>
              <a:buNone/>
            </a:pPr>
            <a:endParaRPr lang="en" dirty="0">
              <a:solidFill>
                <a:srgbClr val="FF9900"/>
              </a:solidFill>
              <a:latin typeface="Comfortaa"/>
              <a:ea typeface="Comfortaa"/>
              <a:cs typeface="Comfortaa"/>
              <a:sym typeface="Comfortaa"/>
            </a:endParaRPr>
          </a:p>
          <a:p>
            <a:pPr lvl="0"/>
            <a:r>
              <a:rPr lang="it-IT" dirty="0">
                <a:solidFill>
                  <a:schemeClr val="bg1"/>
                </a:solidFill>
                <a:latin typeface="Comfortaa"/>
                <a:ea typeface="Comfortaa"/>
                <a:cs typeface="Comfortaa"/>
                <a:sym typeface="Comfortaa"/>
              </a:rPr>
              <a:t>ERANO STATE MESSE IN CAMPO DELLE AZIONI DI PROTEZIONE RELATIVE ALL’EVENTO DANNOSO AVVERATO, COME LE PROCEDURE DI SICUREZZA DA MANTENERE, DESCRITTE NELLE ISTRUZIONI RELATIVE ALL’UTILIZZO DEL BENE.</a:t>
            </a:r>
          </a:p>
          <a:p>
            <a:pPr marL="0" lvl="0" indent="0" algn="l" rtl="0">
              <a:spcBef>
                <a:spcPts val="0"/>
              </a:spcBef>
              <a:spcAft>
                <a:spcPts val="0"/>
              </a:spcAft>
              <a:buNone/>
            </a:pPr>
            <a:endParaRPr lang="en" dirty="0">
              <a:solidFill>
                <a:srgbClr val="FF9900"/>
              </a:solidFill>
              <a:latin typeface="Comfortaa"/>
              <a:ea typeface="Comfortaa"/>
              <a:cs typeface="Comfortaa"/>
              <a:sym typeface="Comfortaa"/>
            </a:endParaRPr>
          </a:p>
          <a:p>
            <a:pPr marL="0" lvl="0" indent="0" algn="l" rtl="0">
              <a:spcBef>
                <a:spcPts val="0"/>
              </a:spcBef>
              <a:spcAft>
                <a:spcPts val="0"/>
              </a:spcAft>
              <a:buNone/>
            </a:pPr>
            <a:endParaRPr lang="en"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Scia di vapore</Template>
  <TotalTime>788</TotalTime>
  <Words>757</Words>
  <Application>Microsoft Office PowerPoint</Application>
  <PresentationFormat>Presentazione su schermo (16:9)</PresentationFormat>
  <Paragraphs>84</Paragraphs>
  <Slides>11</Slides>
  <Notes>11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Century Gothic</vt:lpstr>
      <vt:lpstr>Arial</vt:lpstr>
      <vt:lpstr>Wingdings</vt:lpstr>
      <vt:lpstr>Comfortaa</vt:lpstr>
      <vt:lpstr>Montserrat</vt:lpstr>
      <vt:lpstr>Raleway</vt:lpstr>
      <vt:lpstr>Scia di vapore</vt:lpstr>
      <vt:lpstr>CO-GREEN</vt:lpstr>
      <vt:lpstr>Storia/fondatori dell’impresa e settore di attività</vt:lpstr>
      <vt:lpstr>Presentazione standard di PowerPoint</vt:lpstr>
      <vt:lpstr>punti di forza del prodotto (tecnologie E innovazione)   TECNOLOGIA: Il bene offerto svolge una particolare attività: utilizza i raggi del sole tramite i pannelli fotovoltaici adattati alla cover e in questo modo favorisce la ricarica del dispositivo elettronico.   INNOVAZIONE: L’AZIENDA IN FUTURO SI EVOLVERÁ In base alle esigenze che tramite le ricerche e analisi di mercato si riscontreranno da parte dei clienti, per perfezionare il prodotto secondo le esigenze pratiche.</vt:lpstr>
      <vt:lpstr>Presentazione standard di PowerPoint</vt:lpstr>
      <vt:lpstr>Presentazione standard di PowerPoint</vt:lpstr>
      <vt:lpstr>Caso di studio</vt:lpstr>
      <vt:lpstr>Caso di studio</vt:lpstr>
      <vt:lpstr>Caso di studio</vt:lpstr>
      <vt:lpstr>Caso di studio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 Società</dc:title>
  <dc:creator>Giulia Russi</dc:creator>
  <cp:lastModifiedBy>Simona</cp:lastModifiedBy>
  <cp:revision>170</cp:revision>
  <dcterms:modified xsi:type="dcterms:W3CDTF">2020-06-18T09:09:00Z</dcterms:modified>
</cp:coreProperties>
</file>