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Forte" panose="03060902040502070203" pitchFamily="66" charset="0"/>
      <p:regular r:id="rId20"/>
    </p:embeddedFont>
    <p:embeddedFont>
      <p:font typeface="Kaushan Script" panose="020B0604020202020204" charset="0"/>
      <p:regular r:id="rId21"/>
    </p:embeddedFont>
    <p:embeddedFont>
      <p:font typeface="Lucida Sans" panose="020B0602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jzTGt0Fo6SjxPsF+L+bVRQlPKG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8833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154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173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768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78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556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143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723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415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13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977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57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572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4800"/>
              <a:buFont typeface="Lucida Sans"/>
              <a:buNone/>
              <a:defRPr sz="4800" b="1" cap="none">
                <a:solidFill>
                  <a:srgbClr val="8CAAD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92CD"/>
              </a:buClr>
              <a:buSzPts val="4800"/>
              <a:buFont typeface="Lucida Sans"/>
              <a:buNone/>
              <a:defRPr sz="4800" b="1" cap="none">
                <a:solidFill>
                  <a:srgbClr val="6892CD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2A8E7"/>
              </a:buClr>
              <a:buSzPts val="2200"/>
              <a:buFont typeface="Lucida Sans"/>
              <a:buNone/>
              <a:defRPr sz="2200" b="0">
                <a:solidFill>
                  <a:srgbClr val="82A8E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61314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2000"/>
              <a:buFont typeface="Lucida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8956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88925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8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8CAADD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3.jp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2.png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58301" y="800663"/>
            <a:ext cx="8229600" cy="9070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600"/>
              <a:buFont typeface="Kaushan Script"/>
              <a:buNone/>
            </a:pPr>
            <a:r>
              <a:rPr lang="it-IT" sz="72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Forte" panose="03060902040502070203" pitchFamily="66" charset="0"/>
                <a:ea typeface="Kaushan Script"/>
                <a:cs typeface="Kaushan Script"/>
                <a:sym typeface="Kaushan Script"/>
              </a:rPr>
              <a:t>BOTTLEJOY</a:t>
            </a:r>
            <a:endParaRPr sz="54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89759" y="1772178"/>
            <a:ext cx="896448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it-IT" sz="355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Forte" panose="03060902040502070203" pitchFamily="66" charset="0"/>
                <a:ea typeface="Kaushan Script"/>
                <a:cs typeface="Kaushan Script"/>
                <a:sym typeface="Kaushan Script"/>
              </a:rPr>
              <a:t>Gioielli senza spreco per un mondo più eco!!!</a:t>
            </a:r>
            <a:endParaRPr sz="355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86" name="Google Shape;86;p1">
            <a:hlinkClick r:id="" action="ppaction://hlinkshowjump?jump=nextslide"/>
          </p:cNvPr>
          <p:cNvSpPr/>
          <p:nvPr/>
        </p:nvSpPr>
        <p:spPr>
          <a:xfrm>
            <a:off x="8286751" y="152675"/>
            <a:ext cx="571500" cy="5835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6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7" name="Google Shape;87;p1">
            <a:hlinkClick r:id="rId3" action="ppaction://hlinksldjump"/>
          </p:cNvPr>
          <p:cNvSpPr/>
          <p:nvPr/>
        </p:nvSpPr>
        <p:spPr>
          <a:xfrm>
            <a:off x="205176" y="152663"/>
            <a:ext cx="604449" cy="58351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w="120000" h="120000" fill="darkenLess" extrusionOk="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88" name="Google Shape;88;p1" descr="https://lh4.googleusercontent.com/vooG9VOS_N4MrYBqOo_Pu8blNf8DwFibR5GPXJmy5LwxRU859GDLkHQrv5kvV7BZ2BsC-i-T6szW4t2MO8yKtBLZyrNTuf2OPsY3G2UlQ-4TBViD9jcYM-9dVjUyI4BV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7850" y="2933700"/>
            <a:ext cx="5257612" cy="36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type="title"/>
          </p:nvPr>
        </p:nvSpPr>
        <p:spPr>
          <a:xfrm>
            <a:off x="817240" y="421357"/>
            <a:ext cx="75608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3690"/>
              <a:buFont typeface="Lucida Sans"/>
              <a:buNone/>
            </a:pPr>
            <a:br>
              <a:rPr lang="it-IT" sz="3690" b="0" dirty="0"/>
            </a:br>
            <a:r>
              <a:rPr lang="it-IT" sz="4000" dirty="0">
                <a:solidFill>
                  <a:srgbClr val="00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Caso di studio - Assicurazioni</a:t>
            </a:r>
            <a:br>
              <a:rPr lang="it-IT" sz="4000" dirty="0">
                <a:solidFill>
                  <a:srgbClr val="00FFFF"/>
                </a:solidFill>
              </a:rPr>
            </a:br>
            <a:endParaRPr sz="4000" dirty="0">
              <a:solidFill>
                <a:srgbClr val="00FFFF"/>
              </a:solidFill>
            </a:endParaRPr>
          </a:p>
        </p:txBody>
      </p:sp>
      <p:sp>
        <p:nvSpPr>
          <p:cNvPr id="176" name="Google Shape;176;p10"/>
          <p:cNvSpPr txBox="1">
            <a:spLocks noGrp="1"/>
          </p:cNvSpPr>
          <p:nvPr>
            <p:ph type="body" idx="1"/>
          </p:nvPr>
        </p:nvSpPr>
        <p:spPr>
          <a:xfrm>
            <a:off x="498376" y="1743259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it-IT" sz="31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Assicurazioni attivate</a:t>
            </a:r>
            <a:endParaRPr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176213" lvl="0" indent="-39688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it-IT" sz="25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Siamo assicurati per l’incendio e danni a terzi (nel nostro caso intossicazione).</a:t>
            </a:r>
            <a:endParaRPr sz="2500" dirty="0">
              <a:latin typeface="Arial Black" panose="020B0A04020102020204" pitchFamily="34" charset="0"/>
            </a:endParaRPr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30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it-IT" sz="31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Misure di prevenzione:</a:t>
            </a:r>
            <a:endParaRPr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176213" lvl="0" indent="-39688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it-IT" sz="25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In precedenza avevamo attuato delle misure di protezione per la perdita di quote di mercato e per il danno alla reputazione</a:t>
            </a:r>
            <a:r>
              <a:rPr lang="it-IT" sz="2500" b="1" dirty="0">
                <a:solidFill>
                  <a:schemeClr val="dk1"/>
                </a:solidFill>
                <a:latin typeface="Arial Black" panose="020B0A04020102020204" pitchFamily="34" charset="0"/>
              </a:rPr>
              <a:t>.</a:t>
            </a:r>
            <a:br>
              <a:rPr lang="it-IT" sz="2500" b="1" dirty="0">
                <a:solidFill>
                  <a:schemeClr val="dk1"/>
                </a:solidFill>
                <a:latin typeface="Arial Black" panose="020B0A04020102020204" pitchFamily="34" charset="0"/>
              </a:rPr>
            </a:br>
            <a:endParaRPr sz="2500" b="1" dirty="0">
              <a:solidFill>
                <a:schemeClr val="dk1"/>
              </a:solidFill>
              <a:latin typeface="Arial Black" panose="020B0A04020102020204" pitchFamily="34" charset="0"/>
            </a:endParaRPr>
          </a:p>
        </p:txBody>
      </p:sp>
      <p:pic>
        <p:nvPicPr>
          <p:cNvPr id="177" name="Google Shape;177;p10" descr="https://lh4.googleusercontent.com/vooG9VOS_N4MrYBqOo_Pu8blNf8DwFibR5GPXJmy5LwxRU859GDLkHQrv5kvV7BZ2BsC-i-T6szW4t2MO8yKtBLZyrNTuf2OPsY3G2UlQ-4TBViD9jcYM-9dVjUyI4BV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600" y="620688"/>
            <a:ext cx="1019004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>
            <a:hlinkClick r:id="" action="ppaction://hlinkshowjump?jump=previousslide"/>
          </p:cNvPr>
          <p:cNvSpPr/>
          <p:nvPr/>
        </p:nvSpPr>
        <p:spPr>
          <a:xfrm>
            <a:off x="7572374" y="116632"/>
            <a:ext cx="600025" cy="61679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9" name="Google Shape;179;p10">
            <a:hlinkClick r:id="" action="ppaction://hlinkshowjump?jump=nextslide"/>
          </p:cNvPr>
          <p:cNvSpPr/>
          <p:nvPr/>
        </p:nvSpPr>
        <p:spPr>
          <a:xfrm>
            <a:off x="8316416" y="116632"/>
            <a:ext cx="608509" cy="61679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0500"/>
                </a:lnTo>
                <a:lnTo>
                  <a:pt x="15000" y="19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6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0" name="Google Shape;180;p10">
            <a:hlinkClick r:id="rId5" action="ppaction://hlinksldjump"/>
          </p:cNvPr>
          <p:cNvSpPr/>
          <p:nvPr/>
        </p:nvSpPr>
        <p:spPr>
          <a:xfrm>
            <a:off x="179512" y="116632"/>
            <a:ext cx="637728" cy="61679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9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0500"/>
                </a:lnTo>
                <a:lnTo>
                  <a:pt x="93750" y="100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4813"/>
                </a:ln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</a:path>
              <a:path w="120000" h="120000" fill="darkenLess" extrusionOk="0">
                <a:moveTo>
                  <a:pt x="88125" y="44813"/>
                </a:move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  <a:moveTo>
                  <a:pt x="26250" y="60000"/>
                </a:moveTo>
                <a:lnTo>
                  <a:pt x="26250" y="100500"/>
                </a:lnTo>
                <a:lnTo>
                  <a:pt x="54375" y="100500"/>
                </a:ln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  <a:lnTo>
                  <a:pt x="93750" y="1005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9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0250"/>
                </a:moveTo>
                <a:lnTo>
                  <a:pt x="65625" y="80250"/>
                </a:lnTo>
                <a:lnTo>
                  <a:pt x="65625" y="100500"/>
                </a:lnTo>
                <a:lnTo>
                  <a:pt x="54375" y="100500"/>
                </a:lnTo>
                <a:close/>
              </a:path>
              <a:path w="120000" h="120000" fill="none" extrusionOk="0">
                <a:moveTo>
                  <a:pt x="60000" y="19500"/>
                </a:moveTo>
                <a:lnTo>
                  <a:pt x="76875" y="34688"/>
                </a:lnTo>
                <a:lnTo>
                  <a:pt x="76875" y="24563"/>
                </a:lnTo>
                <a:lnTo>
                  <a:pt x="88125" y="24563"/>
                </a:lnTo>
                <a:lnTo>
                  <a:pt x="88125" y="44813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0500"/>
                </a:lnTo>
                <a:lnTo>
                  <a:pt x="26250" y="100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4688"/>
                </a:moveTo>
                <a:lnTo>
                  <a:pt x="88125" y="44813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0500"/>
                </a:move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3690"/>
              <a:buFont typeface="Lucida Sans"/>
              <a:buNone/>
            </a:pPr>
            <a:br>
              <a:rPr lang="it-IT" sz="3690" b="0" dirty="0"/>
            </a:br>
            <a:r>
              <a:rPr lang="it-IT" sz="4400" dirty="0">
                <a:solidFill>
                  <a:srgbClr val="00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Caso di studio - Analisi</a:t>
            </a:r>
            <a:br>
              <a:rPr lang="it-IT" sz="4400" dirty="0">
                <a:solidFill>
                  <a:srgbClr val="00FFFF"/>
                </a:solidFill>
              </a:rPr>
            </a:br>
            <a:endParaRPr sz="4400" dirty="0">
              <a:solidFill>
                <a:srgbClr val="00FFFF"/>
              </a:solidFill>
            </a:endParaRPr>
          </a:p>
        </p:txBody>
      </p:sp>
      <p:sp>
        <p:nvSpPr>
          <p:cNvPr id="186" name="Google Shape;186;p11"/>
          <p:cNvSpPr txBox="1">
            <a:spLocks noGrp="1"/>
          </p:cNvSpPr>
          <p:nvPr>
            <p:ph type="body" idx="1"/>
          </p:nvPr>
        </p:nvSpPr>
        <p:spPr>
          <a:xfrm>
            <a:off x="179512" y="1874202"/>
            <a:ext cx="8784976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548640" lvl="0" indent="-4114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63"/>
              <a:buNone/>
            </a:pPr>
            <a:r>
              <a:rPr lang="it-IT" sz="41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Siamo riusciti a proteggerci?</a:t>
            </a:r>
            <a:endParaRPr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548640" lvl="0" indent="-411480" algn="l" rtl="0">
              <a:lnSpc>
                <a:spcPct val="80000"/>
              </a:lnSpc>
              <a:spcBef>
                <a:spcPts val="182"/>
              </a:spcBef>
              <a:spcAft>
                <a:spcPts val="0"/>
              </a:spcAft>
              <a:buSzPts val="592"/>
              <a:buNone/>
            </a:pPr>
            <a:endParaRPr sz="111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SzPts val="1563"/>
              <a:buNone/>
            </a:pPr>
            <a:r>
              <a:rPr lang="it-IT" sz="33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Per l’incendio e per danni a terzi eravamo assicurati</a:t>
            </a:r>
            <a:endParaRPr sz="3300" b="1" dirty="0">
              <a:latin typeface="Arial Black" panose="020B0A04020102020204" pitchFamily="34" charset="0"/>
            </a:endParaRPr>
          </a:p>
          <a:p>
            <a:pPr marL="176213" lvl="0" indent="-39688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SzPts val="1563"/>
              <a:buNone/>
            </a:pPr>
            <a:br>
              <a:rPr lang="it-IT" sz="33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</a:br>
            <a:r>
              <a:rPr lang="it-IT" sz="33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Non abbiamo adottato misure sufficienti per proteggere la nostra buona reputazione e limitare la perdita di clienti (attuali e potenziali)</a:t>
            </a:r>
          </a:p>
          <a:p>
            <a:pPr marL="548640" lvl="0" indent="-411480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SzPts val="1563"/>
              <a:buNone/>
            </a:pPr>
            <a:endParaRPr sz="3300" b="1" dirty="0">
              <a:latin typeface="Arial Black" panose="020B0A04020102020204" pitchFamily="34" charset="0"/>
            </a:endParaRPr>
          </a:p>
          <a:p>
            <a:pPr marL="176213" lvl="0" indent="-39688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SzPts val="1563"/>
              <a:buNone/>
            </a:pPr>
            <a:r>
              <a:rPr lang="it-IT" sz="33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Mancanza della polizza accessoria contro gli atti vandalici.</a:t>
            </a:r>
            <a:endParaRPr sz="3300" b="1" dirty="0">
              <a:latin typeface="Arial Black" panose="020B0A04020102020204" pitchFamily="34" charset="0"/>
            </a:endParaRPr>
          </a:p>
          <a:p>
            <a:pPr marL="176213" lvl="0" indent="-39688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SzPts val="1563"/>
              <a:buNone/>
            </a:pPr>
            <a:br>
              <a:rPr lang="it-IT" sz="33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</a:br>
            <a:r>
              <a:rPr lang="it-IT" sz="33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Andremo ad intensificare la pubblicità puntando sull’ eco sostenibilità  dei gioielli e amplieremo la gamma di prodotti offerta....Abbiamo trovato nuovi modi per ricominciare!</a:t>
            </a:r>
            <a:endParaRPr sz="3300" b="1" dirty="0">
              <a:latin typeface="Arial Black" panose="020B0A04020102020204" pitchFamily="34" charset="0"/>
            </a:endParaRPr>
          </a:p>
          <a:p>
            <a:pPr marL="176213" lvl="0" indent="-39688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1563"/>
              <a:buNone/>
            </a:pPr>
            <a:br>
              <a:rPr lang="it-IT" b="1" dirty="0"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</a:br>
            <a:br>
              <a:rPr lang="it-IT" sz="910" dirty="0"/>
            </a:br>
            <a:endParaRPr sz="910" dirty="0"/>
          </a:p>
        </p:txBody>
      </p:sp>
      <p:pic>
        <p:nvPicPr>
          <p:cNvPr id="187" name="Google Shape;187;p11" descr="https://lh4.googleusercontent.com/vooG9VOS_N4MrYBqOo_Pu8blNf8DwFibR5GPXJmy5LwxRU859GDLkHQrv5kvV7BZ2BsC-i-T6szW4t2MO8yKtBLZyrNTuf2OPsY3G2UlQ-4TBViD9jcYM-9dVjUyI4BV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322" y="486098"/>
            <a:ext cx="1019004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>
            <a:hlinkClick r:id="" action="ppaction://hlinkshowjump?jump=previousslide"/>
          </p:cNvPr>
          <p:cNvSpPr/>
          <p:nvPr/>
        </p:nvSpPr>
        <p:spPr>
          <a:xfrm>
            <a:off x="7529500" y="126058"/>
            <a:ext cx="642950" cy="61689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9" name="Google Shape;189;p11">
            <a:hlinkClick r:id="" action="ppaction://hlinkshowjump?jump=nextslide"/>
          </p:cNvPr>
          <p:cNvSpPr/>
          <p:nvPr/>
        </p:nvSpPr>
        <p:spPr>
          <a:xfrm>
            <a:off x="8316416" y="116632"/>
            <a:ext cx="648072" cy="62631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0500"/>
                </a:lnTo>
                <a:lnTo>
                  <a:pt x="15000" y="19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6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0" name="Google Shape;190;p11">
            <a:hlinkClick r:id="rId5" action="ppaction://hlinksldjump"/>
          </p:cNvPr>
          <p:cNvSpPr/>
          <p:nvPr/>
        </p:nvSpPr>
        <p:spPr>
          <a:xfrm>
            <a:off x="179512" y="116632"/>
            <a:ext cx="648122" cy="62631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9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0500"/>
                </a:lnTo>
                <a:lnTo>
                  <a:pt x="93750" y="100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4813"/>
                </a:ln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</a:path>
              <a:path w="120000" h="120000" fill="darkenLess" extrusionOk="0">
                <a:moveTo>
                  <a:pt x="88125" y="44813"/>
                </a:move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  <a:moveTo>
                  <a:pt x="26250" y="60000"/>
                </a:moveTo>
                <a:lnTo>
                  <a:pt x="26250" y="100500"/>
                </a:lnTo>
                <a:lnTo>
                  <a:pt x="54375" y="100500"/>
                </a:ln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  <a:lnTo>
                  <a:pt x="93750" y="1005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9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0250"/>
                </a:moveTo>
                <a:lnTo>
                  <a:pt x="65625" y="80250"/>
                </a:lnTo>
                <a:lnTo>
                  <a:pt x="65625" y="100500"/>
                </a:lnTo>
                <a:lnTo>
                  <a:pt x="54375" y="100500"/>
                </a:lnTo>
                <a:close/>
              </a:path>
              <a:path w="120000" h="120000" fill="none" extrusionOk="0">
                <a:moveTo>
                  <a:pt x="60000" y="19500"/>
                </a:moveTo>
                <a:lnTo>
                  <a:pt x="76875" y="34688"/>
                </a:lnTo>
                <a:lnTo>
                  <a:pt x="76875" y="24563"/>
                </a:lnTo>
                <a:lnTo>
                  <a:pt x="88125" y="24563"/>
                </a:lnTo>
                <a:lnTo>
                  <a:pt x="88125" y="44813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0500"/>
                </a:lnTo>
                <a:lnTo>
                  <a:pt x="26250" y="100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4688"/>
                </a:moveTo>
                <a:lnTo>
                  <a:pt x="88125" y="44813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0500"/>
                </a:move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100"/>
              <a:buFont typeface="Kaushan Script"/>
              <a:buNone/>
            </a:pPr>
            <a:r>
              <a:rPr lang="it-IT" sz="4800" dirty="0">
                <a:solidFill>
                  <a:srgbClr val="00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Conclusioni</a:t>
            </a:r>
            <a:endParaRPr sz="4800" dirty="0">
              <a:solidFill>
                <a:srgbClr val="00FFFF"/>
              </a:solidFill>
            </a:endParaRPr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1"/>
          </p:nvPr>
        </p:nvSpPr>
        <p:spPr>
          <a:xfrm>
            <a:off x="309715" y="1600200"/>
            <a:ext cx="8627807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83"/>
              <a:buNone/>
            </a:pPr>
            <a:r>
              <a:rPr lang="it-IT" sz="265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Elementi più rischiosi per la nostra impresa?</a:t>
            </a:r>
            <a:endParaRPr sz="2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indent="-276225">
              <a:lnSpc>
                <a:spcPct val="80000"/>
              </a:lnSpc>
              <a:spcBef>
                <a:spcPts val="518"/>
              </a:spcBef>
              <a:buClr>
                <a:srgbClr val="00FFFF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Sicurezza di tutti nostri dipendenti e terzi</a:t>
            </a:r>
            <a:endParaRPr sz="2400" dirty="0">
              <a:latin typeface="Arial Black" panose="020B0A04020102020204" pitchFamily="34" charset="0"/>
            </a:endParaRPr>
          </a:p>
          <a:p>
            <a:pPr indent="-276225">
              <a:lnSpc>
                <a:spcPct val="80000"/>
              </a:lnSpc>
              <a:spcBef>
                <a:spcPts val="518"/>
              </a:spcBef>
              <a:buClr>
                <a:srgbClr val="00FFFF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Scelte sbagliate che compromettano i guadagni</a:t>
            </a:r>
            <a:endParaRPr sz="2400" dirty="0">
              <a:latin typeface="Arial Black" panose="020B0A04020102020204" pitchFamily="34" charset="0"/>
            </a:endParaRPr>
          </a:p>
          <a:p>
            <a:pPr indent="-276225">
              <a:lnSpc>
                <a:spcPct val="80000"/>
              </a:lnSpc>
              <a:spcBef>
                <a:spcPts val="518"/>
              </a:spcBef>
              <a:buClr>
                <a:srgbClr val="00FFFF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Nuovi competitors</a:t>
            </a:r>
            <a:endParaRPr sz="2400" dirty="0">
              <a:latin typeface="Arial Black" panose="020B0A04020102020204" pitchFamily="34" charset="0"/>
            </a:endParaRPr>
          </a:p>
          <a:p>
            <a:pPr marL="442913" indent="-261938">
              <a:lnSpc>
                <a:spcPct val="80000"/>
              </a:lnSpc>
              <a:spcBef>
                <a:spcPts val="518"/>
              </a:spcBef>
              <a:buClr>
                <a:srgbClr val="00FFFF"/>
              </a:buClr>
              <a:buSzPct val="100000"/>
              <a:buFont typeface="Arial" panose="020B0604020202020204" pitchFamily="34" charset="0"/>
              <a:buChar char="•"/>
              <a:tabLst>
                <a:tab pos="442913" algn="l"/>
              </a:tabLst>
            </a:pPr>
            <a:r>
              <a:rPr lang="it-IT" sz="24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Prodotti difettosi, rotti o danneggiati</a:t>
            </a:r>
            <a:endParaRPr sz="24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1683"/>
              <a:buNone/>
            </a:pPr>
            <a:r>
              <a:rPr lang="it-IT" sz="2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Soluzioni trovate</a:t>
            </a:r>
            <a:r>
              <a:rPr lang="it-IT" sz="279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:</a:t>
            </a:r>
            <a:endParaRPr sz="3000" dirty="0">
              <a:latin typeface="Arial Black" panose="020B0A04020102020204" pitchFamily="34" charset="0"/>
            </a:endParaRPr>
          </a:p>
          <a:p>
            <a:pPr marL="442913" lvl="0" indent="-306388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/>
              <a:buChar char="•"/>
            </a:pPr>
            <a:r>
              <a:rPr lang="it-IT" sz="24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Evidenziare i punti di forza della società</a:t>
            </a:r>
            <a:endParaRPr sz="2400" dirty="0">
              <a:latin typeface="Arial Black" panose="020B0A04020102020204" pitchFamily="34" charset="0"/>
            </a:endParaRPr>
          </a:p>
          <a:p>
            <a:pPr marL="442913" lvl="0" indent="-306388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/>
              <a:buChar char="•"/>
            </a:pPr>
            <a:r>
              <a:rPr lang="it-IT" sz="24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Sviluppare nuove azioni preventive sulla base dell’incidente accaduto </a:t>
            </a:r>
            <a:endParaRPr sz="2400" dirty="0">
              <a:latin typeface="Arial Black" panose="020B0A04020102020204" pitchFamily="34" charset="0"/>
            </a:endParaRPr>
          </a:p>
          <a:p>
            <a:pPr marL="442913" lvl="0" indent="-306388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/>
              <a:buChar char="•"/>
            </a:pPr>
            <a:r>
              <a:rPr lang="it-IT" sz="24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Sviluppare strategie nuove di vendita e marketing</a:t>
            </a:r>
            <a:endParaRPr sz="2400" dirty="0">
              <a:latin typeface="Arial Black" panose="020B0A04020102020204" pitchFamily="34" charset="0"/>
            </a:endParaRPr>
          </a:p>
          <a:p>
            <a:pPr marL="548640" lvl="0" indent="-41148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1683"/>
              <a:buNone/>
            </a:pPr>
            <a:endParaRPr sz="2590" dirty="0"/>
          </a:p>
        </p:txBody>
      </p:sp>
      <p:sp>
        <p:nvSpPr>
          <p:cNvPr id="197" name="Google Shape;197;p12">
            <a:hlinkClick r:id="" action="ppaction://hlinkshowjump?jump=nextslide"/>
          </p:cNvPr>
          <p:cNvSpPr/>
          <p:nvPr/>
        </p:nvSpPr>
        <p:spPr>
          <a:xfrm>
            <a:off x="8181975" y="116632"/>
            <a:ext cx="648841" cy="64536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0500"/>
                </a:lnTo>
                <a:lnTo>
                  <a:pt x="15000" y="19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6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8" name="Google Shape;198;p12">
            <a:hlinkClick r:id="" action="ppaction://hlinkshowjump?jump=previousslide"/>
          </p:cNvPr>
          <p:cNvSpPr/>
          <p:nvPr/>
        </p:nvSpPr>
        <p:spPr>
          <a:xfrm>
            <a:off x="7395828" y="126058"/>
            <a:ext cx="642900" cy="6359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9" name="Google Shape;199;p12">
            <a:hlinkClick r:id="rId4" action="ppaction://hlinksldjump"/>
          </p:cNvPr>
          <p:cNvSpPr/>
          <p:nvPr/>
        </p:nvSpPr>
        <p:spPr>
          <a:xfrm>
            <a:off x="179512" y="116632"/>
            <a:ext cx="648072" cy="64536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9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0500"/>
                </a:lnTo>
                <a:lnTo>
                  <a:pt x="93750" y="100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4813"/>
                </a:ln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</a:path>
              <a:path w="120000" h="120000" fill="darkenLess" extrusionOk="0">
                <a:moveTo>
                  <a:pt x="88125" y="44813"/>
                </a:move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  <a:moveTo>
                  <a:pt x="26250" y="60000"/>
                </a:moveTo>
                <a:lnTo>
                  <a:pt x="26250" y="100500"/>
                </a:lnTo>
                <a:lnTo>
                  <a:pt x="54375" y="100500"/>
                </a:ln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  <a:lnTo>
                  <a:pt x="93750" y="1005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9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0250"/>
                </a:moveTo>
                <a:lnTo>
                  <a:pt x="65625" y="80250"/>
                </a:lnTo>
                <a:lnTo>
                  <a:pt x="65625" y="100500"/>
                </a:lnTo>
                <a:lnTo>
                  <a:pt x="54375" y="100500"/>
                </a:lnTo>
                <a:close/>
              </a:path>
              <a:path w="120000" h="120000" fill="none" extrusionOk="0">
                <a:moveTo>
                  <a:pt x="60000" y="19500"/>
                </a:moveTo>
                <a:lnTo>
                  <a:pt x="76875" y="34688"/>
                </a:lnTo>
                <a:lnTo>
                  <a:pt x="76875" y="24563"/>
                </a:lnTo>
                <a:lnTo>
                  <a:pt x="88125" y="24563"/>
                </a:lnTo>
                <a:lnTo>
                  <a:pt x="88125" y="44813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0500"/>
                </a:lnTo>
                <a:lnTo>
                  <a:pt x="26250" y="100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4688"/>
                </a:moveTo>
                <a:lnTo>
                  <a:pt x="88125" y="44813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0500"/>
                </a:move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00" name="Google Shape;200;p12" descr="https://lh4.googleusercontent.com/vooG9VOS_N4MrYBqOo_Pu8blNf8DwFibR5GPXJmy5LwxRU859GDLkHQrv5kvV7BZ2BsC-i-T6szW4t2MO8yKtBLZyrNTuf2OPsY3G2UlQ-4TBViD9jcYM-9dVjUyI4BV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600" y="620688"/>
            <a:ext cx="1019004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100"/>
              <a:buFont typeface="Kaushan Script"/>
              <a:buNone/>
            </a:pPr>
            <a:r>
              <a:rPr lang="it-IT" sz="4800" dirty="0">
                <a:solidFill>
                  <a:srgbClr val="00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SOMMARIO</a:t>
            </a:r>
            <a:endParaRPr sz="4800" dirty="0">
              <a:solidFill>
                <a:srgbClr val="00FFFF"/>
              </a:solidFill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228308" y="1729140"/>
            <a:ext cx="8458492" cy="428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261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911"/>
              <a:buFont typeface="Wingdings" panose="05000000000000000000" pitchFamily="2" charset="2"/>
              <a:buChar char="§"/>
            </a:pPr>
            <a:r>
              <a:rPr lang="it-IT" sz="2500" b="1" u="sng" dirty="0">
                <a:solidFill>
                  <a:srgbClr val="002060"/>
                </a:solidFill>
                <a:latin typeface="Arial Black" panose="020B0A04020102020204" pitchFamily="34" charset="0"/>
                <a:ea typeface="Kaushan Script"/>
                <a:cs typeface="Arial" panose="020B0604020202020204" pitchFamily="34" charset="0"/>
                <a:sym typeface="Kaushan Script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Nome della società</a:t>
            </a:r>
            <a:endParaRPr sz="2500" b="1" dirty="0">
              <a:solidFill>
                <a:srgbClr val="002060"/>
              </a:solidFill>
              <a:latin typeface="Arial Black" panose="020B0A04020102020204" pitchFamily="34" charset="0"/>
              <a:ea typeface="Kaushan Script"/>
              <a:cs typeface="Arial" panose="020B0604020202020204" pitchFamily="34" charset="0"/>
              <a:sym typeface="Kaushan Script"/>
            </a:endParaRPr>
          </a:p>
          <a:p>
            <a:pPr marL="562610" lvl="0" indent="-4572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ts val="1911"/>
              <a:buFont typeface="Wingdings" panose="05000000000000000000" pitchFamily="2" charset="2"/>
              <a:buChar char="§"/>
            </a:pPr>
            <a:r>
              <a:rPr lang="it-IT" sz="2500" b="1" u="sng" dirty="0">
                <a:solidFill>
                  <a:srgbClr val="002060"/>
                </a:solidFill>
                <a:latin typeface="Arial Black" panose="020B0A04020102020204" pitchFamily="34" charset="0"/>
                <a:ea typeface="Kaushan Script"/>
                <a:cs typeface="Arial" panose="020B0604020202020204" pitchFamily="34" charset="0"/>
                <a:sym typeface="Kaushan Scrip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storia della nostra società</a:t>
            </a:r>
            <a:endParaRPr sz="2500" b="1" dirty="0">
              <a:solidFill>
                <a:srgbClr val="002060"/>
              </a:solidFill>
              <a:latin typeface="Arial Black" panose="020B0A04020102020204" pitchFamily="34" charset="0"/>
              <a:ea typeface="Kaushan Script"/>
              <a:cs typeface="Arial" panose="020B0604020202020204" pitchFamily="34" charset="0"/>
              <a:sym typeface="Kaushan Script"/>
            </a:endParaRPr>
          </a:p>
          <a:p>
            <a:pPr marL="562610" lvl="0" indent="-4572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ts val="1911"/>
              <a:buFont typeface="Wingdings" panose="05000000000000000000" pitchFamily="2" charset="2"/>
              <a:buChar char="§"/>
            </a:pPr>
            <a:r>
              <a:rPr lang="it-IT" sz="2500" b="1" u="sng" dirty="0">
                <a:solidFill>
                  <a:srgbClr val="002060"/>
                </a:solidFill>
                <a:latin typeface="Arial Black" panose="020B0A04020102020204" pitchFamily="34" charset="0"/>
                <a:ea typeface="Kaushan Script"/>
                <a:cs typeface="Arial" panose="020B0604020202020204" pitchFamily="34" charset="0"/>
                <a:sym typeface="Kaushan Scrip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Punti di forza</a:t>
            </a:r>
            <a:endParaRPr sz="2500" b="1" dirty="0">
              <a:solidFill>
                <a:srgbClr val="002060"/>
              </a:solidFill>
              <a:latin typeface="Arial Black" panose="020B0A04020102020204" pitchFamily="34" charset="0"/>
              <a:ea typeface="Kaushan Script"/>
              <a:cs typeface="Arial" panose="020B0604020202020204" pitchFamily="34" charset="0"/>
              <a:sym typeface="Kaushan Script"/>
            </a:endParaRPr>
          </a:p>
          <a:p>
            <a:pPr marL="562610" lvl="0" indent="-4572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ts val="1911"/>
              <a:buFont typeface="Wingdings" panose="05000000000000000000" pitchFamily="2" charset="2"/>
              <a:buChar char="§"/>
            </a:pPr>
            <a:r>
              <a:rPr lang="it-IT" sz="2500" b="1" u="sng" dirty="0">
                <a:solidFill>
                  <a:srgbClr val="002060"/>
                </a:solidFill>
                <a:latin typeface="Arial Black" panose="020B0A04020102020204" pitchFamily="34" charset="0"/>
                <a:ea typeface="Kaushan Script"/>
                <a:cs typeface="Arial" panose="020B0604020202020204" pitchFamily="34" charset="0"/>
                <a:sym typeface="Kaushan Scrip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Settore d’attività</a:t>
            </a:r>
            <a:endParaRPr sz="25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562610" lvl="0" indent="-4572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ts val="1911"/>
              <a:buFont typeface="Wingdings" panose="05000000000000000000" pitchFamily="2" charset="2"/>
              <a:buChar char="§"/>
            </a:pPr>
            <a:r>
              <a:rPr lang="it-IT" sz="2500" b="1" u="sng" dirty="0">
                <a:solidFill>
                  <a:srgbClr val="002060"/>
                </a:solidFill>
                <a:latin typeface="Arial Black" panose="020B0A04020102020204" pitchFamily="34" charset="0"/>
                <a:ea typeface="Kaushan Script"/>
                <a:cs typeface="Arial" panose="020B0604020202020204" pitchFamily="34" charset="0"/>
                <a:sym typeface="Kaushan Script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Prevenzione</a:t>
            </a:r>
            <a:endParaRPr sz="2500" b="1" dirty="0">
              <a:solidFill>
                <a:srgbClr val="002060"/>
              </a:solidFill>
              <a:latin typeface="Arial Black" panose="020B0A04020102020204" pitchFamily="34" charset="0"/>
              <a:ea typeface="Kaushan Script"/>
              <a:cs typeface="Arial" panose="020B0604020202020204" pitchFamily="34" charset="0"/>
              <a:sym typeface="Kaushan Script"/>
            </a:endParaRPr>
          </a:p>
          <a:p>
            <a:pPr marL="562610" lvl="0" indent="-4572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ts val="1911"/>
              <a:buFont typeface="Wingdings" panose="05000000000000000000" pitchFamily="2" charset="2"/>
              <a:buChar char="§"/>
            </a:pPr>
            <a:r>
              <a:rPr lang="it-IT" sz="2500" b="1" u="sng" dirty="0">
                <a:solidFill>
                  <a:srgbClr val="002060"/>
                </a:solidFill>
                <a:latin typeface="Arial Black" panose="020B0A04020102020204" pitchFamily="34" charset="0"/>
                <a:ea typeface="Kaushan Script"/>
                <a:cs typeface="Arial" panose="020B0604020202020204" pitchFamily="34" charset="0"/>
                <a:sym typeface="Kaushan Script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Assicurazioni</a:t>
            </a:r>
            <a:endParaRPr sz="2500" b="1" dirty="0">
              <a:solidFill>
                <a:srgbClr val="002060"/>
              </a:solidFill>
              <a:latin typeface="Arial Black" panose="020B0A04020102020204" pitchFamily="34" charset="0"/>
              <a:ea typeface="Kaushan Script"/>
              <a:cs typeface="Arial" panose="020B0604020202020204" pitchFamily="34" charset="0"/>
              <a:sym typeface="Kaushan Script"/>
            </a:endParaRPr>
          </a:p>
          <a:p>
            <a:pPr marL="562610" lvl="0" indent="-4572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ts val="1911"/>
              <a:buFont typeface="Wingdings" panose="05000000000000000000" pitchFamily="2" charset="2"/>
              <a:buChar char="§"/>
            </a:pPr>
            <a:r>
              <a:rPr lang="it-IT" sz="2500" b="1" u="sng" dirty="0">
                <a:solidFill>
                  <a:srgbClr val="002060"/>
                </a:solidFill>
                <a:latin typeface="Arial Black" panose="020B0A04020102020204" pitchFamily="34" charset="0"/>
                <a:ea typeface="Kaushan Script"/>
                <a:cs typeface="Arial" panose="020B0604020202020204" pitchFamily="34" charset="0"/>
                <a:sym typeface="Kaushan Script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Caso di studio</a:t>
            </a:r>
            <a:endParaRPr sz="2500" b="1" dirty="0">
              <a:solidFill>
                <a:srgbClr val="002060"/>
              </a:solidFill>
              <a:latin typeface="Arial Black" panose="020B0A04020102020204" pitchFamily="34" charset="0"/>
              <a:ea typeface="Kaushan Script"/>
              <a:cs typeface="Arial" panose="020B0604020202020204" pitchFamily="34" charset="0"/>
              <a:sym typeface="Kaushan Script"/>
            </a:endParaRPr>
          </a:p>
          <a:p>
            <a:pPr marL="562610" lvl="0" indent="-4572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ts val="1911"/>
              <a:buFont typeface="Wingdings" panose="05000000000000000000" pitchFamily="2" charset="2"/>
              <a:buChar char="§"/>
            </a:pPr>
            <a:r>
              <a:rPr lang="it-IT" sz="2500" b="1" u="sng" dirty="0">
                <a:solidFill>
                  <a:srgbClr val="002060"/>
                </a:solidFill>
                <a:latin typeface="Arial Black" panose="020B0A04020102020204" pitchFamily="34" charset="0"/>
                <a:ea typeface="Kaushan Script"/>
                <a:cs typeface="Arial" panose="020B0604020202020204" pitchFamily="34" charset="0"/>
                <a:sym typeface="Kaushan Script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Caso di studio: I danni</a:t>
            </a:r>
            <a:endParaRPr sz="2500" b="1" dirty="0">
              <a:solidFill>
                <a:srgbClr val="002060"/>
              </a:solidFill>
              <a:latin typeface="Arial Black" panose="020B0A04020102020204" pitchFamily="34" charset="0"/>
              <a:ea typeface="Kaushan Script"/>
              <a:cs typeface="Arial" panose="020B0604020202020204" pitchFamily="34" charset="0"/>
              <a:sym typeface="Kaushan Script"/>
            </a:endParaRPr>
          </a:p>
          <a:p>
            <a:pPr marL="562610" lvl="0" indent="-4572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ts val="1911"/>
              <a:buFont typeface="Wingdings" panose="05000000000000000000" pitchFamily="2" charset="2"/>
              <a:buChar char="§"/>
            </a:pPr>
            <a:r>
              <a:rPr lang="it-IT" sz="2500" b="1" u="sng" dirty="0">
                <a:solidFill>
                  <a:srgbClr val="002060"/>
                </a:solidFill>
                <a:latin typeface="Arial Black" panose="020B0A04020102020204" pitchFamily="34" charset="0"/>
                <a:ea typeface="Kaushan Script"/>
                <a:cs typeface="Arial" panose="020B0604020202020204" pitchFamily="34" charset="0"/>
                <a:sym typeface="Kaushan Script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Caso di studio: Assicurazioni</a:t>
            </a:r>
            <a:endParaRPr sz="2500" b="1" dirty="0">
              <a:solidFill>
                <a:srgbClr val="002060"/>
              </a:solidFill>
              <a:latin typeface="Arial Black" panose="020B0A04020102020204" pitchFamily="34" charset="0"/>
              <a:ea typeface="Kaushan Script"/>
              <a:cs typeface="Arial" panose="020B0604020202020204" pitchFamily="34" charset="0"/>
              <a:sym typeface="Kaushan Script"/>
            </a:endParaRPr>
          </a:p>
          <a:p>
            <a:pPr marL="562610" lvl="0" indent="-4572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ts val="1911"/>
              <a:buFont typeface="Wingdings" panose="05000000000000000000" pitchFamily="2" charset="2"/>
              <a:buChar char="§"/>
            </a:pPr>
            <a:r>
              <a:rPr lang="it-IT" sz="2500" b="1" u="sng" dirty="0">
                <a:solidFill>
                  <a:srgbClr val="002060"/>
                </a:solidFill>
                <a:latin typeface="Arial Black" panose="020B0A04020102020204" pitchFamily="34" charset="0"/>
                <a:ea typeface="Kaushan Script"/>
                <a:cs typeface="Arial" panose="020B0604020202020204" pitchFamily="34" charset="0"/>
                <a:sym typeface="Kaushan Script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Caso di studio: Analisi</a:t>
            </a:r>
            <a:endParaRPr sz="2500" b="1" dirty="0">
              <a:solidFill>
                <a:srgbClr val="002060"/>
              </a:solidFill>
              <a:latin typeface="Arial Black" panose="020B0A04020102020204" pitchFamily="34" charset="0"/>
              <a:ea typeface="Kaushan Script"/>
              <a:cs typeface="Arial" panose="020B0604020202020204" pitchFamily="34" charset="0"/>
              <a:sym typeface="Kaushan Script"/>
            </a:endParaRPr>
          </a:p>
          <a:p>
            <a:pPr marL="562610" lvl="0" indent="-4572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ts val="1911"/>
              <a:buFont typeface="Wingdings" panose="05000000000000000000" pitchFamily="2" charset="2"/>
              <a:buChar char="§"/>
            </a:pPr>
            <a:r>
              <a:rPr lang="it-IT" sz="2500" b="1" u="sng" dirty="0">
                <a:solidFill>
                  <a:srgbClr val="002060"/>
                </a:solidFill>
                <a:latin typeface="Arial Black" panose="020B0A04020102020204" pitchFamily="34" charset="0"/>
                <a:ea typeface="Kaushan Script"/>
                <a:cs typeface="Arial" panose="020B0604020202020204" pitchFamily="34" charset="0"/>
                <a:sym typeface="Kaushan Script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Conclusioni</a:t>
            </a:r>
            <a:endParaRPr sz="2500" b="1" dirty="0">
              <a:solidFill>
                <a:srgbClr val="002060"/>
              </a:solidFill>
              <a:latin typeface="Arial Black" panose="020B0A04020102020204" pitchFamily="34" charset="0"/>
              <a:ea typeface="Kaushan Script"/>
              <a:cs typeface="Arial" panose="020B0604020202020204" pitchFamily="34" charset="0"/>
              <a:sym typeface="Kaushan Script"/>
            </a:endParaRPr>
          </a:p>
        </p:txBody>
      </p:sp>
      <p:sp>
        <p:nvSpPr>
          <p:cNvPr id="96" name="Google Shape;96;p2">
            <a:hlinkClick r:id="" action="ppaction://hlinkshowjump?jump=nextslide"/>
          </p:cNvPr>
          <p:cNvSpPr/>
          <p:nvPr/>
        </p:nvSpPr>
        <p:spPr>
          <a:xfrm>
            <a:off x="8300715" y="116701"/>
            <a:ext cx="581025" cy="65499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0500"/>
                </a:lnTo>
                <a:lnTo>
                  <a:pt x="15000" y="19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6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7" name="Google Shape;97;p2">
            <a:hlinkClick r:id="" action="ppaction://hlinkshowjump?jump=previousslide"/>
          </p:cNvPr>
          <p:cNvSpPr/>
          <p:nvPr/>
        </p:nvSpPr>
        <p:spPr>
          <a:xfrm>
            <a:off x="7581899" y="116701"/>
            <a:ext cx="561975" cy="65499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98" name="Google Shape;98;p2" descr="https://lh4.googleusercontent.com/Wi64rUzptp3V6Oaa6dA4jUj10lkvARw6Ul36WiDDtCd2N826CpQNT-73AakEptJ-BmyIlNS8coWKwcacv_srwCFzmR3cu5SLixTQDJ-cTcCx2KW0gqACr1RN2WrrXkYI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66271" y="1242472"/>
            <a:ext cx="1924956" cy="296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https://lh4.googleusercontent.com/vooG9VOS_N4MrYBqOo_Pu8blNf8DwFibR5GPXJmy5LwxRU859GDLkHQrv5kvV7BZ2BsC-i-T6szW4t2MO8yKtBLZyrNTuf2OPsY3G2UlQ-4TBViD9jcYM-9dVjUyI4BV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295400" y="419100"/>
            <a:ext cx="120967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negozio_bijoux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071302" y="4370904"/>
            <a:ext cx="2519925" cy="23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571500" y="2893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100"/>
              <a:buFont typeface="Kaushan Script"/>
              <a:buNone/>
            </a:pPr>
            <a:r>
              <a:rPr lang="it-IT" sz="4400" dirty="0">
                <a:solidFill>
                  <a:srgbClr val="00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La storia della società</a:t>
            </a:r>
            <a:endParaRPr sz="4400" dirty="0">
              <a:solidFill>
                <a:srgbClr val="00FFFF"/>
              </a:solidFill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0" y="1432384"/>
            <a:ext cx="8964487" cy="508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lvl="0" indent="-411480" algn="ctr" rtl="0">
              <a:spcBef>
                <a:spcPts val="504"/>
              </a:spcBef>
              <a:spcAft>
                <a:spcPts val="0"/>
              </a:spcAft>
              <a:buSzPts val="1411"/>
              <a:buNone/>
            </a:pP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Le fondatrici di «</a:t>
            </a:r>
            <a:r>
              <a:rPr lang="it-IT" sz="2050" b="1" dirty="0" err="1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BottleJoy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» sono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Aurora Sasso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e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Sara </a:t>
            </a:r>
            <a:r>
              <a:rPr lang="it-IT" sz="2050" b="1" u="sng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Fortossi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, due giovani imprenditrici dedite alla salvaguardia dell’ambiente.</a:t>
            </a:r>
            <a:endParaRPr sz="2050" b="1" dirty="0"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ctr" rtl="0">
              <a:spcBef>
                <a:spcPts val="504"/>
              </a:spcBef>
              <a:spcAft>
                <a:spcPts val="0"/>
              </a:spcAft>
              <a:buSzPts val="1411"/>
              <a:buNone/>
            </a:pP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L’idea è nata dal desiderio di creare dei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gioielli ecosostenibili</a:t>
            </a:r>
            <a:r>
              <a:rPr lang="it-IT" sz="205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ma allo stesso tempo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raffinati e pratici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.</a:t>
            </a:r>
            <a:endParaRPr sz="2050" b="1" dirty="0"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ctr" rtl="0">
              <a:spcBef>
                <a:spcPts val="504"/>
              </a:spcBef>
              <a:spcAft>
                <a:spcPts val="0"/>
              </a:spcAft>
              <a:buSzPts val="1411"/>
              <a:buNone/>
            </a:pP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L’impresa, costituita sotto forma di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s.r.l.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, ha il proprio negozio nel centro storico di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Torino</a:t>
            </a:r>
            <a:r>
              <a:rPr lang="it-IT" sz="205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, 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mentre il centro di produzione è ubicato nella periferia della città.</a:t>
            </a:r>
            <a:endParaRPr sz="2050" b="1" dirty="0"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ctr" rtl="0">
              <a:spcBef>
                <a:spcPts val="504"/>
              </a:spcBef>
              <a:spcAft>
                <a:spcPts val="0"/>
              </a:spcAft>
              <a:buSzPts val="1411"/>
              <a:buNone/>
            </a:pP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La società conta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30 dipendenti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,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4 commessi</a:t>
            </a:r>
            <a:r>
              <a:rPr lang="it-IT" sz="205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e si avvale del supporto di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2 agenti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.</a:t>
            </a:r>
            <a:endParaRPr sz="2050" b="1" dirty="0"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ctr" rtl="0">
              <a:spcBef>
                <a:spcPts val="504"/>
              </a:spcBef>
              <a:spcAft>
                <a:spcPts val="0"/>
              </a:spcAft>
              <a:buSzPts val="1411"/>
              <a:buNone/>
            </a:pP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«</a:t>
            </a:r>
            <a:r>
              <a:rPr lang="it-IT" sz="2050" b="1" dirty="0" err="1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BottleJoy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» svolge un’attività congiunta di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produzione e distribuzione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: raccoglie bottiglie di plastica dalle persone e vi fabbrica dei gioielli di qualsiasi genere per poi rivenderli nel proprio punto vendita e nei vari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mercati provinciali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.</a:t>
            </a:r>
            <a:endParaRPr sz="2050" b="1" dirty="0"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411"/>
              <a:buNone/>
            </a:pPr>
            <a:br>
              <a:rPr lang="it-IT" sz="2050" dirty="0">
                <a:latin typeface="Kaushan Script"/>
                <a:ea typeface="Kaushan Script"/>
                <a:cs typeface="Kaushan Script"/>
                <a:sym typeface="Kaushan Script"/>
              </a:rPr>
            </a:br>
            <a:endParaRPr sz="2050" dirty="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107" name="Google Shape;107;p3">
            <a:hlinkClick r:id="" action="ppaction://hlinkshowjump?jump=nextslide"/>
          </p:cNvPr>
          <p:cNvSpPr/>
          <p:nvPr/>
        </p:nvSpPr>
        <p:spPr>
          <a:xfrm>
            <a:off x="8391524" y="116632"/>
            <a:ext cx="572963" cy="62631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0500"/>
                </a:lnTo>
                <a:lnTo>
                  <a:pt x="15000" y="19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6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8" name="Google Shape;108;p3">
            <a:hlinkClick r:id="" action="ppaction://hlinkshowjump?jump=previousslide"/>
          </p:cNvPr>
          <p:cNvSpPr/>
          <p:nvPr/>
        </p:nvSpPr>
        <p:spPr>
          <a:xfrm>
            <a:off x="7677149" y="116632"/>
            <a:ext cx="536329" cy="62631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" name="Google Shape;109;p3">
            <a:hlinkClick r:id="rId4" action="ppaction://hlinksldjump"/>
          </p:cNvPr>
          <p:cNvSpPr/>
          <p:nvPr/>
        </p:nvSpPr>
        <p:spPr>
          <a:xfrm>
            <a:off x="179512" y="116632"/>
            <a:ext cx="614042" cy="62631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9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0500"/>
                </a:lnTo>
                <a:lnTo>
                  <a:pt x="93750" y="100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4813"/>
                </a:ln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</a:path>
              <a:path w="120000" h="120000" fill="darkenLess" extrusionOk="0">
                <a:moveTo>
                  <a:pt x="88125" y="44813"/>
                </a:move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  <a:moveTo>
                  <a:pt x="26250" y="60000"/>
                </a:moveTo>
                <a:lnTo>
                  <a:pt x="26250" y="100500"/>
                </a:lnTo>
                <a:lnTo>
                  <a:pt x="54375" y="100500"/>
                </a:ln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  <a:lnTo>
                  <a:pt x="93750" y="1005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9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0250"/>
                </a:moveTo>
                <a:lnTo>
                  <a:pt x="65625" y="80250"/>
                </a:lnTo>
                <a:lnTo>
                  <a:pt x="65625" y="100500"/>
                </a:lnTo>
                <a:lnTo>
                  <a:pt x="54375" y="100500"/>
                </a:lnTo>
                <a:close/>
              </a:path>
              <a:path w="120000" h="120000" fill="none" extrusionOk="0">
                <a:moveTo>
                  <a:pt x="60000" y="19500"/>
                </a:moveTo>
                <a:lnTo>
                  <a:pt x="76875" y="34688"/>
                </a:lnTo>
                <a:lnTo>
                  <a:pt x="76875" y="24563"/>
                </a:lnTo>
                <a:lnTo>
                  <a:pt x="88125" y="24563"/>
                </a:lnTo>
                <a:lnTo>
                  <a:pt x="88125" y="44813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0500"/>
                </a:lnTo>
                <a:lnTo>
                  <a:pt x="26250" y="100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4688"/>
                </a:moveTo>
                <a:lnTo>
                  <a:pt x="88125" y="44813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0500"/>
                </a:move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10" name="Google Shape;110;p3" descr="https://lh4.googleusercontent.com/vooG9VOS_N4MrYBqOo_Pu8blNf8DwFibR5GPXJmy5LwxRU859GDLkHQrv5kvV7BZ2BsC-i-T6szW4t2MO8yKtBLZyrNTuf2OPsY3G2UlQ-4TBViD9jcYM-9dVjUyI4BV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241" y="495301"/>
            <a:ext cx="1148083" cy="769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100"/>
              <a:buFont typeface="Kaushan Script"/>
              <a:buNone/>
            </a:pPr>
            <a:r>
              <a:rPr lang="it-IT" sz="4800" dirty="0">
                <a:solidFill>
                  <a:srgbClr val="00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Punti di FORZA</a:t>
            </a:r>
            <a:endParaRPr sz="4800" dirty="0">
              <a:solidFill>
                <a:srgbClr val="00FFFF"/>
              </a:solidFill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-104467" y="1529757"/>
            <a:ext cx="9143999" cy="535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lvl="0" indent="-411480" algn="ctr" rtl="0">
              <a:spcBef>
                <a:spcPts val="434"/>
              </a:spcBef>
              <a:spcAft>
                <a:spcPts val="0"/>
              </a:spcAft>
              <a:buSzPts val="1144"/>
              <a:buNone/>
            </a:pPr>
            <a:r>
              <a:rPr lang="it-IT" sz="19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«</a:t>
            </a:r>
            <a:r>
              <a:rPr lang="it-IT" sz="1900" b="1" dirty="0" err="1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BottleJoy</a:t>
            </a:r>
            <a:r>
              <a:rPr lang="it-IT" sz="19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» è un’impresa innovativa che, adottando un modello di </a:t>
            </a:r>
            <a:r>
              <a:rPr lang="it-IT" sz="19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economia circolare,</a:t>
            </a:r>
            <a:r>
              <a:rPr lang="it-IT" sz="19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  si distingue da qualunque altra azienda in circolazione, poiché offre un prodotto elegante e pratico, ma che allo stesso tempo rispetta l’ambiente, promuovendo un’</a:t>
            </a:r>
            <a:r>
              <a:rPr lang="it-IT" sz="19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iniziativa di utilità sociale</a:t>
            </a:r>
            <a:r>
              <a:rPr lang="it-IT" sz="19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.</a:t>
            </a:r>
          </a:p>
          <a:p>
            <a:pPr marL="548640" lvl="0" indent="-411480" algn="ctr" rtl="0">
              <a:spcBef>
                <a:spcPts val="434"/>
              </a:spcBef>
              <a:spcAft>
                <a:spcPts val="0"/>
              </a:spcAft>
              <a:buSzPts val="1144"/>
              <a:buNone/>
            </a:pPr>
            <a:r>
              <a:rPr lang="it-IT" sz="19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L’impresa è frutto dell’ingegno e impegno di due giovani ragazze intraprendenti che sono riuscite a concretizzare la loro passione per l’ecologia in un progetto d’impresa e si dedicano </a:t>
            </a:r>
            <a:r>
              <a:rPr lang="it-IT" sz="19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personalmente</a:t>
            </a:r>
            <a:r>
              <a:rPr lang="it-IT" sz="19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</a:t>
            </a:r>
            <a:r>
              <a:rPr lang="it-IT" sz="19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alla </a:t>
            </a:r>
            <a:r>
              <a:rPr lang="it-IT" sz="19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progettazione dei modelli</a:t>
            </a:r>
            <a:r>
              <a:rPr lang="it-IT" sz="19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</a:t>
            </a:r>
            <a:r>
              <a:rPr lang="it-IT" sz="19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di gioiello da creare.</a:t>
            </a:r>
          </a:p>
          <a:p>
            <a:pPr marL="548640" lvl="0" indent="-411480" algn="ctr" rtl="0">
              <a:spcBef>
                <a:spcPts val="434"/>
              </a:spcBef>
              <a:spcAft>
                <a:spcPts val="0"/>
              </a:spcAft>
              <a:buSzPts val="1144"/>
              <a:buNone/>
            </a:pPr>
            <a:r>
              <a:rPr lang="it-IT" sz="19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Ad oggi, in zona non esiste alcuna altra impresa che offra un prodotto simile: l’idea è del tutto </a:t>
            </a:r>
            <a:r>
              <a:rPr lang="it-IT" sz="19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originale</a:t>
            </a:r>
            <a:r>
              <a:rPr lang="it-IT" sz="19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(vantaggio competitivo).</a:t>
            </a:r>
          </a:p>
          <a:p>
            <a:pPr marL="548640" lvl="0" indent="-411480" algn="ctr" rtl="0">
              <a:spcBef>
                <a:spcPts val="434"/>
              </a:spcBef>
              <a:spcAft>
                <a:spcPts val="0"/>
              </a:spcAft>
              <a:buSzPts val="1144"/>
              <a:buNone/>
            </a:pPr>
            <a:r>
              <a:rPr lang="it-IT" sz="19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In futuro si progetta di avvalersi della consulenza esterna di </a:t>
            </a:r>
            <a:r>
              <a:rPr lang="it-IT" sz="19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stilisti professionisti</a:t>
            </a:r>
            <a:r>
              <a:rPr lang="it-IT" sz="19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</a:t>
            </a:r>
            <a:r>
              <a:rPr lang="it-IT" sz="19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per ampliare e migliorare la gamma di gioielli offerta.</a:t>
            </a:r>
            <a:endParaRPr sz="1900" dirty="0">
              <a:latin typeface="Arial Black" panose="020B0A04020102020204" pitchFamily="34" charset="0"/>
            </a:endParaRPr>
          </a:p>
          <a:p>
            <a:pPr marL="548640" lvl="0" indent="-411480" algn="ctr" rtl="0">
              <a:spcBef>
                <a:spcPts val="434"/>
              </a:spcBef>
              <a:spcAft>
                <a:spcPts val="0"/>
              </a:spcAft>
              <a:buSzPts val="1001"/>
              <a:buNone/>
            </a:pPr>
            <a:br>
              <a:rPr lang="it-IT" sz="1900" dirty="0">
                <a:latin typeface="Arial Black" panose="020B0A04020102020204" pitchFamily="34" charset="0"/>
              </a:rPr>
            </a:br>
            <a:endParaRPr sz="1900" dirty="0">
              <a:latin typeface="Arial Black" panose="020B0A04020102020204" pitchFamily="34" charset="0"/>
            </a:endParaRPr>
          </a:p>
        </p:txBody>
      </p:sp>
      <p:sp>
        <p:nvSpPr>
          <p:cNvPr id="117" name="Google Shape;117;p4">
            <a:hlinkClick r:id="" action="ppaction://hlinkshowjump?jump=nextslide"/>
          </p:cNvPr>
          <p:cNvSpPr/>
          <p:nvPr/>
        </p:nvSpPr>
        <p:spPr>
          <a:xfrm>
            <a:off x="8267700" y="134095"/>
            <a:ext cx="609600" cy="6564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0500"/>
                </a:lnTo>
                <a:lnTo>
                  <a:pt x="15000" y="19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6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8" name="Google Shape;118;p4">
            <a:hlinkClick r:id="" action="ppaction://hlinkshowjump?jump=previousslide"/>
          </p:cNvPr>
          <p:cNvSpPr/>
          <p:nvPr/>
        </p:nvSpPr>
        <p:spPr>
          <a:xfrm>
            <a:off x="7534275" y="134095"/>
            <a:ext cx="609599" cy="62790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9" name="Google Shape;119;p4">
            <a:hlinkClick r:id="rId4" action="ppaction://hlinksldjump"/>
          </p:cNvPr>
          <p:cNvSpPr/>
          <p:nvPr/>
        </p:nvSpPr>
        <p:spPr>
          <a:xfrm>
            <a:off x="179511" y="116632"/>
            <a:ext cx="668213" cy="7200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9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0500"/>
                </a:lnTo>
                <a:lnTo>
                  <a:pt x="93750" y="100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4813"/>
                </a:ln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</a:path>
              <a:path w="120000" h="120000" fill="darkenLess" extrusionOk="0">
                <a:moveTo>
                  <a:pt x="88125" y="44813"/>
                </a:move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  <a:moveTo>
                  <a:pt x="26250" y="60000"/>
                </a:moveTo>
                <a:lnTo>
                  <a:pt x="26250" y="100500"/>
                </a:lnTo>
                <a:lnTo>
                  <a:pt x="54375" y="100500"/>
                </a:ln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  <a:lnTo>
                  <a:pt x="93750" y="1005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9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0250"/>
                </a:moveTo>
                <a:lnTo>
                  <a:pt x="65625" y="80250"/>
                </a:lnTo>
                <a:lnTo>
                  <a:pt x="65625" y="100500"/>
                </a:lnTo>
                <a:lnTo>
                  <a:pt x="54375" y="100500"/>
                </a:lnTo>
                <a:close/>
              </a:path>
              <a:path w="120000" h="120000" fill="none" extrusionOk="0">
                <a:moveTo>
                  <a:pt x="60000" y="19500"/>
                </a:moveTo>
                <a:lnTo>
                  <a:pt x="76875" y="34688"/>
                </a:lnTo>
                <a:lnTo>
                  <a:pt x="76875" y="24563"/>
                </a:lnTo>
                <a:lnTo>
                  <a:pt x="88125" y="24563"/>
                </a:lnTo>
                <a:lnTo>
                  <a:pt x="88125" y="44813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0500"/>
                </a:lnTo>
                <a:lnTo>
                  <a:pt x="26250" y="100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4688"/>
                </a:moveTo>
                <a:lnTo>
                  <a:pt x="88125" y="44813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0500"/>
                </a:move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20" name="Google Shape;120;p4" descr="https://lh4.googleusercontent.com/vooG9VOS_N4MrYBqOo_Pu8blNf8DwFibR5GPXJmy5LwxRU859GDLkHQrv5kvV7BZ2BsC-i-T6szW4t2MO8yKtBLZyrNTuf2OPsY3G2UlQ-4TBViD9jcYM-9dVjUyI4BV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413" y="450949"/>
            <a:ext cx="1189163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100"/>
              <a:buFont typeface="Kaushan Script"/>
              <a:buNone/>
            </a:pPr>
            <a:r>
              <a:rPr lang="it-IT" sz="4800" dirty="0">
                <a:solidFill>
                  <a:srgbClr val="00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Settore d’attività</a:t>
            </a:r>
            <a:endParaRPr sz="4800" dirty="0">
              <a:solidFill>
                <a:srgbClr val="00FFFF"/>
              </a:solidFill>
            </a:endParaRPr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0" y="1417638"/>
            <a:ext cx="9040761" cy="488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lvl="0" indent="-41148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83"/>
              <a:buNone/>
            </a:pP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I gioielli vengono fabbricati attraverso l’utilizzo della plastica di bottiglie da parte di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personale specializzato</a:t>
            </a:r>
            <a:r>
              <a:rPr lang="it-IT" sz="205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e con l’ausilio di appositi macchinari. Si producono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collane, bracciali, orecchini e anelli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. L’uso di materiali diversi è previsto solo per le catenine e i supporti dei ciondoli.</a:t>
            </a:r>
            <a:endParaRPr lang="it-IT" sz="2050" dirty="0">
              <a:latin typeface="Arial Black" panose="020B0A04020102020204" pitchFamily="34" charset="0"/>
            </a:endParaRPr>
          </a:p>
          <a:p>
            <a:pPr marL="548640" lvl="0" indent="-336359" algn="ctr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SzPts val="1183"/>
              <a:buNone/>
            </a:pPr>
            <a:endParaRPr lang="it-IT" sz="205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ctr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SzPts val="1183"/>
              <a:buNone/>
            </a:pP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L’impresa si procura la plastica grazie agli stessi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consumatori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che portano le loro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bottiglie vuote 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presso uno dei punti vendita dell’azienda (negozio oppure banco </a:t>
            </a:r>
            <a:r>
              <a:rPr lang="it-IT" sz="205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del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mercato).</a:t>
            </a:r>
          </a:p>
          <a:p>
            <a:pPr marL="548640" lvl="0" indent="-411480" algn="ctr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SzPts val="1183"/>
              <a:buNone/>
            </a:pP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Come stimolo a partecipare all’iniziativa, ogni 6 bottiglie/ 12 bottigliette fornite si acquista il diritto ad un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buono sconto</a:t>
            </a:r>
            <a:r>
              <a:rPr lang="it-IT" sz="205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spendibile per un qualsiasi gioiello tra quelli offerti.</a:t>
            </a:r>
            <a:endParaRPr lang="it-IT" sz="2050" dirty="0">
              <a:latin typeface="Arial Black" panose="020B0A04020102020204" pitchFamily="34" charset="0"/>
            </a:endParaRPr>
          </a:p>
          <a:p>
            <a:pPr marL="548640" lvl="0" indent="-336359" algn="ctr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SzPts val="1183"/>
              <a:buNone/>
            </a:pPr>
            <a:endParaRPr lang="it-IT" sz="205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ctr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SzPts val="1183"/>
              <a:buNone/>
            </a:pP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In futuro, si può pensare di avviare la produzione anche delle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catenine e dei supporti al gioiello</a:t>
            </a:r>
            <a:r>
              <a:rPr lang="it-IT" sz="205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raccogliendo </a:t>
            </a:r>
            <a:r>
              <a:rPr lang="it-IT" sz="2050" b="1" u="sng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l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attine</a:t>
            </a:r>
            <a:r>
              <a:rPr lang="it-IT" sz="205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o altri oggetti di </a:t>
            </a:r>
            <a:r>
              <a:rPr lang="it-IT" sz="205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alluminio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presso i clienti</a:t>
            </a:r>
            <a:r>
              <a:rPr lang="it-IT" sz="2050" b="1" dirty="0">
                <a:solidFill>
                  <a:schemeClr val="dk1"/>
                </a:solidFill>
                <a:latin typeface="Arial Black" panose="020B0A04020102020204" pitchFamily="34" charset="0"/>
              </a:rPr>
              <a:t>.</a:t>
            </a:r>
            <a:endParaRPr sz="2050" b="1" dirty="0">
              <a:latin typeface="Arial Black" panose="020B0A04020102020204" pitchFamily="34" charset="0"/>
            </a:endParaRPr>
          </a:p>
          <a:p>
            <a:pPr marL="548640" lvl="0" indent="-411480" algn="ctr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SzPts val="1274"/>
              <a:buNone/>
            </a:pPr>
            <a:br>
              <a:rPr lang="it-IT" sz="2050" dirty="0"/>
            </a:br>
            <a:endParaRPr sz="2050" dirty="0"/>
          </a:p>
        </p:txBody>
      </p:sp>
      <p:sp>
        <p:nvSpPr>
          <p:cNvPr id="127" name="Google Shape;127;p5">
            <a:hlinkClick r:id="" action="ppaction://hlinkshowjump?jump=nextslide"/>
          </p:cNvPr>
          <p:cNvSpPr/>
          <p:nvPr/>
        </p:nvSpPr>
        <p:spPr>
          <a:xfrm>
            <a:off x="8210550" y="116632"/>
            <a:ext cx="609650" cy="6358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0500"/>
                </a:lnTo>
                <a:lnTo>
                  <a:pt x="15000" y="19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6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8" name="Google Shape;128;p5">
            <a:hlinkClick r:id="" action="ppaction://hlinkshowjump?jump=previousslide"/>
          </p:cNvPr>
          <p:cNvSpPr/>
          <p:nvPr/>
        </p:nvSpPr>
        <p:spPr>
          <a:xfrm>
            <a:off x="7489229" y="116632"/>
            <a:ext cx="587921" cy="6358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9" name="Google Shape;129;p5">
            <a:hlinkClick r:id="rId4" action="ppaction://hlinksldjump"/>
          </p:cNvPr>
          <p:cNvSpPr/>
          <p:nvPr/>
        </p:nvSpPr>
        <p:spPr>
          <a:xfrm>
            <a:off x="179511" y="116632"/>
            <a:ext cx="687263" cy="6358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9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0500"/>
                </a:lnTo>
                <a:lnTo>
                  <a:pt x="93750" y="100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4813"/>
                </a:ln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</a:path>
              <a:path w="120000" h="120000" fill="darkenLess" extrusionOk="0">
                <a:moveTo>
                  <a:pt x="88125" y="44813"/>
                </a:move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  <a:moveTo>
                  <a:pt x="26250" y="60000"/>
                </a:moveTo>
                <a:lnTo>
                  <a:pt x="26250" y="100500"/>
                </a:lnTo>
                <a:lnTo>
                  <a:pt x="54375" y="100500"/>
                </a:ln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  <a:lnTo>
                  <a:pt x="93750" y="1005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9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0250"/>
                </a:moveTo>
                <a:lnTo>
                  <a:pt x="65625" y="80250"/>
                </a:lnTo>
                <a:lnTo>
                  <a:pt x="65625" y="100500"/>
                </a:lnTo>
                <a:lnTo>
                  <a:pt x="54375" y="100500"/>
                </a:lnTo>
                <a:close/>
              </a:path>
              <a:path w="120000" h="120000" fill="none" extrusionOk="0">
                <a:moveTo>
                  <a:pt x="60000" y="19500"/>
                </a:moveTo>
                <a:lnTo>
                  <a:pt x="76875" y="34688"/>
                </a:lnTo>
                <a:lnTo>
                  <a:pt x="76875" y="24563"/>
                </a:lnTo>
                <a:lnTo>
                  <a:pt x="88125" y="24563"/>
                </a:lnTo>
                <a:lnTo>
                  <a:pt x="88125" y="44813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0500"/>
                </a:lnTo>
                <a:lnTo>
                  <a:pt x="26250" y="100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4688"/>
                </a:moveTo>
                <a:lnTo>
                  <a:pt x="88125" y="44813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0500"/>
                </a:move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30" name="Google Shape;130;p5" descr="https://lh4.googleusercontent.com/vooG9VOS_N4MrYBqOo_Pu8blNf8DwFibR5GPXJmy5LwxRU859GDLkHQrv5kvV7BZ2BsC-i-T6szW4t2MO8yKtBLZyrNTuf2OPsY3G2UlQ-4TBViD9jcYM-9dVjUyI4BV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463" y="447676"/>
            <a:ext cx="1198687" cy="76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100"/>
              <a:buFont typeface="Kaushan Script"/>
              <a:buNone/>
            </a:pPr>
            <a:r>
              <a:rPr lang="it-IT" sz="5400" dirty="0">
                <a:solidFill>
                  <a:srgbClr val="00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Prevenzione</a:t>
            </a:r>
            <a:endParaRPr sz="5400" dirty="0">
              <a:solidFill>
                <a:srgbClr val="00FFFF"/>
              </a:solidFill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Cyber risk</a:t>
            </a:r>
            <a:r>
              <a:rPr lang="it-IT" sz="27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:</a:t>
            </a:r>
            <a:r>
              <a:rPr lang="it-IT" sz="24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 utilizzo password, antivirus, operazioni di aggiornamento, backup</a:t>
            </a:r>
            <a:endParaRPr sz="3800" dirty="0">
              <a:latin typeface="Arial Black" panose="020B0A04020102020204" pitchFamily="34" charset="0"/>
            </a:endParaRPr>
          </a:p>
          <a:p>
            <a:pPr marL="137160" indent="0">
              <a:buClrTx/>
              <a:buNone/>
            </a:pPr>
            <a:endParaRPr sz="24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spcBef>
                <a:spcPts val="36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Cambiamento nei gusti dei consumatori</a:t>
            </a:r>
            <a:r>
              <a:rPr lang="it-IT" sz="24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: sondaggi, analisi a campione, nuovi prodotti</a:t>
            </a:r>
            <a:endParaRPr sz="3800" dirty="0">
              <a:latin typeface="Arial Black" panose="020B0A04020102020204" pitchFamily="34" charset="0"/>
            </a:endParaRPr>
          </a:p>
          <a:p>
            <a:pPr marL="137160" indent="0">
              <a:buClrTx/>
              <a:buNone/>
            </a:pPr>
            <a:br>
              <a:rPr lang="it-IT" sz="24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</a:br>
            <a:endParaRPr sz="24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spcBef>
                <a:spcPts val="36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Furto in magazzino/ negozio/trasporto</a:t>
            </a:r>
            <a:r>
              <a:rPr lang="it-IT" sz="24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: sistema antifurto, telecamere, rinforzo infissi</a:t>
            </a:r>
            <a:endParaRPr sz="3800" dirty="0">
              <a:latin typeface="Arial Black" panose="020B0A04020102020204" pitchFamily="34" charset="0"/>
            </a:endParaRPr>
          </a:p>
          <a:p>
            <a:pPr marL="137160" indent="0">
              <a:buClrTx/>
              <a:buNone/>
            </a:pPr>
            <a:endParaRPr sz="24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spcBef>
                <a:spcPts val="36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Perdite di quote di mercato/ reputazione</a:t>
            </a:r>
            <a:r>
              <a:rPr lang="it-IT" sz="24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: pubblicità (evidenziando la eco sostenibilità), nuovi prodotti.</a:t>
            </a:r>
            <a:endParaRPr sz="3800" dirty="0">
              <a:latin typeface="Arial Black" panose="020B0A04020102020204" pitchFamily="34" charset="0"/>
            </a:endParaRPr>
          </a:p>
        </p:txBody>
      </p:sp>
      <p:sp>
        <p:nvSpPr>
          <p:cNvPr id="137" name="Google Shape;137;p6">
            <a:hlinkClick r:id="" action="ppaction://hlinkshowjump?jump=nextslide"/>
          </p:cNvPr>
          <p:cNvSpPr/>
          <p:nvPr/>
        </p:nvSpPr>
        <p:spPr>
          <a:xfrm>
            <a:off x="8353424" y="116632"/>
            <a:ext cx="611063" cy="6358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0500"/>
                </a:lnTo>
                <a:lnTo>
                  <a:pt x="15000" y="19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6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8" name="Google Shape;138;p6">
            <a:hlinkClick r:id="" action="ppaction://hlinkshowjump?jump=previousslide"/>
          </p:cNvPr>
          <p:cNvSpPr/>
          <p:nvPr/>
        </p:nvSpPr>
        <p:spPr>
          <a:xfrm>
            <a:off x="7622629" y="116632"/>
            <a:ext cx="606971" cy="6358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9" name="Google Shape;139;p6">
            <a:hlinkClick r:id="rId4" action="ppaction://hlinksldjump"/>
          </p:cNvPr>
          <p:cNvSpPr/>
          <p:nvPr/>
        </p:nvSpPr>
        <p:spPr>
          <a:xfrm>
            <a:off x="179512" y="116632"/>
            <a:ext cx="668264" cy="6358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9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0500"/>
                </a:lnTo>
                <a:lnTo>
                  <a:pt x="93750" y="100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4813"/>
                </a:ln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</a:path>
              <a:path w="120000" h="120000" fill="darkenLess" extrusionOk="0">
                <a:moveTo>
                  <a:pt x="88125" y="44813"/>
                </a:move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  <a:moveTo>
                  <a:pt x="26250" y="60000"/>
                </a:moveTo>
                <a:lnTo>
                  <a:pt x="26250" y="100500"/>
                </a:lnTo>
                <a:lnTo>
                  <a:pt x="54375" y="100500"/>
                </a:ln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  <a:lnTo>
                  <a:pt x="93750" y="1005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9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0250"/>
                </a:moveTo>
                <a:lnTo>
                  <a:pt x="65625" y="80250"/>
                </a:lnTo>
                <a:lnTo>
                  <a:pt x="65625" y="100500"/>
                </a:lnTo>
                <a:lnTo>
                  <a:pt x="54375" y="100500"/>
                </a:lnTo>
                <a:close/>
              </a:path>
              <a:path w="120000" h="120000" fill="none" extrusionOk="0">
                <a:moveTo>
                  <a:pt x="60000" y="19500"/>
                </a:moveTo>
                <a:lnTo>
                  <a:pt x="76875" y="34688"/>
                </a:lnTo>
                <a:lnTo>
                  <a:pt x="76875" y="24563"/>
                </a:lnTo>
                <a:lnTo>
                  <a:pt x="88125" y="24563"/>
                </a:lnTo>
                <a:lnTo>
                  <a:pt x="88125" y="44813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0500"/>
                </a:lnTo>
                <a:lnTo>
                  <a:pt x="26250" y="100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4688"/>
                </a:moveTo>
                <a:lnTo>
                  <a:pt x="88125" y="44813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0500"/>
                </a:move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0" name="Google Shape;140;p6" descr="https://lh4.googleusercontent.com/vooG9VOS_N4MrYBqOo_Pu8blNf8DwFibR5GPXJmy5LwxRU859GDLkHQrv5kvV7BZ2BsC-i-T6szW4t2MO8yKtBLZyrNTuf2OPsY3G2UlQ-4TBViD9jcYM-9dVjUyI4BV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5400" y="457200"/>
            <a:ext cx="1257299" cy="748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100"/>
              <a:buFont typeface="Kaushan Script"/>
              <a:buNone/>
            </a:pPr>
            <a:r>
              <a:rPr lang="it-IT" sz="5400" dirty="0">
                <a:solidFill>
                  <a:srgbClr val="00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Assicurazione</a:t>
            </a:r>
            <a:endParaRPr sz="5400" dirty="0">
              <a:solidFill>
                <a:srgbClr val="00FFFF"/>
              </a:solidFill>
            </a:endParaRPr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it-IT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Assicurazioni stipulate in caso di: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548640" lvl="0" indent="-411480" algn="l" rtl="0">
              <a:spcBef>
                <a:spcPts val="360"/>
              </a:spcBef>
              <a:spcAft>
                <a:spcPts val="0"/>
              </a:spcAft>
              <a:buSzPts val="1170"/>
              <a:buNone/>
            </a:pPr>
            <a:endParaRPr sz="16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spcBef>
                <a:spcPts val="48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BLACKOUT</a:t>
            </a:r>
            <a:endParaRPr lang="it-IT" sz="2600" b="1" dirty="0">
              <a:latin typeface="Arial Black" panose="020B0A04020102020204" pitchFamily="34" charset="0"/>
              <a:ea typeface="Kaushan Script"/>
              <a:cs typeface="Kaushan Script"/>
            </a:endParaRPr>
          </a:p>
          <a:p>
            <a:pPr marL="137160" lvl="0" indent="0" algn="l" rtl="0">
              <a:spcBef>
                <a:spcPts val="480"/>
              </a:spcBef>
              <a:spcAft>
                <a:spcPts val="0"/>
              </a:spcAft>
              <a:buClrTx/>
              <a:buSzPts val="1560"/>
              <a:buNone/>
            </a:pPr>
            <a:endParaRPr sz="26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spcBef>
                <a:spcPts val="48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INCENDIO ( fabbrica, negozio)</a:t>
            </a:r>
            <a:br>
              <a:rPr lang="it-IT" sz="26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</a:br>
            <a:endParaRPr sz="26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spcBef>
                <a:spcPts val="48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RC VERSO TERZI</a:t>
            </a:r>
            <a:br>
              <a:rPr lang="it-IT" sz="26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</a:br>
            <a:endParaRPr sz="26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spcBef>
                <a:spcPts val="48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INFORTUNI SUL LAVORO</a:t>
            </a:r>
            <a:endParaRPr sz="2600" b="1" dirty="0">
              <a:latin typeface="Arial Black" panose="020B0A04020102020204" pitchFamily="34" charset="0"/>
            </a:endParaRPr>
          </a:p>
        </p:txBody>
      </p:sp>
      <p:sp>
        <p:nvSpPr>
          <p:cNvPr id="147" name="Google Shape;147;p7">
            <a:hlinkClick r:id="" action="ppaction://hlinkshowjump?jump=nextslide"/>
          </p:cNvPr>
          <p:cNvSpPr/>
          <p:nvPr/>
        </p:nvSpPr>
        <p:spPr>
          <a:xfrm>
            <a:off x="8315325" y="116632"/>
            <a:ext cx="649163" cy="64536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0500"/>
                </a:lnTo>
                <a:lnTo>
                  <a:pt x="15000" y="19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6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" name="Google Shape;148;p7">
            <a:hlinkClick r:id="" action="ppaction://hlinkshowjump?jump=previousslide"/>
          </p:cNvPr>
          <p:cNvSpPr/>
          <p:nvPr/>
        </p:nvSpPr>
        <p:spPr>
          <a:xfrm>
            <a:off x="7559985" y="116632"/>
            <a:ext cx="616496" cy="64536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9" name="Google Shape;149;p7">
            <a:hlinkClick r:id="rId4" action="ppaction://hlinksldjump"/>
          </p:cNvPr>
          <p:cNvSpPr/>
          <p:nvPr/>
        </p:nvSpPr>
        <p:spPr>
          <a:xfrm>
            <a:off x="179511" y="116632"/>
            <a:ext cx="653245" cy="64536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9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0500"/>
                </a:lnTo>
                <a:lnTo>
                  <a:pt x="93750" y="100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4813"/>
                </a:ln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</a:path>
              <a:path w="120000" h="120000" fill="darkenLess" extrusionOk="0">
                <a:moveTo>
                  <a:pt x="88125" y="44813"/>
                </a:move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  <a:moveTo>
                  <a:pt x="26250" y="60000"/>
                </a:moveTo>
                <a:lnTo>
                  <a:pt x="26250" y="100500"/>
                </a:lnTo>
                <a:lnTo>
                  <a:pt x="54375" y="100500"/>
                </a:ln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  <a:lnTo>
                  <a:pt x="93750" y="1005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9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0250"/>
                </a:moveTo>
                <a:lnTo>
                  <a:pt x="65625" y="80250"/>
                </a:lnTo>
                <a:lnTo>
                  <a:pt x="65625" y="100500"/>
                </a:lnTo>
                <a:lnTo>
                  <a:pt x="54375" y="100500"/>
                </a:lnTo>
                <a:close/>
              </a:path>
              <a:path w="120000" h="120000" fill="none" extrusionOk="0">
                <a:moveTo>
                  <a:pt x="60000" y="19500"/>
                </a:moveTo>
                <a:lnTo>
                  <a:pt x="76875" y="34688"/>
                </a:lnTo>
                <a:lnTo>
                  <a:pt x="76875" y="24563"/>
                </a:lnTo>
                <a:lnTo>
                  <a:pt x="88125" y="24563"/>
                </a:lnTo>
                <a:lnTo>
                  <a:pt x="88125" y="44813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0500"/>
                </a:lnTo>
                <a:lnTo>
                  <a:pt x="26250" y="100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4688"/>
                </a:moveTo>
                <a:lnTo>
                  <a:pt x="88125" y="44813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0500"/>
                </a:move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50" name="Google Shape;150;p7" descr="https://lh4.googleusercontent.com/vooG9VOS_N4MrYBqOo_Pu8blNf8DwFibR5GPXJmy5LwxRU859GDLkHQrv5kvV7BZ2BsC-i-T6szW4t2MO8yKtBLZyrNTuf2OPsY3G2UlQ-4TBViD9jcYM-9dVjUyI4BV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0444" y="438150"/>
            <a:ext cx="1213655" cy="76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100"/>
              <a:buFont typeface="Kaushan Script"/>
              <a:buNone/>
            </a:pPr>
            <a:r>
              <a:rPr lang="it-IT" sz="5400" dirty="0">
                <a:solidFill>
                  <a:srgbClr val="00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Caso di studio</a:t>
            </a:r>
            <a:endParaRPr sz="5400" dirty="0">
              <a:solidFill>
                <a:srgbClr val="00FFFF"/>
              </a:solidFill>
            </a:endParaRPr>
          </a:p>
        </p:txBody>
      </p:sp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179512" y="1600200"/>
            <a:ext cx="8507288" cy="514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48640" lvl="0" indent="-4114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68"/>
              <a:buNone/>
            </a:pPr>
            <a:r>
              <a:rPr lang="it-IT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Cosa succede?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548640" lvl="0" indent="-4114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768"/>
              <a:buNone/>
            </a:pPr>
            <a:br>
              <a:rPr lang="it-IT" sz="2720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</a:br>
            <a:r>
              <a:rPr lang="it-IT" sz="2700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Nella nostra piccola fabbrica scoppia un incendio nel magazzino, contenente la plastica per produrre gioielli: </a:t>
            </a:r>
            <a:r>
              <a:rPr lang="it-IT" sz="27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l’incendio è </a:t>
            </a:r>
            <a:r>
              <a:rPr lang="it-IT" sz="2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doloso, le identità dei piromani sono ignote </a:t>
            </a:r>
            <a:endParaRPr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548640" lvl="0" indent="-4114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1768"/>
              <a:buNone/>
            </a:pPr>
            <a:br>
              <a:rPr lang="it-IT" sz="3200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</a:br>
            <a:r>
              <a:rPr lang="it-IT" sz="3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C</a:t>
            </a:r>
            <a:r>
              <a:rPr lang="it-IT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ONSEGUENZA</a:t>
            </a:r>
            <a:r>
              <a:rPr lang="it-IT" sz="3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: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548640" lvl="0" indent="-4114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FFFF"/>
              </a:buClr>
              <a:buSzPts val="1768"/>
              <a:buFont typeface="Arial"/>
              <a:buChar char="•"/>
            </a:pPr>
            <a:r>
              <a:rPr lang="it-IT" sz="2700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Produzione sostanze nocive (abbiamo ricevuto una multa per inquinamento)</a:t>
            </a:r>
            <a:endParaRPr sz="2700" dirty="0">
              <a:latin typeface="Arial Black" panose="020B0A04020102020204" pitchFamily="34" charset="0"/>
            </a:endParaRPr>
          </a:p>
          <a:p>
            <a:pPr marL="548640" lvl="0" indent="-4114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00FFFF"/>
              </a:buClr>
              <a:buSzPts val="1768"/>
              <a:buFont typeface="Arial"/>
              <a:buChar char="•"/>
            </a:pPr>
            <a:r>
              <a:rPr lang="it-IT" sz="2700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Perdita di materiale necessario per la produzione</a:t>
            </a:r>
            <a:endParaRPr sz="2700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br>
              <a:rPr lang="it-IT" sz="2380" dirty="0"/>
            </a:br>
            <a:endParaRPr sz="2380" dirty="0"/>
          </a:p>
        </p:txBody>
      </p:sp>
      <p:sp>
        <p:nvSpPr>
          <p:cNvPr id="157" name="Google Shape;157;p8">
            <a:hlinkClick r:id="" action="ppaction://hlinkshowjump?jump=nextslide"/>
          </p:cNvPr>
          <p:cNvSpPr/>
          <p:nvPr/>
        </p:nvSpPr>
        <p:spPr>
          <a:xfrm>
            <a:off x="8316416" y="116632"/>
            <a:ext cx="648072" cy="6358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0500"/>
                </a:lnTo>
                <a:lnTo>
                  <a:pt x="15000" y="19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6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8" name="Google Shape;158;p8">
            <a:hlinkClick r:id="" action="ppaction://hlinkshowjump?jump=previousslide"/>
          </p:cNvPr>
          <p:cNvSpPr/>
          <p:nvPr/>
        </p:nvSpPr>
        <p:spPr>
          <a:xfrm>
            <a:off x="7529499" y="116632"/>
            <a:ext cx="652475" cy="6358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p8">
            <a:hlinkClick r:id="rId4" action="ppaction://hlinksldjump"/>
          </p:cNvPr>
          <p:cNvSpPr/>
          <p:nvPr/>
        </p:nvSpPr>
        <p:spPr>
          <a:xfrm>
            <a:off x="179512" y="116632"/>
            <a:ext cx="657646" cy="6358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9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0500"/>
                </a:lnTo>
                <a:lnTo>
                  <a:pt x="93750" y="100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4813"/>
                </a:ln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</a:path>
              <a:path w="120000" h="120000" fill="darkenLess" extrusionOk="0">
                <a:moveTo>
                  <a:pt x="88125" y="44813"/>
                </a:move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  <a:moveTo>
                  <a:pt x="26250" y="60000"/>
                </a:moveTo>
                <a:lnTo>
                  <a:pt x="26250" y="100500"/>
                </a:lnTo>
                <a:lnTo>
                  <a:pt x="54375" y="100500"/>
                </a:ln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  <a:lnTo>
                  <a:pt x="93750" y="1005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9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0250"/>
                </a:moveTo>
                <a:lnTo>
                  <a:pt x="65625" y="80250"/>
                </a:lnTo>
                <a:lnTo>
                  <a:pt x="65625" y="100500"/>
                </a:lnTo>
                <a:lnTo>
                  <a:pt x="54375" y="100500"/>
                </a:lnTo>
                <a:close/>
              </a:path>
              <a:path w="120000" h="120000" fill="none" extrusionOk="0">
                <a:moveTo>
                  <a:pt x="60000" y="19500"/>
                </a:moveTo>
                <a:lnTo>
                  <a:pt x="76875" y="34688"/>
                </a:lnTo>
                <a:lnTo>
                  <a:pt x="76875" y="24563"/>
                </a:lnTo>
                <a:lnTo>
                  <a:pt x="88125" y="24563"/>
                </a:lnTo>
                <a:lnTo>
                  <a:pt x="88125" y="44813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0500"/>
                </a:lnTo>
                <a:lnTo>
                  <a:pt x="26250" y="100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4688"/>
                </a:moveTo>
                <a:lnTo>
                  <a:pt x="88125" y="44813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0500"/>
                </a:move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p8" descr="https://lh4.googleusercontent.com/vooG9VOS_N4MrYBqOo_Pu8blNf8DwFibR5GPXJmy5LwxRU859GDLkHQrv5kvV7BZ2BsC-i-T6szW4t2MO8yKtBLZyrNTuf2OPsY3G2UlQ-4TBViD9jcYM-9dVjUyI4BV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600" y="620688"/>
            <a:ext cx="1019004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3690"/>
              <a:buFont typeface="Lucida Sans"/>
              <a:buNone/>
            </a:pPr>
            <a:br>
              <a:rPr lang="it-IT" sz="3690" b="0" dirty="0"/>
            </a:br>
            <a:r>
              <a:rPr lang="it-IT" sz="4400" dirty="0">
                <a:solidFill>
                  <a:srgbClr val="00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Caso di studio – I danni</a:t>
            </a:r>
            <a:br>
              <a:rPr lang="it-IT" sz="4400" dirty="0">
                <a:solidFill>
                  <a:srgbClr val="00FFFF"/>
                </a:solidFill>
              </a:rPr>
            </a:br>
            <a:endParaRPr sz="4400" dirty="0">
              <a:solidFill>
                <a:srgbClr val="00FFFF"/>
              </a:solidFill>
            </a:endParaRPr>
          </a:p>
        </p:txBody>
      </p:sp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514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548640" lvl="0" indent="-411480" algn="l" rtl="0">
              <a:spcBef>
                <a:spcPts val="434"/>
              </a:spcBef>
              <a:spcAft>
                <a:spcPts val="0"/>
              </a:spcAft>
              <a:buSzPts val="1411"/>
              <a:buNone/>
            </a:pPr>
            <a:r>
              <a:rPr lang="it-IT" sz="7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Danni diretti subiti:</a:t>
            </a:r>
            <a:endParaRPr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547688" lvl="0" indent="-371475" algn="l" rtl="0"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/>
              <a:buChar char="•"/>
            </a:pPr>
            <a:r>
              <a:rPr lang="it-IT" sz="55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Perdita di clienti abituali </a:t>
            </a:r>
            <a:endParaRPr sz="5500" dirty="0">
              <a:latin typeface="Arial Black" panose="020B0A04020102020204" pitchFamily="34" charset="0"/>
            </a:endParaRPr>
          </a:p>
          <a:p>
            <a:pPr marL="547688" lvl="0" indent="-371475" algn="l" rtl="0"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/>
              <a:buChar char="•"/>
            </a:pPr>
            <a:r>
              <a:rPr lang="it-IT" sz="55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Perdita economica (causata dall’impossibilità di produrre e soddisfare i clienti)</a:t>
            </a:r>
            <a:endParaRPr sz="55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7688" lvl="0" indent="-371475" algn="l" rtl="0"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/>
              <a:buChar char="•"/>
            </a:pPr>
            <a:r>
              <a:rPr lang="it-IT" sz="55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Risarcimento degli intossicati (operai o terzi)</a:t>
            </a:r>
            <a:endParaRPr sz="55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30225" indent="-354013">
              <a:spcBef>
                <a:spcPts val="434"/>
              </a:spcBef>
              <a:buClr>
                <a:srgbClr val="00FFFF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55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Multa</a:t>
            </a:r>
            <a:endParaRPr sz="55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spcBef>
                <a:spcPts val="434"/>
              </a:spcBef>
              <a:spcAft>
                <a:spcPts val="0"/>
              </a:spcAft>
              <a:buSzPts val="1411"/>
              <a:buNone/>
            </a:pPr>
            <a:endParaRPr sz="55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spcBef>
                <a:spcPts val="434"/>
              </a:spcBef>
              <a:spcAft>
                <a:spcPts val="0"/>
              </a:spcAft>
              <a:buSzPts val="1411"/>
              <a:buNone/>
            </a:pPr>
            <a:r>
              <a:rPr lang="it-IT" sz="7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Danni indiretti subiti:</a:t>
            </a:r>
            <a:endParaRPr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548640" lvl="0" indent="-411480" algn="l" rtl="0"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/>
              <a:buChar char="•"/>
            </a:pPr>
            <a:r>
              <a:rPr lang="it-IT" sz="55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Perdita della buona reputazione tra i clienti ( per mancanza di  controlli e sorveglianza)</a:t>
            </a:r>
            <a:endParaRPr sz="55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/>
              <a:buChar char="•"/>
            </a:pPr>
            <a:r>
              <a:rPr lang="it-IT" sz="55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Perdita di  potenziali clienti (interessati ai nostri prodotti, ma diffidenti dopo il fatto accaduto nella società)</a:t>
            </a:r>
            <a:endParaRPr sz="55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548640" lvl="0" indent="-426751" algn="l" rtl="0">
              <a:spcBef>
                <a:spcPts val="434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Arial"/>
              <a:buChar char="•"/>
            </a:pPr>
            <a:r>
              <a:rPr lang="it-IT" sz="5500" b="1" dirty="0">
                <a:solidFill>
                  <a:schemeClr val="dk1"/>
                </a:solidFill>
                <a:latin typeface="Arial Black" panose="020B0A04020102020204" pitchFamily="34" charset="0"/>
                <a:ea typeface="Kaushan Script"/>
                <a:cs typeface="Kaushan Script"/>
                <a:sym typeface="Kaushan Script"/>
              </a:rPr>
              <a:t>Interruzione della produzione</a:t>
            </a:r>
            <a:endParaRPr sz="5500" b="1" dirty="0">
              <a:solidFill>
                <a:schemeClr val="dk1"/>
              </a:solidFill>
              <a:latin typeface="Arial Black" panose="020B0A04020102020204" pitchFamily="34" charset="0"/>
              <a:ea typeface="Kaushan Script"/>
              <a:cs typeface="Kaushan Script"/>
              <a:sym typeface="Kaushan Script"/>
            </a:endParaRPr>
          </a:p>
          <a:p>
            <a:pPr marL="0" lvl="0" indent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None/>
            </a:pPr>
            <a:endParaRPr sz="2170" b="1" dirty="0">
              <a:solidFill>
                <a:schemeClr val="dk1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  <a:p>
            <a:pPr marL="54864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411"/>
              <a:buNone/>
            </a:pPr>
            <a:br>
              <a:rPr lang="it-IT" sz="2170" dirty="0"/>
            </a:br>
            <a:endParaRPr sz="2170" dirty="0"/>
          </a:p>
        </p:txBody>
      </p:sp>
      <p:pic>
        <p:nvPicPr>
          <p:cNvPr id="167" name="Google Shape;167;p9" descr="https://lh4.googleusercontent.com/vooG9VOS_N4MrYBqOo_Pu8blNf8DwFibR5GPXJmy5LwxRU859GDLkHQrv5kvV7BZ2BsC-i-T6szW4t2MO8yKtBLZyrNTuf2OPsY3G2UlQ-4TBViD9jcYM-9dVjUyI4BV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600" y="620688"/>
            <a:ext cx="1019004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>
            <a:hlinkClick r:id="" action="ppaction://hlinkshowjump?jump=previousslide"/>
          </p:cNvPr>
          <p:cNvSpPr/>
          <p:nvPr/>
        </p:nvSpPr>
        <p:spPr>
          <a:xfrm>
            <a:off x="7529500" y="126058"/>
            <a:ext cx="652475" cy="62641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9500"/>
                </a:lnTo>
                <a:lnTo>
                  <a:pt x="105000" y="100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9" name="Google Shape;169;p9">
            <a:hlinkClick r:id="" action="ppaction://hlinkshowjump?jump=nextslide"/>
          </p:cNvPr>
          <p:cNvSpPr/>
          <p:nvPr/>
        </p:nvSpPr>
        <p:spPr>
          <a:xfrm>
            <a:off x="8316416" y="116632"/>
            <a:ext cx="648072" cy="6358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9500"/>
                </a:lnTo>
                <a:lnTo>
                  <a:pt x="15000" y="1005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0500"/>
                </a:lnTo>
                <a:lnTo>
                  <a:pt x="15000" y="195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6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0" name="Google Shape;170;p9">
            <a:hlinkClick r:id="rId5" action="ppaction://hlinksldjump"/>
          </p:cNvPr>
          <p:cNvSpPr/>
          <p:nvPr/>
        </p:nvSpPr>
        <p:spPr>
          <a:xfrm>
            <a:off x="179511" y="116632"/>
            <a:ext cx="657647" cy="6358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9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0500"/>
                </a:lnTo>
                <a:lnTo>
                  <a:pt x="93750" y="100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4813"/>
                </a:ln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</a:path>
              <a:path w="120000" h="120000" fill="darkenLess" extrusionOk="0">
                <a:moveTo>
                  <a:pt x="88125" y="44813"/>
                </a:moveTo>
                <a:lnTo>
                  <a:pt x="88125" y="24563"/>
                </a:lnTo>
                <a:lnTo>
                  <a:pt x="76875" y="24563"/>
                </a:lnTo>
                <a:lnTo>
                  <a:pt x="76875" y="34688"/>
                </a:lnTo>
                <a:close/>
                <a:moveTo>
                  <a:pt x="26250" y="60000"/>
                </a:moveTo>
                <a:lnTo>
                  <a:pt x="26250" y="100500"/>
                </a:lnTo>
                <a:lnTo>
                  <a:pt x="54375" y="100500"/>
                </a:ln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  <a:lnTo>
                  <a:pt x="93750" y="1005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9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0250"/>
                </a:moveTo>
                <a:lnTo>
                  <a:pt x="65625" y="80250"/>
                </a:lnTo>
                <a:lnTo>
                  <a:pt x="65625" y="100500"/>
                </a:lnTo>
                <a:lnTo>
                  <a:pt x="54375" y="100500"/>
                </a:lnTo>
                <a:close/>
              </a:path>
              <a:path w="120000" h="120000" fill="none" extrusionOk="0">
                <a:moveTo>
                  <a:pt x="60000" y="19500"/>
                </a:moveTo>
                <a:lnTo>
                  <a:pt x="76875" y="34688"/>
                </a:lnTo>
                <a:lnTo>
                  <a:pt x="76875" y="24563"/>
                </a:lnTo>
                <a:lnTo>
                  <a:pt x="88125" y="24563"/>
                </a:lnTo>
                <a:lnTo>
                  <a:pt x="88125" y="44813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0500"/>
                </a:lnTo>
                <a:lnTo>
                  <a:pt x="26250" y="100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4688"/>
                </a:moveTo>
                <a:lnTo>
                  <a:pt x="88125" y="44813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0500"/>
                </a:moveTo>
                <a:lnTo>
                  <a:pt x="54375" y="80250"/>
                </a:lnTo>
                <a:lnTo>
                  <a:pt x="65625" y="80250"/>
                </a:lnTo>
                <a:lnTo>
                  <a:pt x="65625" y="1005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FF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Vert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859</Words>
  <Application>Microsoft Office PowerPoint</Application>
  <PresentationFormat>Presentazione su schermo (4:3)</PresentationFormat>
  <Paragraphs>97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Book Antiqua</vt:lpstr>
      <vt:lpstr>Kaushan Script</vt:lpstr>
      <vt:lpstr>Noto Sans Symbols</vt:lpstr>
      <vt:lpstr>Wingdings</vt:lpstr>
      <vt:lpstr>Lucida Sans</vt:lpstr>
      <vt:lpstr>Arial</vt:lpstr>
      <vt:lpstr>Forte</vt:lpstr>
      <vt:lpstr>Arial Black</vt:lpstr>
      <vt:lpstr>Vertice</vt:lpstr>
      <vt:lpstr>BOTTLEJOY</vt:lpstr>
      <vt:lpstr>SOMMARIO</vt:lpstr>
      <vt:lpstr>La storia della società</vt:lpstr>
      <vt:lpstr>Punti di FORZA</vt:lpstr>
      <vt:lpstr>Settore d’attività</vt:lpstr>
      <vt:lpstr>Prevenzione</vt:lpstr>
      <vt:lpstr>Assicurazione</vt:lpstr>
      <vt:lpstr>Caso di studio</vt:lpstr>
      <vt:lpstr> Caso di studio – I danni </vt:lpstr>
      <vt:lpstr> Caso di studio - Assicurazioni </vt:lpstr>
      <vt:lpstr> Caso di studio - Analisi 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BOTTLEJOY</dc:title>
  <dc:creator>Andrea</dc:creator>
  <cp:lastModifiedBy>Simona</cp:lastModifiedBy>
  <cp:revision>105</cp:revision>
  <dcterms:created xsi:type="dcterms:W3CDTF">2020-05-25T13:35:15Z</dcterms:created>
  <dcterms:modified xsi:type="dcterms:W3CDTF">2020-06-18T08:53:53Z</dcterms:modified>
</cp:coreProperties>
</file>