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3" r:id="rId3"/>
    <p:sldId id="258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a" initials="S" lastIdx="6" clrIdx="0">
    <p:extLst>
      <p:ext uri="{19B8F6BF-5375-455C-9EA6-DF929625EA0E}">
        <p15:presenceInfo xmlns:p15="http://schemas.microsoft.com/office/powerpoint/2012/main" userId="Simo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F91D7-F917-4BD4-8E98-53E59180DDF8}" v="26" dt="2020-05-31T13:54:00.741"/>
    <p1510:client id="{E82B77A8-A60D-4A98-8285-4A9459FEE1BA}" v="6" dt="2020-05-31T13:47:47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86" d="100"/>
          <a:sy n="86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02E20-F302-45CD-99B0-B4DEBD15109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719AE81-7C86-455A-8406-95E6999FA966}">
      <dgm:prSet/>
      <dgm:spPr/>
      <dgm:t>
        <a:bodyPr/>
        <a:lstStyle/>
        <a:p>
          <a:r>
            <a:rPr lang="it-IT" dirty="0">
              <a:latin typeface="Times New Roman"/>
              <a:cs typeface="Times New Roman"/>
            </a:rPr>
            <a:t>Un elemento a favore della società è il fatto che la cliente ha firmato il contratto di compravendita, con fattura annessa e per legge è obbligata ad effettuare il pagamento;</a:t>
          </a:r>
          <a:endParaRPr lang="en-US" dirty="0">
            <a:latin typeface="Times New Roman"/>
            <a:cs typeface="Times New Roman"/>
          </a:endParaRPr>
        </a:p>
      </dgm:t>
    </dgm:pt>
    <dgm:pt modelId="{1CAFAAA1-B221-4994-B39B-948103EFC91A}" type="parTrans" cxnId="{221C6228-4A81-4951-B66D-AAB744B96B0F}">
      <dgm:prSet/>
      <dgm:spPr/>
      <dgm:t>
        <a:bodyPr/>
        <a:lstStyle/>
        <a:p>
          <a:endParaRPr lang="en-US"/>
        </a:p>
      </dgm:t>
    </dgm:pt>
    <dgm:pt modelId="{C517AEE3-E1DB-4026-81C2-965198E84CB6}" type="sibTrans" cxnId="{221C6228-4A81-4951-B66D-AAB744B96B0F}">
      <dgm:prSet/>
      <dgm:spPr/>
      <dgm:t>
        <a:bodyPr/>
        <a:lstStyle/>
        <a:p>
          <a:endParaRPr lang="en-US"/>
        </a:p>
      </dgm:t>
    </dgm:pt>
    <dgm:pt modelId="{2A2CAE2E-1958-42A5-A708-89E1E82ED098}">
      <dgm:prSet/>
      <dgm:spPr/>
      <dgm:t>
        <a:bodyPr/>
        <a:lstStyle/>
        <a:p>
          <a:r>
            <a:rPr lang="it-IT" dirty="0">
              <a:latin typeface="Times New Roman"/>
              <a:cs typeface="Times New Roman"/>
            </a:rPr>
            <a:t>L’elemento da cui è scaturito questo danno è la mancanza di un’assicurazione;</a:t>
          </a:r>
          <a:endParaRPr lang="en-US" dirty="0">
            <a:latin typeface="Times New Roman"/>
            <a:cs typeface="Times New Roman"/>
          </a:endParaRPr>
        </a:p>
      </dgm:t>
    </dgm:pt>
    <dgm:pt modelId="{6C1CC634-55B6-4DE5-B2A4-D6C3371B5AB2}" type="parTrans" cxnId="{ECEAF378-64E8-4C50-9CC1-DBE2D016F589}">
      <dgm:prSet/>
      <dgm:spPr/>
      <dgm:t>
        <a:bodyPr/>
        <a:lstStyle/>
        <a:p>
          <a:endParaRPr lang="en-US"/>
        </a:p>
      </dgm:t>
    </dgm:pt>
    <dgm:pt modelId="{506DC982-60C2-482C-AD67-F9FA82406F12}" type="sibTrans" cxnId="{ECEAF378-64E8-4C50-9CC1-DBE2D016F589}">
      <dgm:prSet/>
      <dgm:spPr/>
      <dgm:t>
        <a:bodyPr/>
        <a:lstStyle/>
        <a:p>
          <a:endParaRPr lang="en-US"/>
        </a:p>
      </dgm:t>
    </dgm:pt>
    <dgm:pt modelId="{7C461C70-AE57-48C9-A9E8-028E55BB1628}">
      <dgm:prSet/>
      <dgm:spPr/>
      <dgm:t>
        <a:bodyPr/>
        <a:lstStyle/>
        <a:p>
          <a:pPr rtl="0"/>
          <a:r>
            <a:rPr lang="it-IT" dirty="0">
              <a:latin typeface="Times New Roman"/>
              <a:cs typeface="Times New Roman"/>
            </a:rPr>
            <a:t>Per poter migliorare nel futuro, Semplicemente Fashion stipulerà una polizza assicurativa che garantisca la tutela legale e cercherà di evidenziare le clausole di condizioni di vendita.</a:t>
          </a:r>
          <a:endParaRPr lang="en-US" dirty="0">
            <a:latin typeface="Times New Roman"/>
            <a:cs typeface="Times New Roman"/>
          </a:endParaRPr>
        </a:p>
      </dgm:t>
    </dgm:pt>
    <dgm:pt modelId="{444A10AD-18F3-403D-B938-4AFB41299AC6}" type="parTrans" cxnId="{6321E556-409F-43AE-8CD2-8E0CF0C94B74}">
      <dgm:prSet/>
      <dgm:spPr/>
      <dgm:t>
        <a:bodyPr/>
        <a:lstStyle/>
        <a:p>
          <a:endParaRPr lang="en-US"/>
        </a:p>
      </dgm:t>
    </dgm:pt>
    <dgm:pt modelId="{8BFFB202-E322-4E2F-8C54-88A0E91B4157}" type="sibTrans" cxnId="{6321E556-409F-43AE-8CD2-8E0CF0C94B74}">
      <dgm:prSet/>
      <dgm:spPr/>
      <dgm:t>
        <a:bodyPr/>
        <a:lstStyle/>
        <a:p>
          <a:endParaRPr lang="en-US"/>
        </a:p>
      </dgm:t>
    </dgm:pt>
    <dgm:pt modelId="{8E179F0C-DB2D-4EA2-879D-750804E4A900}" type="pres">
      <dgm:prSet presAssocID="{25302E20-F302-45CD-99B0-B4DEBD1510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1F093F-9E08-4ED4-AB7B-80B0730A7005}" type="pres">
      <dgm:prSet presAssocID="{2719AE81-7C86-455A-8406-95E6999FA966}" presName="hierRoot1" presStyleCnt="0"/>
      <dgm:spPr/>
    </dgm:pt>
    <dgm:pt modelId="{30C79BD7-0B4C-424A-9BBC-F35F13D35724}" type="pres">
      <dgm:prSet presAssocID="{2719AE81-7C86-455A-8406-95E6999FA966}" presName="composite" presStyleCnt="0"/>
      <dgm:spPr/>
    </dgm:pt>
    <dgm:pt modelId="{8575A735-5F5E-423A-97DB-783EABFEFD88}" type="pres">
      <dgm:prSet presAssocID="{2719AE81-7C86-455A-8406-95E6999FA966}" presName="background" presStyleLbl="node0" presStyleIdx="0" presStyleCnt="3"/>
      <dgm:spPr/>
    </dgm:pt>
    <dgm:pt modelId="{72FCD646-088C-437E-9F43-971963756C75}" type="pres">
      <dgm:prSet presAssocID="{2719AE81-7C86-455A-8406-95E6999FA966}" presName="text" presStyleLbl="fgAcc0" presStyleIdx="0" presStyleCnt="3">
        <dgm:presLayoutVars>
          <dgm:chPref val="3"/>
        </dgm:presLayoutVars>
      </dgm:prSet>
      <dgm:spPr/>
    </dgm:pt>
    <dgm:pt modelId="{ECA7CFC1-F80C-4EA6-9A8B-BDA0F6DDC297}" type="pres">
      <dgm:prSet presAssocID="{2719AE81-7C86-455A-8406-95E6999FA966}" presName="hierChild2" presStyleCnt="0"/>
      <dgm:spPr/>
    </dgm:pt>
    <dgm:pt modelId="{EA18D217-8356-45F5-B523-E70A4DA41C70}" type="pres">
      <dgm:prSet presAssocID="{2A2CAE2E-1958-42A5-A708-89E1E82ED098}" presName="hierRoot1" presStyleCnt="0"/>
      <dgm:spPr/>
    </dgm:pt>
    <dgm:pt modelId="{CFC77CD8-2E62-4915-827B-B17B3D301298}" type="pres">
      <dgm:prSet presAssocID="{2A2CAE2E-1958-42A5-A708-89E1E82ED098}" presName="composite" presStyleCnt="0"/>
      <dgm:spPr/>
    </dgm:pt>
    <dgm:pt modelId="{6CCBA6DA-B6F1-445A-B732-BE1F0CF6B5DD}" type="pres">
      <dgm:prSet presAssocID="{2A2CAE2E-1958-42A5-A708-89E1E82ED098}" presName="background" presStyleLbl="node0" presStyleIdx="1" presStyleCnt="3"/>
      <dgm:spPr/>
    </dgm:pt>
    <dgm:pt modelId="{9802ABA8-7524-4BDD-A01C-88BA75B2A011}" type="pres">
      <dgm:prSet presAssocID="{2A2CAE2E-1958-42A5-A708-89E1E82ED098}" presName="text" presStyleLbl="fgAcc0" presStyleIdx="1" presStyleCnt="3">
        <dgm:presLayoutVars>
          <dgm:chPref val="3"/>
        </dgm:presLayoutVars>
      </dgm:prSet>
      <dgm:spPr/>
    </dgm:pt>
    <dgm:pt modelId="{18A90BBA-7878-49B6-B237-30CC4EB4BED6}" type="pres">
      <dgm:prSet presAssocID="{2A2CAE2E-1958-42A5-A708-89E1E82ED098}" presName="hierChild2" presStyleCnt="0"/>
      <dgm:spPr/>
    </dgm:pt>
    <dgm:pt modelId="{2992F64C-269B-4F51-8159-01788811E6CF}" type="pres">
      <dgm:prSet presAssocID="{7C461C70-AE57-48C9-A9E8-028E55BB1628}" presName="hierRoot1" presStyleCnt="0"/>
      <dgm:spPr/>
    </dgm:pt>
    <dgm:pt modelId="{1A388FC1-3D93-4883-B356-1D54E50DB19B}" type="pres">
      <dgm:prSet presAssocID="{7C461C70-AE57-48C9-A9E8-028E55BB1628}" presName="composite" presStyleCnt="0"/>
      <dgm:spPr/>
    </dgm:pt>
    <dgm:pt modelId="{9F09C86E-A290-4F78-9708-64FCA1C1A99A}" type="pres">
      <dgm:prSet presAssocID="{7C461C70-AE57-48C9-A9E8-028E55BB1628}" presName="background" presStyleLbl="node0" presStyleIdx="2" presStyleCnt="3"/>
      <dgm:spPr/>
    </dgm:pt>
    <dgm:pt modelId="{27B90945-9533-49E6-A4D1-87831A14EA6C}" type="pres">
      <dgm:prSet presAssocID="{7C461C70-AE57-48C9-A9E8-028E55BB1628}" presName="text" presStyleLbl="fgAcc0" presStyleIdx="2" presStyleCnt="3">
        <dgm:presLayoutVars>
          <dgm:chPref val="3"/>
        </dgm:presLayoutVars>
      </dgm:prSet>
      <dgm:spPr/>
    </dgm:pt>
    <dgm:pt modelId="{4C75F76E-AEB7-4077-839A-A1444E3A3248}" type="pres">
      <dgm:prSet presAssocID="{7C461C70-AE57-48C9-A9E8-028E55BB1628}" presName="hierChild2" presStyleCnt="0"/>
      <dgm:spPr/>
    </dgm:pt>
  </dgm:ptLst>
  <dgm:cxnLst>
    <dgm:cxn modelId="{EC432C08-58BD-4089-8AF7-FDDDD194F02D}" type="presOf" srcId="{7C461C70-AE57-48C9-A9E8-028E55BB1628}" destId="{27B90945-9533-49E6-A4D1-87831A14EA6C}" srcOrd="0" destOrd="0" presId="urn:microsoft.com/office/officeart/2005/8/layout/hierarchy1"/>
    <dgm:cxn modelId="{221C6228-4A81-4951-B66D-AAB744B96B0F}" srcId="{25302E20-F302-45CD-99B0-B4DEBD15109E}" destId="{2719AE81-7C86-455A-8406-95E6999FA966}" srcOrd="0" destOrd="0" parTransId="{1CAFAAA1-B221-4994-B39B-948103EFC91A}" sibTransId="{C517AEE3-E1DB-4026-81C2-965198E84CB6}"/>
    <dgm:cxn modelId="{E5E8293C-E5C5-4696-85D1-50C5B3F67BF4}" type="presOf" srcId="{2A2CAE2E-1958-42A5-A708-89E1E82ED098}" destId="{9802ABA8-7524-4BDD-A01C-88BA75B2A011}" srcOrd="0" destOrd="0" presId="urn:microsoft.com/office/officeart/2005/8/layout/hierarchy1"/>
    <dgm:cxn modelId="{6321E556-409F-43AE-8CD2-8E0CF0C94B74}" srcId="{25302E20-F302-45CD-99B0-B4DEBD15109E}" destId="{7C461C70-AE57-48C9-A9E8-028E55BB1628}" srcOrd="2" destOrd="0" parTransId="{444A10AD-18F3-403D-B938-4AFB41299AC6}" sibTransId="{8BFFB202-E322-4E2F-8C54-88A0E91B4157}"/>
    <dgm:cxn modelId="{ECEAF378-64E8-4C50-9CC1-DBE2D016F589}" srcId="{25302E20-F302-45CD-99B0-B4DEBD15109E}" destId="{2A2CAE2E-1958-42A5-A708-89E1E82ED098}" srcOrd="1" destOrd="0" parTransId="{6C1CC634-55B6-4DE5-B2A4-D6C3371B5AB2}" sibTransId="{506DC982-60C2-482C-AD67-F9FA82406F12}"/>
    <dgm:cxn modelId="{39900DC3-8D4C-45AC-B4D6-E95002962FDB}" type="presOf" srcId="{2719AE81-7C86-455A-8406-95E6999FA966}" destId="{72FCD646-088C-437E-9F43-971963756C75}" srcOrd="0" destOrd="0" presId="urn:microsoft.com/office/officeart/2005/8/layout/hierarchy1"/>
    <dgm:cxn modelId="{DEBAFCFC-B4A0-4D1A-80DB-15EE9F32BD16}" type="presOf" srcId="{25302E20-F302-45CD-99B0-B4DEBD15109E}" destId="{8E179F0C-DB2D-4EA2-879D-750804E4A900}" srcOrd="0" destOrd="0" presId="urn:microsoft.com/office/officeart/2005/8/layout/hierarchy1"/>
    <dgm:cxn modelId="{5DFCEB48-C706-45FC-9FDA-0973E4724356}" type="presParOf" srcId="{8E179F0C-DB2D-4EA2-879D-750804E4A900}" destId="{1E1F093F-9E08-4ED4-AB7B-80B0730A7005}" srcOrd="0" destOrd="0" presId="urn:microsoft.com/office/officeart/2005/8/layout/hierarchy1"/>
    <dgm:cxn modelId="{0D3C61AF-CBA1-47A7-949A-5141BCB89BEA}" type="presParOf" srcId="{1E1F093F-9E08-4ED4-AB7B-80B0730A7005}" destId="{30C79BD7-0B4C-424A-9BBC-F35F13D35724}" srcOrd="0" destOrd="0" presId="urn:microsoft.com/office/officeart/2005/8/layout/hierarchy1"/>
    <dgm:cxn modelId="{3033795F-3BB9-4495-AC90-A6BB35CC236C}" type="presParOf" srcId="{30C79BD7-0B4C-424A-9BBC-F35F13D35724}" destId="{8575A735-5F5E-423A-97DB-783EABFEFD88}" srcOrd="0" destOrd="0" presId="urn:microsoft.com/office/officeart/2005/8/layout/hierarchy1"/>
    <dgm:cxn modelId="{6E5B1F79-34B2-4BA2-845E-59530B7D12FF}" type="presParOf" srcId="{30C79BD7-0B4C-424A-9BBC-F35F13D35724}" destId="{72FCD646-088C-437E-9F43-971963756C75}" srcOrd="1" destOrd="0" presId="urn:microsoft.com/office/officeart/2005/8/layout/hierarchy1"/>
    <dgm:cxn modelId="{1AE171DA-18F3-41E7-B6BE-DDEEBBF9B0F3}" type="presParOf" srcId="{1E1F093F-9E08-4ED4-AB7B-80B0730A7005}" destId="{ECA7CFC1-F80C-4EA6-9A8B-BDA0F6DDC297}" srcOrd="1" destOrd="0" presId="urn:microsoft.com/office/officeart/2005/8/layout/hierarchy1"/>
    <dgm:cxn modelId="{48200DCB-A527-443C-A026-B254ACD8F1A2}" type="presParOf" srcId="{8E179F0C-DB2D-4EA2-879D-750804E4A900}" destId="{EA18D217-8356-45F5-B523-E70A4DA41C70}" srcOrd="1" destOrd="0" presId="urn:microsoft.com/office/officeart/2005/8/layout/hierarchy1"/>
    <dgm:cxn modelId="{2E321A30-3815-42A3-B169-DE6FDCE9A6DC}" type="presParOf" srcId="{EA18D217-8356-45F5-B523-E70A4DA41C70}" destId="{CFC77CD8-2E62-4915-827B-B17B3D301298}" srcOrd="0" destOrd="0" presId="urn:microsoft.com/office/officeart/2005/8/layout/hierarchy1"/>
    <dgm:cxn modelId="{F86AE1D4-E673-403B-BA6C-A70E2AEFE449}" type="presParOf" srcId="{CFC77CD8-2E62-4915-827B-B17B3D301298}" destId="{6CCBA6DA-B6F1-445A-B732-BE1F0CF6B5DD}" srcOrd="0" destOrd="0" presId="urn:microsoft.com/office/officeart/2005/8/layout/hierarchy1"/>
    <dgm:cxn modelId="{370EC1F5-247D-4465-9ADF-E704540ACA08}" type="presParOf" srcId="{CFC77CD8-2E62-4915-827B-B17B3D301298}" destId="{9802ABA8-7524-4BDD-A01C-88BA75B2A011}" srcOrd="1" destOrd="0" presId="urn:microsoft.com/office/officeart/2005/8/layout/hierarchy1"/>
    <dgm:cxn modelId="{C6A35BA1-231F-46AE-ACB3-6D148761CF54}" type="presParOf" srcId="{EA18D217-8356-45F5-B523-E70A4DA41C70}" destId="{18A90BBA-7878-49B6-B237-30CC4EB4BED6}" srcOrd="1" destOrd="0" presId="urn:microsoft.com/office/officeart/2005/8/layout/hierarchy1"/>
    <dgm:cxn modelId="{BB72E77F-0ACD-4B68-BCFA-EAB35D3BCB7E}" type="presParOf" srcId="{8E179F0C-DB2D-4EA2-879D-750804E4A900}" destId="{2992F64C-269B-4F51-8159-01788811E6CF}" srcOrd="2" destOrd="0" presId="urn:microsoft.com/office/officeart/2005/8/layout/hierarchy1"/>
    <dgm:cxn modelId="{552ADDBE-8B86-4F4C-9D58-926D3530915B}" type="presParOf" srcId="{2992F64C-269B-4F51-8159-01788811E6CF}" destId="{1A388FC1-3D93-4883-B356-1D54E50DB19B}" srcOrd="0" destOrd="0" presId="urn:microsoft.com/office/officeart/2005/8/layout/hierarchy1"/>
    <dgm:cxn modelId="{8F3B0933-B093-4182-AB75-AAA77F5560CA}" type="presParOf" srcId="{1A388FC1-3D93-4883-B356-1D54E50DB19B}" destId="{9F09C86E-A290-4F78-9708-64FCA1C1A99A}" srcOrd="0" destOrd="0" presId="urn:microsoft.com/office/officeart/2005/8/layout/hierarchy1"/>
    <dgm:cxn modelId="{38B28B9C-C073-4538-9E3C-888D4516800B}" type="presParOf" srcId="{1A388FC1-3D93-4883-B356-1D54E50DB19B}" destId="{27B90945-9533-49E6-A4D1-87831A14EA6C}" srcOrd="1" destOrd="0" presId="urn:microsoft.com/office/officeart/2005/8/layout/hierarchy1"/>
    <dgm:cxn modelId="{C9855D83-FF18-4CC6-9940-787799BF5A99}" type="presParOf" srcId="{2992F64C-269B-4F51-8159-01788811E6CF}" destId="{4C75F76E-AEB7-4077-839A-A1444E3A32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5A735-5F5E-423A-97DB-783EABFEFD88}">
      <dsp:nvSpPr>
        <dsp:cNvPr id="0" name=""/>
        <dsp:cNvSpPr/>
      </dsp:nvSpPr>
      <dsp:spPr>
        <a:xfrm>
          <a:off x="0" y="1039498"/>
          <a:ext cx="3240566" cy="2057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CD646-088C-437E-9F43-971963756C75}">
      <dsp:nvSpPr>
        <dsp:cNvPr id="0" name=""/>
        <dsp:cNvSpPr/>
      </dsp:nvSpPr>
      <dsp:spPr>
        <a:xfrm>
          <a:off x="360062" y="1381557"/>
          <a:ext cx="3240566" cy="2057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Times New Roman"/>
              <a:cs typeface="Times New Roman"/>
            </a:rPr>
            <a:t>Un elemento a favore della società è il fatto che la cliente ha firmato il contratto di compravendita, con fattura annessa e per legge è obbligata ad effettuare il pagamento;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420332" y="1441827"/>
        <a:ext cx="3120026" cy="1937219"/>
      </dsp:txXfrm>
    </dsp:sp>
    <dsp:sp modelId="{6CCBA6DA-B6F1-445A-B732-BE1F0CF6B5DD}">
      <dsp:nvSpPr>
        <dsp:cNvPr id="0" name=""/>
        <dsp:cNvSpPr/>
      </dsp:nvSpPr>
      <dsp:spPr>
        <a:xfrm>
          <a:off x="3960692" y="1039498"/>
          <a:ext cx="3240566" cy="2057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2ABA8-7524-4BDD-A01C-88BA75B2A011}">
      <dsp:nvSpPr>
        <dsp:cNvPr id="0" name=""/>
        <dsp:cNvSpPr/>
      </dsp:nvSpPr>
      <dsp:spPr>
        <a:xfrm>
          <a:off x="4320755" y="1381557"/>
          <a:ext cx="3240566" cy="2057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Times New Roman"/>
              <a:cs typeface="Times New Roman"/>
            </a:rPr>
            <a:t>L’elemento da cui è scaturito questo danno è la mancanza di un’assicurazione;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4381025" y="1441827"/>
        <a:ext cx="3120026" cy="1937219"/>
      </dsp:txXfrm>
    </dsp:sp>
    <dsp:sp modelId="{9F09C86E-A290-4F78-9708-64FCA1C1A99A}">
      <dsp:nvSpPr>
        <dsp:cNvPr id="0" name=""/>
        <dsp:cNvSpPr/>
      </dsp:nvSpPr>
      <dsp:spPr>
        <a:xfrm>
          <a:off x="7921385" y="1039498"/>
          <a:ext cx="3240566" cy="2057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90945-9533-49E6-A4D1-87831A14EA6C}">
      <dsp:nvSpPr>
        <dsp:cNvPr id="0" name=""/>
        <dsp:cNvSpPr/>
      </dsp:nvSpPr>
      <dsp:spPr>
        <a:xfrm>
          <a:off x="8281448" y="1381557"/>
          <a:ext cx="3240566" cy="2057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Times New Roman"/>
              <a:cs typeface="Times New Roman"/>
            </a:rPr>
            <a:t>Per poter migliorare nel futuro, Semplicemente Fashion stipulerà una polizza assicurativa che garantisca la tutela legale e cercherà di evidenziare le clausole di condizioni di vendita.</a:t>
          </a:r>
          <a:endParaRPr lang="en-US" sz="1800" kern="1200" dirty="0">
            <a:latin typeface="Times New Roman"/>
            <a:cs typeface="Times New Roman"/>
          </a:endParaRPr>
        </a:p>
      </dsp:txBody>
      <dsp:txXfrm>
        <a:off x="8341718" y="1441827"/>
        <a:ext cx="3120026" cy="193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5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6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08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2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1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279394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6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2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2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8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3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8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1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6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A505F40-D149-43ED-AF99-35E23BCA8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9368" y="4426064"/>
            <a:ext cx="7555694" cy="1754376"/>
          </a:xfrm>
        </p:spPr>
        <p:txBody>
          <a:bodyPr>
            <a:normAutofit fontScale="90000"/>
          </a:bodyPr>
          <a:lstStyle/>
          <a:p>
            <a:r>
              <a:rPr lang="de-DE" dirty="0" err="1">
                <a:latin typeface="Georgia"/>
              </a:rPr>
              <a:t>Semplicemente</a:t>
            </a:r>
            <a:r>
              <a:rPr lang="de-DE" dirty="0">
                <a:latin typeface="Georgia"/>
              </a:rPr>
              <a:t>  </a:t>
            </a:r>
            <a:r>
              <a:rPr lang="de-DE" dirty="0" err="1">
                <a:latin typeface="Georgia"/>
              </a:rPr>
              <a:t>fashion</a:t>
            </a:r>
            <a:r>
              <a:rPr lang="de-DE" dirty="0">
                <a:latin typeface="Georgia"/>
              </a:rPr>
              <a:t> </a:t>
            </a:r>
            <a:r>
              <a:rPr lang="de-DE" dirty="0" err="1">
                <a:latin typeface="Georgia"/>
              </a:rPr>
              <a:t>s.r.l</a:t>
            </a:r>
            <a:br>
              <a:rPr lang="de-DE" dirty="0">
                <a:latin typeface="Georgia"/>
              </a:rPr>
            </a:br>
            <a:br>
              <a:rPr lang="de-DE" sz="3700" dirty="0">
                <a:latin typeface="Georgia"/>
              </a:rPr>
            </a:br>
            <a:endParaRPr lang="de-DE" sz="3700" dirty="0">
              <a:latin typeface="Georgia"/>
            </a:endParaRPr>
          </a:p>
        </p:txBody>
      </p:sp>
      <p:pic>
        <p:nvPicPr>
          <p:cNvPr id="3" name="Immagine 3" descr="Immagine che contiene tavolo&#10;&#10;Descrizione generata con affidabilità molto elevata">
            <a:extLst>
              <a:ext uri="{FF2B5EF4-FFF2-40B4-BE49-F238E27FC236}">
                <a16:creationId xmlns:a16="http://schemas.microsoft.com/office/drawing/2014/main" id="{E3BA3468-9149-44B9-B93A-09C4E2E7D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081" y="169245"/>
            <a:ext cx="3614164" cy="361416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AB4165-BC59-4A28-932A-C47C2E438102}"/>
              </a:ext>
            </a:extLst>
          </p:cNvPr>
          <p:cNvSpPr txBox="1"/>
          <p:nvPr/>
        </p:nvSpPr>
        <p:spPr>
          <a:xfrm>
            <a:off x="1043796" y="5543910"/>
            <a:ext cx="619376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i="1">
                <a:latin typeface="Georgia"/>
              </a:rPr>
              <a:t>"fatto da noi come tu lo vuoi."</a:t>
            </a:r>
            <a:endParaRPr lang="it-IT" sz="3200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6018B0C-1E02-4A96-9FE8-379345671BF5}"/>
              </a:ext>
            </a:extLst>
          </p:cNvPr>
          <p:cNvSpPr txBox="1"/>
          <p:nvPr/>
        </p:nvSpPr>
        <p:spPr>
          <a:xfrm>
            <a:off x="5313874" y="1029421"/>
            <a:ext cx="6538821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3200">
                <a:latin typeface="Times New Roman"/>
                <a:cs typeface="Times New Roman"/>
              </a:rPr>
              <a:t>La sede principale del nostro Atelier è situata  nel centro di Milano con 10 punti vendita internazionali; il servizio che offriamo consiste nel poter personalizzare abiti e accessori in autonomia.</a:t>
            </a:r>
          </a:p>
        </p:txBody>
      </p:sp>
      <p:pic>
        <p:nvPicPr>
          <p:cNvPr id="3" name="Immagine 3" descr="Immagine che contiene stanza&#10;&#10;Descrizione generata con affidabilità molto elevata">
            <a:extLst>
              <a:ext uri="{FF2B5EF4-FFF2-40B4-BE49-F238E27FC236}">
                <a16:creationId xmlns:a16="http://schemas.microsoft.com/office/drawing/2014/main" id="{5945AA7B-0FA3-479D-B5EE-F926CF61B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94" y="3775720"/>
            <a:ext cx="2743200" cy="27283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6909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7562C32D-2B73-4E3E-B2FF-3B2419B24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2" y="902261"/>
            <a:ext cx="4634961" cy="49265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2800" i="0" dirty="0">
                <a:latin typeface="Times New Roman"/>
                <a:cs typeface="Times New Roman"/>
              </a:rPr>
              <a:t>I </a:t>
            </a:r>
            <a:r>
              <a:rPr lang="en-US" sz="2800" i="0" dirty="0" err="1">
                <a:latin typeface="Times New Roman"/>
                <a:cs typeface="Times New Roman"/>
              </a:rPr>
              <a:t>nostri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clienti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possono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accedere</a:t>
            </a:r>
            <a:r>
              <a:rPr lang="en-US" sz="2800" i="0" dirty="0">
                <a:latin typeface="Times New Roman"/>
                <a:cs typeface="Times New Roman"/>
              </a:rPr>
              <a:t> ad un monitor dove </a:t>
            </a:r>
            <a:r>
              <a:rPr lang="en-US" sz="2800" i="0" dirty="0" err="1">
                <a:latin typeface="Times New Roman"/>
                <a:cs typeface="Times New Roman"/>
              </a:rPr>
              <a:t>potranno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progettare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propri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abiti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avendo</a:t>
            </a:r>
            <a:r>
              <a:rPr lang="en-US" sz="2800" i="0" dirty="0">
                <a:latin typeface="Times New Roman"/>
                <a:cs typeface="Times New Roman"/>
              </a:rPr>
              <a:t> a </a:t>
            </a:r>
            <a:r>
              <a:rPr lang="en-US" sz="2800" i="0" dirty="0" err="1">
                <a:latin typeface="Times New Roman"/>
                <a:cs typeface="Times New Roman"/>
              </a:rPr>
              <a:t>disposizione</a:t>
            </a:r>
            <a:r>
              <a:rPr lang="en-US" sz="2800" i="0" dirty="0">
                <a:latin typeface="Times New Roman"/>
                <a:cs typeface="Times New Roman"/>
              </a:rPr>
              <a:t>  una </a:t>
            </a:r>
            <a:r>
              <a:rPr lang="en-US" sz="2800" i="0" dirty="0" err="1">
                <a:latin typeface="Times New Roman"/>
                <a:cs typeface="Times New Roman"/>
              </a:rPr>
              <a:t>vasta</a:t>
            </a:r>
            <a:r>
              <a:rPr lang="en-US" sz="2800" i="0" dirty="0">
                <a:latin typeface="Times New Roman"/>
                <a:cs typeface="Times New Roman"/>
              </a:rPr>
              <a:t> gamma di </a:t>
            </a:r>
            <a:r>
              <a:rPr lang="en-US" sz="2800" i="0" dirty="0" err="1">
                <a:latin typeface="Times New Roman"/>
                <a:cs typeface="Times New Roman"/>
              </a:rPr>
              <a:t>modelli</a:t>
            </a:r>
            <a:r>
              <a:rPr lang="en-US" sz="2800" i="0" dirty="0">
                <a:latin typeface="Times New Roman"/>
                <a:cs typeface="Times New Roman"/>
              </a:rPr>
              <a:t> e </a:t>
            </a:r>
            <a:r>
              <a:rPr lang="en-US" sz="2800" i="0" dirty="0" err="1">
                <a:latin typeface="Times New Roman"/>
                <a:cs typeface="Times New Roman"/>
              </a:rPr>
              <a:t>tessuti</a:t>
            </a:r>
            <a:r>
              <a:rPr lang="en-US" sz="2800" i="0" dirty="0">
                <a:latin typeface="Times New Roman"/>
                <a:cs typeface="Times New Roman"/>
              </a:rPr>
              <a:t>; con </a:t>
            </a:r>
            <a:r>
              <a:rPr lang="en-US" sz="2800" i="0" dirty="0" err="1">
                <a:latin typeface="Times New Roman"/>
                <a:cs typeface="Times New Roman"/>
              </a:rPr>
              <a:t>l’aiuto</a:t>
            </a:r>
            <a:r>
              <a:rPr lang="en-US" sz="2800" i="0" dirty="0">
                <a:latin typeface="Times New Roman"/>
                <a:cs typeface="Times New Roman"/>
              </a:rPr>
              <a:t> di una </a:t>
            </a:r>
            <a:r>
              <a:rPr lang="en-US" sz="2800" i="0" dirty="0" err="1">
                <a:latin typeface="Times New Roman"/>
                <a:cs typeface="Times New Roman"/>
              </a:rPr>
              <a:t>sarta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professionista</a:t>
            </a:r>
            <a:r>
              <a:rPr lang="en-US" sz="2800" i="0" dirty="0">
                <a:latin typeface="Times New Roman"/>
                <a:cs typeface="Times New Roman"/>
              </a:rPr>
              <a:t>, </a:t>
            </a:r>
            <a:r>
              <a:rPr lang="en-US" sz="2800" i="0" dirty="0" err="1">
                <a:latin typeface="Times New Roman"/>
                <a:cs typeface="Times New Roman"/>
              </a:rPr>
              <a:t>verranno</a:t>
            </a:r>
            <a:r>
              <a:rPr lang="en-US" sz="2800" i="0" dirty="0">
                <a:latin typeface="Times New Roman"/>
                <a:cs typeface="Times New Roman"/>
              </a:rPr>
              <a:t> prese le </a:t>
            </a:r>
            <a:r>
              <a:rPr lang="en-US" sz="2800" i="0" dirty="0" err="1">
                <a:latin typeface="Times New Roman"/>
                <a:cs typeface="Times New Roman"/>
              </a:rPr>
              <a:t>misure</a:t>
            </a:r>
            <a:r>
              <a:rPr lang="en-US" sz="2800" i="0" dirty="0">
                <a:latin typeface="Times New Roman"/>
                <a:cs typeface="Times New Roman"/>
              </a:rPr>
              <a:t>, </a:t>
            </a:r>
            <a:r>
              <a:rPr lang="en-US" sz="2800" i="0" dirty="0" err="1">
                <a:latin typeface="Times New Roman"/>
                <a:cs typeface="Times New Roman"/>
              </a:rPr>
              <a:t>utili</a:t>
            </a:r>
            <a:r>
              <a:rPr lang="en-US" sz="2800" i="0" dirty="0">
                <a:latin typeface="Times New Roman"/>
                <a:cs typeface="Times New Roman"/>
              </a:rPr>
              <a:t> a </a:t>
            </a:r>
            <a:r>
              <a:rPr lang="en-US" sz="2800" i="0" dirty="0" err="1">
                <a:latin typeface="Times New Roman"/>
                <a:cs typeface="Times New Roman"/>
              </a:rPr>
              <a:t>realizzare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l’abito</a:t>
            </a:r>
            <a:r>
              <a:rPr lang="en-US" sz="2800" i="0" dirty="0">
                <a:latin typeface="Times New Roman"/>
                <a:cs typeface="Times New Roman"/>
              </a:rPr>
              <a:t>.</a:t>
            </a:r>
            <a:br>
              <a:rPr lang="en-US" sz="2800" i="0" dirty="0">
                <a:latin typeface="Times New Roman"/>
              </a:rPr>
            </a:br>
            <a:r>
              <a:rPr lang="en-US" sz="2800" i="0" dirty="0" err="1">
                <a:latin typeface="Times New Roman"/>
                <a:cs typeface="Times New Roman"/>
              </a:rPr>
              <a:t>Utilizzando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questa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tecnologia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avanzata</a:t>
            </a:r>
            <a:r>
              <a:rPr lang="en-US" sz="2800" i="0" dirty="0">
                <a:latin typeface="Times New Roman"/>
                <a:cs typeface="Times New Roman"/>
              </a:rPr>
              <a:t>, </a:t>
            </a:r>
            <a:r>
              <a:rPr lang="en-US" sz="2800" i="0" dirty="0" err="1">
                <a:latin typeface="Times New Roman"/>
                <a:cs typeface="Times New Roman"/>
              </a:rPr>
              <a:t>permettiamo</a:t>
            </a:r>
            <a:r>
              <a:rPr lang="en-US" sz="2800" i="0" dirty="0">
                <a:latin typeface="Times New Roman"/>
                <a:cs typeface="Times New Roman"/>
              </a:rPr>
              <a:t> ai </a:t>
            </a:r>
            <a:r>
              <a:rPr lang="en-US" sz="2800" i="0" dirty="0" err="1">
                <a:latin typeface="Times New Roman"/>
                <a:cs typeface="Times New Roman"/>
              </a:rPr>
              <a:t>nostri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clienti</a:t>
            </a:r>
            <a:r>
              <a:rPr lang="en-US" sz="2800" i="0" dirty="0">
                <a:latin typeface="Times New Roman"/>
                <a:cs typeface="Times New Roman"/>
              </a:rPr>
              <a:t> di </a:t>
            </a:r>
            <a:r>
              <a:rPr lang="en-US" sz="2800" i="0" dirty="0" err="1">
                <a:latin typeface="Times New Roman"/>
                <a:cs typeface="Times New Roman"/>
              </a:rPr>
              <a:t>creare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personalmente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loro</a:t>
            </a:r>
            <a:r>
              <a:rPr lang="en-US" sz="2800" i="0" dirty="0">
                <a:latin typeface="Times New Roman"/>
                <a:cs typeface="Times New Roman"/>
              </a:rPr>
              <a:t> look, </a:t>
            </a:r>
            <a:r>
              <a:rPr lang="en-US" sz="2800" i="0" dirty="0" err="1">
                <a:latin typeface="Times New Roman"/>
                <a:cs typeface="Times New Roman"/>
              </a:rPr>
              <a:t>rendendoli</a:t>
            </a:r>
            <a:r>
              <a:rPr lang="en-US" sz="2800" i="0" dirty="0">
                <a:latin typeface="Times New Roman"/>
                <a:cs typeface="Times New Roman"/>
              </a:rPr>
              <a:t> </a:t>
            </a:r>
            <a:r>
              <a:rPr lang="en-US" sz="2800" i="0" dirty="0" err="1">
                <a:latin typeface="Times New Roman"/>
                <a:cs typeface="Times New Roman"/>
              </a:rPr>
              <a:t>unici</a:t>
            </a:r>
            <a:r>
              <a:rPr lang="en-US" sz="2800" i="0" dirty="0">
                <a:latin typeface="Times New Roman"/>
                <a:cs typeface="Times New Roman"/>
              </a:rPr>
              <a:t>.</a:t>
            </a:r>
          </a:p>
          <a:p>
            <a:r>
              <a:rPr lang="it-IT" sz="2800" i="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149BF0-A78E-A049-94FD-3D8CC4445B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738" t="22126" r="1090" b="31945"/>
          <a:stretch/>
        </p:blipFill>
        <p:spPr>
          <a:xfrm>
            <a:off x="6606253" y="2686482"/>
            <a:ext cx="4942280" cy="148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4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F389B8FC-DC54-4E40-82DB-A5655463AD8D}"/>
              </a:ext>
            </a:extLst>
          </p:cNvPr>
          <p:cNvSpPr/>
          <p:nvPr/>
        </p:nvSpPr>
        <p:spPr>
          <a:xfrm>
            <a:off x="5495029" y="513274"/>
            <a:ext cx="5621545" cy="26310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EF2695A-5E20-4965-B506-93F87BDA916B}"/>
              </a:ext>
            </a:extLst>
          </p:cNvPr>
          <p:cNvSpPr txBox="1"/>
          <p:nvPr/>
        </p:nvSpPr>
        <p:spPr>
          <a:xfrm>
            <a:off x="6046221" y="683464"/>
            <a:ext cx="442534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>
                <a:latin typeface="Times New Roman"/>
                <a:cs typeface="Times New Roman"/>
              </a:rPr>
              <a:t>Il nostro servizio è innovativo,con  l'intento di valorizzare ogni tipo di fisicità, riesce a conquistare la clientela catturata dall'unicità di ciò che offriamo.</a:t>
            </a:r>
          </a:p>
        </p:txBody>
      </p:sp>
      <p:sp>
        <p:nvSpPr>
          <p:cNvPr id="4" name="Freccia a sinistra 3">
            <a:extLst>
              <a:ext uri="{FF2B5EF4-FFF2-40B4-BE49-F238E27FC236}">
                <a16:creationId xmlns:a16="http://schemas.microsoft.com/office/drawing/2014/main" id="{797372AD-243F-4105-9104-44EBE6D904F0}"/>
              </a:ext>
            </a:extLst>
          </p:cNvPr>
          <p:cNvSpPr/>
          <p:nvPr/>
        </p:nvSpPr>
        <p:spPr>
          <a:xfrm rot="18660000">
            <a:off x="4612964" y="3414927"/>
            <a:ext cx="1222075" cy="54633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5AADDF2B-8D22-4AB6-8014-062D2F9CB11E}"/>
              </a:ext>
            </a:extLst>
          </p:cNvPr>
          <p:cNvSpPr/>
          <p:nvPr/>
        </p:nvSpPr>
        <p:spPr>
          <a:xfrm>
            <a:off x="560898" y="3144329"/>
            <a:ext cx="4126299" cy="32465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986F82-58C2-4447-8AF3-54E50F1483FB}"/>
              </a:ext>
            </a:extLst>
          </p:cNvPr>
          <p:cNvSpPr txBox="1"/>
          <p:nvPr/>
        </p:nvSpPr>
        <p:spPr>
          <a:xfrm>
            <a:off x="531141" y="3343928"/>
            <a:ext cx="3922142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>
                <a:latin typeface="Times New Roman"/>
                <a:cs typeface="Times New Roman"/>
              </a:rPr>
              <a:t> </a:t>
            </a:r>
            <a:r>
              <a:rPr lang="it-IT" sz="2400" i="1" dirty="0">
                <a:latin typeface="Times New Roman"/>
                <a:cs typeface="Times New Roman"/>
              </a:rPr>
              <a:t>Semplicemente fashion </a:t>
            </a:r>
            <a:r>
              <a:rPr lang="it-IT" sz="2400" dirty="0">
                <a:latin typeface="Times New Roman"/>
                <a:cs typeface="Times New Roman"/>
              </a:rPr>
              <a:t>si distingue dalla concorrenza per la sua esclusità sul territorio e  la collaborazione coi fornitori locali e nazionali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la proposta di un servizio innovativo e senza reale concorrenza</a:t>
            </a:r>
            <a:r>
              <a:rPr lang="it-IT" sz="24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8" name="Immagine 9" descr="Immagine che contiene testo, mappa, disegnando&#10;&#10;Descrizione generata con affidabilità molto elevata">
            <a:extLst>
              <a:ext uri="{FF2B5EF4-FFF2-40B4-BE49-F238E27FC236}">
                <a16:creationId xmlns:a16="http://schemas.microsoft.com/office/drawing/2014/main" id="{CB781E0A-24B9-4309-A9ED-9054D8116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696" y="3973992"/>
            <a:ext cx="2657475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62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B43F0581-4BA8-4EAF-96B0-AD8FF94BE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22590"/>
              </p:ext>
            </p:extLst>
          </p:nvPr>
        </p:nvGraphicFramePr>
        <p:xfrm>
          <a:off x="57509" y="-57510"/>
          <a:ext cx="12118737" cy="6978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241">
                  <a:extLst>
                    <a:ext uri="{9D8B030D-6E8A-4147-A177-3AD203B41FA5}">
                      <a16:colId xmlns:a16="http://schemas.microsoft.com/office/drawing/2014/main" val="3347696903"/>
                    </a:ext>
                  </a:extLst>
                </a:gridCol>
                <a:gridCol w="4384858">
                  <a:extLst>
                    <a:ext uri="{9D8B030D-6E8A-4147-A177-3AD203B41FA5}">
                      <a16:colId xmlns:a16="http://schemas.microsoft.com/office/drawing/2014/main" val="584524932"/>
                    </a:ext>
                  </a:extLst>
                </a:gridCol>
                <a:gridCol w="4076638">
                  <a:extLst>
                    <a:ext uri="{9D8B030D-6E8A-4147-A177-3AD203B41FA5}">
                      <a16:colId xmlns:a16="http://schemas.microsoft.com/office/drawing/2014/main" val="211743224"/>
                    </a:ext>
                  </a:extLst>
                </a:gridCol>
              </a:tblGrid>
              <a:tr h="696515">
                <a:tc>
                  <a:txBody>
                    <a:bodyPr/>
                    <a:lstStyle/>
                    <a:p>
                      <a:endParaRPr lang="it-IT" sz="200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r>
                        <a:rPr lang="it-IT" sz="2000">
                          <a:solidFill>
                            <a:schemeClr val="tx1"/>
                          </a:solidFill>
                          <a:latin typeface="Times New Roman"/>
                        </a:rPr>
                        <a:t>RISCHIO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2000">
                          <a:solidFill>
                            <a:schemeClr val="tx1"/>
                          </a:solidFill>
                          <a:latin typeface="Times New Roman"/>
                        </a:rPr>
                        <a:t>PREVENZIONE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2000">
                          <a:solidFill>
                            <a:schemeClr val="tx1"/>
                          </a:solidFill>
                          <a:latin typeface="Times New Roman"/>
                        </a:rPr>
                        <a:t>ASSICURAZIONE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959594"/>
                  </a:ext>
                </a:extLst>
              </a:tr>
              <a:tr h="681037"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Incendio e calamità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Montaggio di rilevatori di gas infiammabili e tossici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000">
                          <a:latin typeface="Times New Roman"/>
                        </a:rPr>
                        <a:t>Copertura incendio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51874"/>
                  </a:ext>
                </a:extLst>
              </a:tr>
              <a:tr h="773906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  <a:latin typeface="Times New Roman"/>
                        </a:rPr>
                        <a:t>Infortuni sul </a:t>
                      </a:r>
                    </a:p>
                    <a:p>
                      <a:pPr lvl="0">
                        <a:buNone/>
                      </a:pPr>
                      <a:r>
                        <a:rPr lang="it-IT" sz="2000">
                          <a:solidFill>
                            <a:schemeClr val="tx1"/>
                          </a:solidFill>
                          <a:latin typeface="Times New Roman"/>
                        </a:rPr>
                        <a:t>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Esser muniti dei giusti dispositivi di protezione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000">
                          <a:latin typeface="Times New Roman"/>
                        </a:rPr>
                        <a:t>Polizza infortuni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006170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Cyber risk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Esser forniti di anti-virus all'avanguardia e di assistenza tecnica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000">
                          <a:latin typeface="Times New Roman"/>
                        </a:rPr>
                        <a:t>Protezione digitale: S.O.S cyber.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033829"/>
                  </a:ext>
                </a:extLst>
              </a:tr>
              <a:tr h="773906"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Danni a terzi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/>
                        </a:rPr>
                        <a:t>Periodica manutenzione del laboratorio e dei relativi stabilimenti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000">
                          <a:latin typeface="Times New Roman"/>
                        </a:rPr>
                        <a:t>Responsabilità civile verso terzi 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430683"/>
                  </a:ext>
                </a:extLst>
              </a:tr>
              <a:tr h="975121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/>
                        </a:rPr>
                        <a:t>Cambiamento nei gusti dei consumatori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Costante aggiornamento dei modelli e tessuti seguendo la moda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(è un rischio imprenditoriale)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271313"/>
                  </a:ext>
                </a:extLst>
              </a:tr>
              <a:tr h="1238251"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Furto in magazzino o negozio o durante il trasporto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/>
                        </a:rPr>
                        <a:t>Installazione di dispositivo antifurto e tracciabilità dei mezzi di trasporto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2000" dirty="0">
                          <a:latin typeface="Times New Roman"/>
                        </a:rPr>
                        <a:t>Furto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23956"/>
                  </a:ext>
                </a:extLst>
              </a:tr>
              <a:tr h="681037">
                <a:tc>
                  <a:txBody>
                    <a:bodyPr/>
                    <a:lstStyle/>
                    <a:p>
                      <a:r>
                        <a:rPr lang="it-IT" sz="2000">
                          <a:latin typeface="Times New Roman"/>
                        </a:rPr>
                        <a:t>Blackout e interruzioni nella produzione</a:t>
                      </a:r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Times New Roman"/>
                        </a:rPr>
                        <a:t>Installazione del differenziale e di un generatore di energia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288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5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8163B444-3948-41CA-93AD-AC1071A60285}"/>
              </a:ext>
            </a:extLst>
          </p:cNvPr>
          <p:cNvSpPr/>
          <p:nvPr/>
        </p:nvSpPr>
        <p:spPr>
          <a:xfrm>
            <a:off x="514820" y="1248907"/>
            <a:ext cx="4845167" cy="1869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it-IT" sz="180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D87FD2C-F1C0-0D41-9B18-0D5AF35A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32" y="1485005"/>
            <a:ext cx="4583576" cy="150018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Una cliente, dopo aver ritirato e provato l’abito che aveva progettato, rimane insoddisfatta e chiede il rimborso, rifiutandosi di saldare il pagamento.</a:t>
            </a:r>
            <a:endParaRPr lang="it-IT" sz="240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DA6A2FB-1872-B141-81F0-DAA4C6E6B97D}"/>
              </a:ext>
            </a:extLst>
          </p:cNvPr>
          <p:cNvSpPr txBox="1"/>
          <p:nvPr/>
        </p:nvSpPr>
        <p:spPr>
          <a:xfrm>
            <a:off x="6447497" y="5612525"/>
            <a:ext cx="4903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da regolamento, non è possibile effettuare il rimborso.</a:t>
            </a:r>
          </a:p>
        </p:txBody>
      </p:sp>
      <p:sp>
        <p:nvSpPr>
          <p:cNvPr id="10" name="Freccia a sinistra 3">
            <a:extLst>
              <a:ext uri="{FF2B5EF4-FFF2-40B4-BE49-F238E27FC236}">
                <a16:creationId xmlns:a16="http://schemas.microsoft.com/office/drawing/2014/main" id="{E67C5DC3-CB53-F24C-9E53-C8861D1761C0}"/>
              </a:ext>
            </a:extLst>
          </p:cNvPr>
          <p:cNvSpPr/>
          <p:nvPr/>
        </p:nvSpPr>
        <p:spPr>
          <a:xfrm rot="16080000">
            <a:off x="2057743" y="3752661"/>
            <a:ext cx="1160400" cy="54554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83FF0C4-6AFD-CE43-99A8-D231C9335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555" y="4903724"/>
            <a:ext cx="2481966" cy="1489180"/>
          </a:xfrm>
          <a:prstGeom prst="rect">
            <a:avLst/>
          </a:prstGeom>
          <a:ln w="127000" cap="rnd">
            <a:solidFill>
              <a:schemeClr val="accent1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36542A-5B95-4812-B0FF-27373A600068}"/>
              </a:ext>
            </a:extLst>
          </p:cNvPr>
          <p:cNvSpPr txBox="1"/>
          <p:nvPr/>
        </p:nvSpPr>
        <p:spPr>
          <a:xfrm>
            <a:off x="2078966" y="48307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it-IT" sz="1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49E1098-8109-4388-9F24-2E3BC307D4C4}"/>
              </a:ext>
            </a:extLst>
          </p:cNvPr>
          <p:cNvSpPr txBox="1"/>
          <p:nvPr/>
        </p:nvSpPr>
        <p:spPr>
          <a:xfrm>
            <a:off x="7412966" y="224286"/>
            <a:ext cx="372086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it-IT" sz="2800" b="1">
                <a:solidFill>
                  <a:schemeClr val="accent1"/>
                </a:solidFill>
                <a:latin typeface="Times New Roman"/>
                <a:cs typeface="Times New Roman"/>
              </a:rPr>
              <a:t>CASO DI STUDIO:</a:t>
            </a:r>
            <a:endParaRPr lang="it-IT" sz="2800" b="1">
              <a:solidFill>
                <a:schemeClr val="accent1"/>
              </a:solidFill>
            </a:endParaRP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B8AFB35E-A33D-475C-897F-331BB6B64A94}"/>
              </a:ext>
            </a:extLst>
          </p:cNvPr>
          <p:cNvSpPr/>
          <p:nvPr/>
        </p:nvSpPr>
        <p:spPr>
          <a:xfrm rot="16320000">
            <a:off x="5519490" y="5557540"/>
            <a:ext cx="517584" cy="110705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111940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8BFA628-FA41-4E49-9942-12FAB5CAE3E0}"/>
              </a:ext>
            </a:extLst>
          </p:cNvPr>
          <p:cNvSpPr txBox="1"/>
          <p:nvPr/>
        </p:nvSpPr>
        <p:spPr>
          <a:xfrm>
            <a:off x="2762492" y="336601"/>
            <a:ext cx="333350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it-IT" sz="2400" b="1">
                <a:solidFill>
                  <a:schemeClr val="accent1"/>
                </a:solidFill>
                <a:latin typeface="Times New Roman"/>
                <a:cs typeface="Times New Roman"/>
              </a:rPr>
              <a:t>DANNO</a:t>
            </a:r>
            <a:r>
              <a:rPr lang="it-IT" sz="2400">
                <a:solidFill>
                  <a:schemeClr val="accent1"/>
                </a:solidFill>
                <a:latin typeface="Times New Roman"/>
                <a:cs typeface="Times New Roman"/>
              </a:rPr>
              <a:t> </a:t>
            </a:r>
            <a:r>
              <a:rPr lang="it-IT" sz="2400" b="1">
                <a:solidFill>
                  <a:schemeClr val="accent1"/>
                </a:solidFill>
                <a:latin typeface="Times New Roman"/>
                <a:cs typeface="Times New Roman"/>
              </a:rPr>
              <a:t>DIRETTO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181487F-2CF4-B345-99B1-4FE363DFBC30}"/>
              </a:ext>
            </a:extLst>
          </p:cNvPr>
          <p:cNvSpPr txBox="1"/>
          <p:nvPr/>
        </p:nvSpPr>
        <p:spPr>
          <a:xfrm>
            <a:off x="7752625" y="336601"/>
            <a:ext cx="328185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it-IT" sz="2400" b="1">
                <a:solidFill>
                  <a:schemeClr val="accent1"/>
                </a:solidFill>
                <a:latin typeface="Times New Roman"/>
                <a:cs typeface="Times New Roman"/>
              </a:rPr>
              <a:t>DANNO INDIRETTO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E4CA00ED-01C2-F243-AAD8-0AB5E19BE140}"/>
              </a:ext>
            </a:extLst>
          </p:cNvPr>
          <p:cNvSpPr/>
          <p:nvPr/>
        </p:nvSpPr>
        <p:spPr>
          <a:xfrm>
            <a:off x="3024849" y="1866024"/>
            <a:ext cx="2966978" cy="13046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>
                <a:solidFill>
                  <a:schemeClr val="tx1"/>
                </a:solidFill>
                <a:latin typeface="Times New Roman"/>
                <a:cs typeface="Times New Roman"/>
              </a:rPr>
              <a:t>La perdita economica, per il mancato saldo del pagamento.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5EEB9604-A3CF-1642-B77D-156A732825E5}"/>
              </a:ext>
            </a:extLst>
          </p:cNvPr>
          <p:cNvSpPr/>
          <p:nvPr/>
        </p:nvSpPr>
        <p:spPr>
          <a:xfrm>
            <a:off x="8017870" y="1866024"/>
            <a:ext cx="3125164" cy="13046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1"/>
                </a:solidFill>
                <a:latin typeface="Times New Roman"/>
                <a:cs typeface="Times New Roman"/>
              </a:rPr>
              <a:t>Perdita della cliente;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1"/>
                </a:solidFill>
                <a:latin typeface="Times New Roman"/>
                <a:cs typeface="Times New Roman"/>
              </a:rPr>
              <a:t>Cattiva immagine dell’Atelier.</a:t>
            </a:r>
          </a:p>
        </p:txBody>
      </p:sp>
      <p:sp>
        <p:nvSpPr>
          <p:cNvPr id="13" name="Freccia a sinistra 3">
            <a:extLst>
              <a:ext uri="{FF2B5EF4-FFF2-40B4-BE49-F238E27FC236}">
                <a16:creationId xmlns:a16="http://schemas.microsoft.com/office/drawing/2014/main" id="{386F9807-35EC-D241-B5FD-3D98B836CEBE}"/>
              </a:ext>
            </a:extLst>
          </p:cNvPr>
          <p:cNvSpPr/>
          <p:nvPr/>
        </p:nvSpPr>
        <p:spPr>
          <a:xfrm rot="16200000">
            <a:off x="3971142" y="993866"/>
            <a:ext cx="916209" cy="54633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4" name="Freccia a sinistra 3">
            <a:extLst>
              <a:ext uri="{FF2B5EF4-FFF2-40B4-BE49-F238E27FC236}">
                <a16:creationId xmlns:a16="http://schemas.microsoft.com/office/drawing/2014/main" id="{2C47CFC8-D401-A74B-8EB7-C0D19337BA6F}"/>
              </a:ext>
            </a:extLst>
          </p:cNvPr>
          <p:cNvSpPr/>
          <p:nvPr/>
        </p:nvSpPr>
        <p:spPr>
          <a:xfrm rot="16200000">
            <a:off x="8978154" y="993864"/>
            <a:ext cx="916208" cy="54634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0A06B908-92CD-4041-9878-B50D2D670BC4}"/>
              </a:ext>
            </a:extLst>
          </p:cNvPr>
          <p:cNvSpPr/>
          <p:nvPr/>
        </p:nvSpPr>
        <p:spPr>
          <a:xfrm>
            <a:off x="523512" y="4435415"/>
            <a:ext cx="2767516" cy="9953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>
                <a:solidFill>
                  <a:schemeClr val="tx1"/>
                </a:solidFill>
                <a:latin typeface="Times New Roman"/>
                <a:cs typeface="Times New Roman"/>
              </a:rPr>
              <a:t>Misure di prevenzione?</a:t>
            </a:r>
          </a:p>
        </p:txBody>
      </p:sp>
      <p:sp>
        <p:nvSpPr>
          <p:cNvPr id="16" name="Freccia a sinistra 3">
            <a:extLst>
              <a:ext uri="{FF2B5EF4-FFF2-40B4-BE49-F238E27FC236}">
                <a16:creationId xmlns:a16="http://schemas.microsoft.com/office/drawing/2014/main" id="{B77BD2C2-B954-A445-993E-75D0BD5F81B4}"/>
              </a:ext>
            </a:extLst>
          </p:cNvPr>
          <p:cNvSpPr/>
          <p:nvPr/>
        </p:nvSpPr>
        <p:spPr>
          <a:xfrm rot="10800000">
            <a:off x="3525841" y="4750853"/>
            <a:ext cx="1286008" cy="36451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84BCCF9-6FAC-BC41-9522-57C5BF88097F}"/>
              </a:ext>
            </a:extLst>
          </p:cNvPr>
          <p:cNvSpPr txBox="1"/>
          <p:nvPr/>
        </p:nvSpPr>
        <p:spPr>
          <a:xfrm>
            <a:off x="5158853" y="4480220"/>
            <a:ext cx="455057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it-IT" sz="2000" dirty="0">
                <a:latin typeface="Times New Roman"/>
                <a:cs typeface="Times New Roman"/>
              </a:rPr>
              <a:t>Sono esplicitamente indicate le condizioni di vendita e i limiti nel momento in cui si stipula il contratto.</a:t>
            </a:r>
          </a:p>
        </p:txBody>
      </p:sp>
      <p:pic>
        <p:nvPicPr>
          <p:cNvPr id="3" name="Immagine 3">
            <a:extLst>
              <a:ext uri="{FF2B5EF4-FFF2-40B4-BE49-F238E27FC236}">
                <a16:creationId xmlns:a16="http://schemas.microsoft.com/office/drawing/2014/main" id="{10131845-0B7B-426E-A0CC-B0978FBEB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433" y="3980869"/>
            <a:ext cx="1762664" cy="151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3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3B7BB51-92B8-4089-8DAB-1202A4D1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11FD0E-2D27-4A5A-949D-222E61ECB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57B73C4-E7B6-1F42-B4B5-6D03A316E892}"/>
              </a:ext>
            </a:extLst>
          </p:cNvPr>
          <p:cNvSpPr txBox="1"/>
          <p:nvPr/>
        </p:nvSpPr>
        <p:spPr>
          <a:xfrm>
            <a:off x="6235640" y="624457"/>
            <a:ext cx="5362576" cy="189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>
                <a:solidFill>
                  <a:schemeClr val="accent1"/>
                </a:solidFill>
                <a:latin typeface="Times New Roman"/>
                <a:ea typeface="+mj-ea"/>
                <a:cs typeface="Times New Roman"/>
              </a:rPr>
              <a:t>CONCLUSIONI DANNO INDIRETTO:</a:t>
            </a:r>
          </a:p>
        </p:txBody>
      </p:sp>
      <p:graphicFrame>
        <p:nvGraphicFramePr>
          <p:cNvPr id="8" name="CasellaDiTesto 5">
            <a:extLst>
              <a:ext uri="{FF2B5EF4-FFF2-40B4-BE49-F238E27FC236}">
                <a16:creationId xmlns:a16="http://schemas.microsoft.com/office/drawing/2014/main" id="{2D1822D7-457A-4B57-9549-983068BAF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9551588"/>
              </p:ext>
            </p:extLst>
          </p:nvPr>
        </p:nvGraphicFramePr>
        <p:xfrm>
          <a:off x="334994" y="2445770"/>
          <a:ext cx="11522015" cy="447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47418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456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Elephant</vt:lpstr>
      <vt:lpstr>Georgia</vt:lpstr>
      <vt:lpstr>Times New Roman</vt:lpstr>
      <vt:lpstr>BrushVTI</vt:lpstr>
      <vt:lpstr>Semplicemente  fashion s.r.l  </vt:lpstr>
      <vt:lpstr>Presentazione standard di PowerPoint</vt:lpstr>
      <vt:lpstr>I nostri clienti possono accedere ad un monitor dove potranno progettare i propri abiti avendo a disposizione  una vasta gamma di modelli e tessuti; con l’aiuto di una sarta professionista, verranno prese le misure, utili a realizzare l’abito. Utilizzando questa tecnologia avanzata, permettiamo ai nostri clienti di creare personalmente i loro look, rendendoli unici. .</vt:lpstr>
      <vt:lpstr>Presentazione standard di PowerPoint</vt:lpstr>
      <vt:lpstr>Presentazione standard di PowerPoint</vt:lpstr>
      <vt:lpstr>Una cliente, dopo aver ritirato e provato l’abito che aveva progettato, rimane insoddisfatta e chiede il rimborso, rifiutandosi di saldare il pagamento.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Simona</cp:lastModifiedBy>
  <cp:revision>14</cp:revision>
  <dcterms:created xsi:type="dcterms:W3CDTF">2020-05-01T13:34:08Z</dcterms:created>
  <dcterms:modified xsi:type="dcterms:W3CDTF">2020-06-18T08:46:13Z</dcterms:modified>
</cp:coreProperties>
</file>