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63" r:id="rId3"/>
    <p:sldId id="258" r:id="rId4"/>
    <p:sldId id="262" r:id="rId5"/>
    <p:sldId id="264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mona" initials="S" lastIdx="6" clrIdx="0">
    <p:extLst>
      <p:ext uri="{19B8F6BF-5375-455C-9EA6-DF929625EA0E}">
        <p15:presenceInfo xmlns:p15="http://schemas.microsoft.com/office/powerpoint/2012/main" userId="Simo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2F91D7-F917-4BD4-8E98-53E59180DDF8}" v="26" dt="2020-05-31T13:54:00.741"/>
    <p1510:client id="{E82B77A8-A60D-4A98-8285-4A9459FEE1BA}" v="6" dt="2020-05-31T13:47:47.3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Stile chiaro 3 - Color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9"/>
  </p:normalViewPr>
  <p:slideViewPr>
    <p:cSldViewPr snapToGrid="0">
      <p:cViewPr varScale="1">
        <p:scale>
          <a:sx n="86" d="100"/>
          <a:sy n="86" d="100"/>
        </p:scale>
        <p:origin x="120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302E20-F302-45CD-99B0-B4DEBD15109E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719AE81-7C86-455A-8406-95E6999FA966}">
      <dgm:prSet/>
      <dgm:spPr/>
      <dgm:t>
        <a:bodyPr/>
        <a:lstStyle/>
        <a:p>
          <a:r>
            <a:rPr lang="it-IT" dirty="0">
              <a:latin typeface="Times New Roman"/>
              <a:cs typeface="Times New Roman"/>
            </a:rPr>
            <a:t>Un elemento a favore della società è il fatto che la cliente ha firmato il contratto di compravendita, con fattura annessa e per legge è obbligata ad effettuare il pagamento;</a:t>
          </a:r>
          <a:endParaRPr lang="en-US" dirty="0">
            <a:latin typeface="Times New Roman"/>
            <a:cs typeface="Times New Roman"/>
          </a:endParaRPr>
        </a:p>
      </dgm:t>
    </dgm:pt>
    <dgm:pt modelId="{1CAFAAA1-B221-4994-B39B-948103EFC91A}" type="parTrans" cxnId="{221C6228-4A81-4951-B66D-AAB744B96B0F}">
      <dgm:prSet/>
      <dgm:spPr/>
      <dgm:t>
        <a:bodyPr/>
        <a:lstStyle/>
        <a:p>
          <a:endParaRPr lang="en-US"/>
        </a:p>
      </dgm:t>
    </dgm:pt>
    <dgm:pt modelId="{C517AEE3-E1DB-4026-81C2-965198E84CB6}" type="sibTrans" cxnId="{221C6228-4A81-4951-B66D-AAB744B96B0F}">
      <dgm:prSet/>
      <dgm:spPr/>
      <dgm:t>
        <a:bodyPr/>
        <a:lstStyle/>
        <a:p>
          <a:endParaRPr lang="en-US"/>
        </a:p>
      </dgm:t>
    </dgm:pt>
    <dgm:pt modelId="{2A2CAE2E-1958-42A5-A708-89E1E82ED098}">
      <dgm:prSet/>
      <dgm:spPr/>
      <dgm:t>
        <a:bodyPr/>
        <a:lstStyle/>
        <a:p>
          <a:r>
            <a:rPr lang="it-IT" dirty="0">
              <a:latin typeface="Times New Roman"/>
              <a:cs typeface="Times New Roman"/>
            </a:rPr>
            <a:t>L’elemento da cui è scaturito questo danno è la mancanza di un’assicurazione;</a:t>
          </a:r>
          <a:endParaRPr lang="en-US" dirty="0">
            <a:latin typeface="Times New Roman"/>
            <a:cs typeface="Times New Roman"/>
          </a:endParaRPr>
        </a:p>
      </dgm:t>
    </dgm:pt>
    <dgm:pt modelId="{6C1CC634-55B6-4DE5-B2A4-D6C3371B5AB2}" type="parTrans" cxnId="{ECEAF378-64E8-4C50-9CC1-DBE2D016F589}">
      <dgm:prSet/>
      <dgm:spPr/>
      <dgm:t>
        <a:bodyPr/>
        <a:lstStyle/>
        <a:p>
          <a:endParaRPr lang="en-US"/>
        </a:p>
      </dgm:t>
    </dgm:pt>
    <dgm:pt modelId="{506DC982-60C2-482C-AD67-F9FA82406F12}" type="sibTrans" cxnId="{ECEAF378-64E8-4C50-9CC1-DBE2D016F589}">
      <dgm:prSet/>
      <dgm:spPr/>
      <dgm:t>
        <a:bodyPr/>
        <a:lstStyle/>
        <a:p>
          <a:endParaRPr lang="en-US"/>
        </a:p>
      </dgm:t>
    </dgm:pt>
    <dgm:pt modelId="{7C461C70-AE57-48C9-A9E8-028E55BB1628}">
      <dgm:prSet/>
      <dgm:spPr/>
      <dgm:t>
        <a:bodyPr/>
        <a:lstStyle/>
        <a:p>
          <a:pPr rtl="0"/>
          <a:r>
            <a:rPr lang="it-IT" dirty="0">
              <a:latin typeface="Times New Roman"/>
              <a:cs typeface="Times New Roman"/>
            </a:rPr>
            <a:t>Per poter migliorare nel futuro, Semplicemente Fashion stipulerà una polizza assicurativa che garantisca la tutela legale e cercherà di evidenziare le clausole di condizioni di vendita.</a:t>
          </a:r>
          <a:endParaRPr lang="en-US" dirty="0">
            <a:latin typeface="Times New Roman"/>
            <a:cs typeface="Times New Roman"/>
          </a:endParaRPr>
        </a:p>
      </dgm:t>
    </dgm:pt>
    <dgm:pt modelId="{444A10AD-18F3-403D-B938-4AFB41299AC6}" type="parTrans" cxnId="{6321E556-409F-43AE-8CD2-8E0CF0C94B74}">
      <dgm:prSet/>
      <dgm:spPr/>
      <dgm:t>
        <a:bodyPr/>
        <a:lstStyle/>
        <a:p>
          <a:endParaRPr lang="en-US"/>
        </a:p>
      </dgm:t>
    </dgm:pt>
    <dgm:pt modelId="{8BFFB202-E322-4E2F-8C54-88A0E91B4157}" type="sibTrans" cxnId="{6321E556-409F-43AE-8CD2-8E0CF0C94B74}">
      <dgm:prSet/>
      <dgm:spPr/>
      <dgm:t>
        <a:bodyPr/>
        <a:lstStyle/>
        <a:p>
          <a:endParaRPr lang="en-US"/>
        </a:p>
      </dgm:t>
    </dgm:pt>
    <dgm:pt modelId="{8E179F0C-DB2D-4EA2-879D-750804E4A900}" type="pres">
      <dgm:prSet presAssocID="{25302E20-F302-45CD-99B0-B4DEBD15109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E1F093F-9E08-4ED4-AB7B-80B0730A7005}" type="pres">
      <dgm:prSet presAssocID="{2719AE81-7C86-455A-8406-95E6999FA966}" presName="hierRoot1" presStyleCnt="0"/>
      <dgm:spPr/>
    </dgm:pt>
    <dgm:pt modelId="{30C79BD7-0B4C-424A-9BBC-F35F13D35724}" type="pres">
      <dgm:prSet presAssocID="{2719AE81-7C86-455A-8406-95E6999FA966}" presName="composite" presStyleCnt="0"/>
      <dgm:spPr/>
    </dgm:pt>
    <dgm:pt modelId="{8575A735-5F5E-423A-97DB-783EABFEFD88}" type="pres">
      <dgm:prSet presAssocID="{2719AE81-7C86-455A-8406-95E6999FA966}" presName="background" presStyleLbl="node0" presStyleIdx="0" presStyleCnt="3"/>
      <dgm:spPr/>
    </dgm:pt>
    <dgm:pt modelId="{72FCD646-088C-437E-9F43-971963756C75}" type="pres">
      <dgm:prSet presAssocID="{2719AE81-7C86-455A-8406-95E6999FA966}" presName="text" presStyleLbl="fgAcc0" presStyleIdx="0" presStyleCnt="3">
        <dgm:presLayoutVars>
          <dgm:chPref val="3"/>
        </dgm:presLayoutVars>
      </dgm:prSet>
      <dgm:spPr/>
    </dgm:pt>
    <dgm:pt modelId="{ECA7CFC1-F80C-4EA6-9A8B-BDA0F6DDC297}" type="pres">
      <dgm:prSet presAssocID="{2719AE81-7C86-455A-8406-95E6999FA966}" presName="hierChild2" presStyleCnt="0"/>
      <dgm:spPr/>
    </dgm:pt>
    <dgm:pt modelId="{EA18D217-8356-45F5-B523-E70A4DA41C70}" type="pres">
      <dgm:prSet presAssocID="{2A2CAE2E-1958-42A5-A708-89E1E82ED098}" presName="hierRoot1" presStyleCnt="0"/>
      <dgm:spPr/>
    </dgm:pt>
    <dgm:pt modelId="{CFC77CD8-2E62-4915-827B-B17B3D301298}" type="pres">
      <dgm:prSet presAssocID="{2A2CAE2E-1958-42A5-A708-89E1E82ED098}" presName="composite" presStyleCnt="0"/>
      <dgm:spPr/>
    </dgm:pt>
    <dgm:pt modelId="{6CCBA6DA-B6F1-445A-B732-BE1F0CF6B5DD}" type="pres">
      <dgm:prSet presAssocID="{2A2CAE2E-1958-42A5-A708-89E1E82ED098}" presName="background" presStyleLbl="node0" presStyleIdx="1" presStyleCnt="3"/>
      <dgm:spPr/>
    </dgm:pt>
    <dgm:pt modelId="{9802ABA8-7524-4BDD-A01C-88BA75B2A011}" type="pres">
      <dgm:prSet presAssocID="{2A2CAE2E-1958-42A5-A708-89E1E82ED098}" presName="text" presStyleLbl="fgAcc0" presStyleIdx="1" presStyleCnt="3">
        <dgm:presLayoutVars>
          <dgm:chPref val="3"/>
        </dgm:presLayoutVars>
      </dgm:prSet>
      <dgm:spPr/>
    </dgm:pt>
    <dgm:pt modelId="{18A90BBA-7878-49B6-B237-30CC4EB4BED6}" type="pres">
      <dgm:prSet presAssocID="{2A2CAE2E-1958-42A5-A708-89E1E82ED098}" presName="hierChild2" presStyleCnt="0"/>
      <dgm:spPr/>
    </dgm:pt>
    <dgm:pt modelId="{2992F64C-269B-4F51-8159-01788811E6CF}" type="pres">
      <dgm:prSet presAssocID="{7C461C70-AE57-48C9-A9E8-028E55BB1628}" presName="hierRoot1" presStyleCnt="0"/>
      <dgm:spPr/>
    </dgm:pt>
    <dgm:pt modelId="{1A388FC1-3D93-4883-B356-1D54E50DB19B}" type="pres">
      <dgm:prSet presAssocID="{7C461C70-AE57-48C9-A9E8-028E55BB1628}" presName="composite" presStyleCnt="0"/>
      <dgm:spPr/>
    </dgm:pt>
    <dgm:pt modelId="{9F09C86E-A290-4F78-9708-64FCA1C1A99A}" type="pres">
      <dgm:prSet presAssocID="{7C461C70-AE57-48C9-A9E8-028E55BB1628}" presName="background" presStyleLbl="node0" presStyleIdx="2" presStyleCnt="3"/>
      <dgm:spPr/>
    </dgm:pt>
    <dgm:pt modelId="{27B90945-9533-49E6-A4D1-87831A14EA6C}" type="pres">
      <dgm:prSet presAssocID="{7C461C70-AE57-48C9-A9E8-028E55BB1628}" presName="text" presStyleLbl="fgAcc0" presStyleIdx="2" presStyleCnt="3">
        <dgm:presLayoutVars>
          <dgm:chPref val="3"/>
        </dgm:presLayoutVars>
      </dgm:prSet>
      <dgm:spPr/>
    </dgm:pt>
    <dgm:pt modelId="{4C75F76E-AEB7-4077-839A-A1444E3A3248}" type="pres">
      <dgm:prSet presAssocID="{7C461C70-AE57-48C9-A9E8-028E55BB1628}" presName="hierChild2" presStyleCnt="0"/>
      <dgm:spPr/>
    </dgm:pt>
  </dgm:ptLst>
  <dgm:cxnLst>
    <dgm:cxn modelId="{EC432C08-58BD-4089-8AF7-FDDDD194F02D}" type="presOf" srcId="{7C461C70-AE57-48C9-A9E8-028E55BB1628}" destId="{27B90945-9533-49E6-A4D1-87831A14EA6C}" srcOrd="0" destOrd="0" presId="urn:microsoft.com/office/officeart/2005/8/layout/hierarchy1"/>
    <dgm:cxn modelId="{221C6228-4A81-4951-B66D-AAB744B96B0F}" srcId="{25302E20-F302-45CD-99B0-B4DEBD15109E}" destId="{2719AE81-7C86-455A-8406-95E6999FA966}" srcOrd="0" destOrd="0" parTransId="{1CAFAAA1-B221-4994-B39B-948103EFC91A}" sibTransId="{C517AEE3-E1DB-4026-81C2-965198E84CB6}"/>
    <dgm:cxn modelId="{E5E8293C-E5C5-4696-85D1-50C5B3F67BF4}" type="presOf" srcId="{2A2CAE2E-1958-42A5-A708-89E1E82ED098}" destId="{9802ABA8-7524-4BDD-A01C-88BA75B2A011}" srcOrd="0" destOrd="0" presId="urn:microsoft.com/office/officeart/2005/8/layout/hierarchy1"/>
    <dgm:cxn modelId="{6321E556-409F-43AE-8CD2-8E0CF0C94B74}" srcId="{25302E20-F302-45CD-99B0-B4DEBD15109E}" destId="{7C461C70-AE57-48C9-A9E8-028E55BB1628}" srcOrd="2" destOrd="0" parTransId="{444A10AD-18F3-403D-B938-4AFB41299AC6}" sibTransId="{8BFFB202-E322-4E2F-8C54-88A0E91B4157}"/>
    <dgm:cxn modelId="{ECEAF378-64E8-4C50-9CC1-DBE2D016F589}" srcId="{25302E20-F302-45CD-99B0-B4DEBD15109E}" destId="{2A2CAE2E-1958-42A5-A708-89E1E82ED098}" srcOrd="1" destOrd="0" parTransId="{6C1CC634-55B6-4DE5-B2A4-D6C3371B5AB2}" sibTransId="{506DC982-60C2-482C-AD67-F9FA82406F12}"/>
    <dgm:cxn modelId="{39900DC3-8D4C-45AC-B4D6-E95002962FDB}" type="presOf" srcId="{2719AE81-7C86-455A-8406-95E6999FA966}" destId="{72FCD646-088C-437E-9F43-971963756C75}" srcOrd="0" destOrd="0" presId="urn:microsoft.com/office/officeart/2005/8/layout/hierarchy1"/>
    <dgm:cxn modelId="{DEBAFCFC-B4A0-4D1A-80DB-15EE9F32BD16}" type="presOf" srcId="{25302E20-F302-45CD-99B0-B4DEBD15109E}" destId="{8E179F0C-DB2D-4EA2-879D-750804E4A900}" srcOrd="0" destOrd="0" presId="urn:microsoft.com/office/officeart/2005/8/layout/hierarchy1"/>
    <dgm:cxn modelId="{5DFCEB48-C706-45FC-9FDA-0973E4724356}" type="presParOf" srcId="{8E179F0C-DB2D-4EA2-879D-750804E4A900}" destId="{1E1F093F-9E08-4ED4-AB7B-80B0730A7005}" srcOrd="0" destOrd="0" presId="urn:microsoft.com/office/officeart/2005/8/layout/hierarchy1"/>
    <dgm:cxn modelId="{0D3C61AF-CBA1-47A7-949A-5141BCB89BEA}" type="presParOf" srcId="{1E1F093F-9E08-4ED4-AB7B-80B0730A7005}" destId="{30C79BD7-0B4C-424A-9BBC-F35F13D35724}" srcOrd="0" destOrd="0" presId="urn:microsoft.com/office/officeart/2005/8/layout/hierarchy1"/>
    <dgm:cxn modelId="{3033795F-3BB9-4495-AC90-A6BB35CC236C}" type="presParOf" srcId="{30C79BD7-0B4C-424A-9BBC-F35F13D35724}" destId="{8575A735-5F5E-423A-97DB-783EABFEFD88}" srcOrd="0" destOrd="0" presId="urn:microsoft.com/office/officeart/2005/8/layout/hierarchy1"/>
    <dgm:cxn modelId="{6E5B1F79-34B2-4BA2-845E-59530B7D12FF}" type="presParOf" srcId="{30C79BD7-0B4C-424A-9BBC-F35F13D35724}" destId="{72FCD646-088C-437E-9F43-971963756C75}" srcOrd="1" destOrd="0" presId="urn:microsoft.com/office/officeart/2005/8/layout/hierarchy1"/>
    <dgm:cxn modelId="{1AE171DA-18F3-41E7-B6BE-DDEEBBF9B0F3}" type="presParOf" srcId="{1E1F093F-9E08-4ED4-AB7B-80B0730A7005}" destId="{ECA7CFC1-F80C-4EA6-9A8B-BDA0F6DDC297}" srcOrd="1" destOrd="0" presId="urn:microsoft.com/office/officeart/2005/8/layout/hierarchy1"/>
    <dgm:cxn modelId="{48200DCB-A527-443C-A026-B254ACD8F1A2}" type="presParOf" srcId="{8E179F0C-DB2D-4EA2-879D-750804E4A900}" destId="{EA18D217-8356-45F5-B523-E70A4DA41C70}" srcOrd="1" destOrd="0" presId="urn:microsoft.com/office/officeart/2005/8/layout/hierarchy1"/>
    <dgm:cxn modelId="{2E321A30-3815-42A3-B169-DE6FDCE9A6DC}" type="presParOf" srcId="{EA18D217-8356-45F5-B523-E70A4DA41C70}" destId="{CFC77CD8-2E62-4915-827B-B17B3D301298}" srcOrd="0" destOrd="0" presId="urn:microsoft.com/office/officeart/2005/8/layout/hierarchy1"/>
    <dgm:cxn modelId="{F86AE1D4-E673-403B-BA6C-A70E2AEFE449}" type="presParOf" srcId="{CFC77CD8-2E62-4915-827B-B17B3D301298}" destId="{6CCBA6DA-B6F1-445A-B732-BE1F0CF6B5DD}" srcOrd="0" destOrd="0" presId="urn:microsoft.com/office/officeart/2005/8/layout/hierarchy1"/>
    <dgm:cxn modelId="{370EC1F5-247D-4465-9ADF-E704540ACA08}" type="presParOf" srcId="{CFC77CD8-2E62-4915-827B-B17B3D301298}" destId="{9802ABA8-7524-4BDD-A01C-88BA75B2A011}" srcOrd="1" destOrd="0" presId="urn:microsoft.com/office/officeart/2005/8/layout/hierarchy1"/>
    <dgm:cxn modelId="{C6A35BA1-231F-46AE-ACB3-6D148761CF54}" type="presParOf" srcId="{EA18D217-8356-45F5-B523-E70A4DA41C70}" destId="{18A90BBA-7878-49B6-B237-30CC4EB4BED6}" srcOrd="1" destOrd="0" presId="urn:microsoft.com/office/officeart/2005/8/layout/hierarchy1"/>
    <dgm:cxn modelId="{BB72E77F-0ACD-4B68-BCFA-EAB35D3BCB7E}" type="presParOf" srcId="{8E179F0C-DB2D-4EA2-879D-750804E4A900}" destId="{2992F64C-269B-4F51-8159-01788811E6CF}" srcOrd="2" destOrd="0" presId="urn:microsoft.com/office/officeart/2005/8/layout/hierarchy1"/>
    <dgm:cxn modelId="{552ADDBE-8B86-4F4C-9D58-926D3530915B}" type="presParOf" srcId="{2992F64C-269B-4F51-8159-01788811E6CF}" destId="{1A388FC1-3D93-4883-B356-1D54E50DB19B}" srcOrd="0" destOrd="0" presId="urn:microsoft.com/office/officeart/2005/8/layout/hierarchy1"/>
    <dgm:cxn modelId="{8F3B0933-B093-4182-AB75-AAA77F5560CA}" type="presParOf" srcId="{1A388FC1-3D93-4883-B356-1D54E50DB19B}" destId="{9F09C86E-A290-4F78-9708-64FCA1C1A99A}" srcOrd="0" destOrd="0" presId="urn:microsoft.com/office/officeart/2005/8/layout/hierarchy1"/>
    <dgm:cxn modelId="{38B28B9C-C073-4538-9E3C-888D4516800B}" type="presParOf" srcId="{1A388FC1-3D93-4883-B356-1D54E50DB19B}" destId="{27B90945-9533-49E6-A4D1-87831A14EA6C}" srcOrd="1" destOrd="0" presId="urn:microsoft.com/office/officeart/2005/8/layout/hierarchy1"/>
    <dgm:cxn modelId="{C9855D83-FF18-4CC6-9940-787799BF5A99}" type="presParOf" srcId="{2992F64C-269B-4F51-8159-01788811E6CF}" destId="{4C75F76E-AEB7-4077-839A-A1444E3A324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75A735-5F5E-423A-97DB-783EABFEFD88}">
      <dsp:nvSpPr>
        <dsp:cNvPr id="0" name=""/>
        <dsp:cNvSpPr/>
      </dsp:nvSpPr>
      <dsp:spPr>
        <a:xfrm>
          <a:off x="0" y="1039498"/>
          <a:ext cx="3240566" cy="20577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FCD646-088C-437E-9F43-971963756C75}">
      <dsp:nvSpPr>
        <dsp:cNvPr id="0" name=""/>
        <dsp:cNvSpPr/>
      </dsp:nvSpPr>
      <dsp:spPr>
        <a:xfrm>
          <a:off x="360062" y="1381557"/>
          <a:ext cx="3240566" cy="20577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>
              <a:latin typeface="Times New Roman"/>
              <a:cs typeface="Times New Roman"/>
            </a:rPr>
            <a:t>Un elemento a favore della società è il fatto che la cliente ha firmato il contratto di compravendita, con fattura annessa e per legge è obbligata ad effettuare il pagamento;</a:t>
          </a:r>
          <a:endParaRPr lang="en-US" sz="1800" kern="1200" dirty="0">
            <a:latin typeface="Times New Roman"/>
            <a:cs typeface="Times New Roman"/>
          </a:endParaRPr>
        </a:p>
      </dsp:txBody>
      <dsp:txXfrm>
        <a:off x="420332" y="1441827"/>
        <a:ext cx="3120026" cy="1937219"/>
      </dsp:txXfrm>
    </dsp:sp>
    <dsp:sp modelId="{6CCBA6DA-B6F1-445A-B732-BE1F0CF6B5DD}">
      <dsp:nvSpPr>
        <dsp:cNvPr id="0" name=""/>
        <dsp:cNvSpPr/>
      </dsp:nvSpPr>
      <dsp:spPr>
        <a:xfrm>
          <a:off x="3960692" y="1039498"/>
          <a:ext cx="3240566" cy="20577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02ABA8-7524-4BDD-A01C-88BA75B2A011}">
      <dsp:nvSpPr>
        <dsp:cNvPr id="0" name=""/>
        <dsp:cNvSpPr/>
      </dsp:nvSpPr>
      <dsp:spPr>
        <a:xfrm>
          <a:off x="4320755" y="1381557"/>
          <a:ext cx="3240566" cy="20577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>
              <a:latin typeface="Times New Roman"/>
              <a:cs typeface="Times New Roman"/>
            </a:rPr>
            <a:t>L’elemento da cui è scaturito questo danno è la mancanza di un’assicurazione;</a:t>
          </a:r>
          <a:endParaRPr lang="en-US" sz="1800" kern="1200" dirty="0">
            <a:latin typeface="Times New Roman"/>
            <a:cs typeface="Times New Roman"/>
          </a:endParaRPr>
        </a:p>
      </dsp:txBody>
      <dsp:txXfrm>
        <a:off x="4381025" y="1441827"/>
        <a:ext cx="3120026" cy="1937219"/>
      </dsp:txXfrm>
    </dsp:sp>
    <dsp:sp modelId="{9F09C86E-A290-4F78-9708-64FCA1C1A99A}">
      <dsp:nvSpPr>
        <dsp:cNvPr id="0" name=""/>
        <dsp:cNvSpPr/>
      </dsp:nvSpPr>
      <dsp:spPr>
        <a:xfrm>
          <a:off x="7921385" y="1039498"/>
          <a:ext cx="3240566" cy="20577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B90945-9533-49E6-A4D1-87831A14EA6C}">
      <dsp:nvSpPr>
        <dsp:cNvPr id="0" name=""/>
        <dsp:cNvSpPr/>
      </dsp:nvSpPr>
      <dsp:spPr>
        <a:xfrm>
          <a:off x="8281448" y="1381557"/>
          <a:ext cx="3240566" cy="20577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>
              <a:latin typeface="Times New Roman"/>
              <a:cs typeface="Times New Roman"/>
            </a:rPr>
            <a:t>Per poter migliorare nel futuro, Semplicemente Fashion stipulerà una polizza assicurativa che garantisca la tutela legale e cercherà di evidenziare le clausole di condizioni di vendita.</a:t>
          </a:r>
          <a:endParaRPr lang="en-US" sz="1800" kern="1200" dirty="0">
            <a:latin typeface="Times New Roman"/>
            <a:cs typeface="Times New Roman"/>
          </a:endParaRPr>
        </a:p>
      </dsp:txBody>
      <dsp:txXfrm>
        <a:off x="8341718" y="1441827"/>
        <a:ext cx="3120026" cy="19372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5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06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6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94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4087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78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2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314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279394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168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2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80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2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984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3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960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780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1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sz="180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01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960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02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14" r:id="rId6"/>
    <p:sldLayoutId id="2147483719" r:id="rId7"/>
    <p:sldLayoutId id="2147483715" r:id="rId8"/>
    <p:sldLayoutId id="2147483716" r:id="rId9"/>
    <p:sldLayoutId id="2147483717" r:id="rId10"/>
    <p:sldLayoutId id="2147483718" r:id="rId11"/>
    <p:sldLayoutId id="214748372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8" name="Rectangle 67">
            <a:extLst>
              <a:ext uri="{FF2B5EF4-FFF2-40B4-BE49-F238E27FC236}">
                <a16:creationId xmlns:a16="http://schemas.microsoft.com/office/drawing/2014/main" id="{50D1D739-EDC4-4BE6-A073-9B157E1F90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FA505F40-D149-43ED-AF99-35E23BCA8F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6CDD35A4-E546-4AF3-A8B9-AC24C5C9F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3852070 w 12192000"/>
              <a:gd name="connsiteY1" fmla="*/ 0 h 6858000"/>
              <a:gd name="connsiteX2" fmla="*/ 3878367 w 12192000"/>
              <a:gd name="connsiteY2" fmla="*/ 23504 h 6858000"/>
              <a:gd name="connsiteX3" fmla="*/ 3885324 w 12192000"/>
              <a:gd name="connsiteY3" fmla="*/ 84795 h 6858000"/>
              <a:gd name="connsiteX4" fmla="*/ 3820400 w 12192000"/>
              <a:gd name="connsiteY4" fmla="*/ 131127 h 6858000"/>
              <a:gd name="connsiteX5" fmla="*/ 3631811 w 12192000"/>
              <a:gd name="connsiteY5" fmla="*/ 219929 h 6858000"/>
              <a:gd name="connsiteX6" fmla="*/ 4327428 w 12192000"/>
              <a:gd name="connsiteY6" fmla="*/ 351201 h 6858000"/>
              <a:gd name="connsiteX7" fmla="*/ 4080099 w 12192000"/>
              <a:gd name="connsiteY7" fmla="*/ 432279 h 6858000"/>
              <a:gd name="connsiteX8" fmla="*/ 3823492 w 12192000"/>
              <a:gd name="connsiteY8" fmla="*/ 490194 h 6858000"/>
              <a:gd name="connsiteX9" fmla="*/ 3545246 w 12192000"/>
              <a:gd name="connsiteY9" fmla="*/ 532664 h 6858000"/>
              <a:gd name="connsiteX10" fmla="*/ 3291732 w 12192000"/>
              <a:gd name="connsiteY10" fmla="*/ 617605 h 6858000"/>
              <a:gd name="connsiteX11" fmla="*/ 3953340 w 12192000"/>
              <a:gd name="connsiteY11" fmla="*/ 652353 h 6858000"/>
              <a:gd name="connsiteX12" fmla="*/ 3610170 w 12192000"/>
              <a:gd name="connsiteY12" fmla="*/ 729572 h 6858000"/>
              <a:gd name="connsiteX13" fmla="*/ 3328832 w 12192000"/>
              <a:gd name="connsiteY13" fmla="*/ 829957 h 6858000"/>
              <a:gd name="connsiteX14" fmla="*/ 3130966 w 12192000"/>
              <a:gd name="connsiteY14" fmla="*/ 876288 h 6858000"/>
              <a:gd name="connsiteX15" fmla="*/ 2920736 w 12192000"/>
              <a:gd name="connsiteY15" fmla="*/ 887872 h 6858000"/>
              <a:gd name="connsiteX16" fmla="*/ 2871269 w 12192000"/>
              <a:gd name="connsiteY16" fmla="*/ 961228 h 6858000"/>
              <a:gd name="connsiteX17" fmla="*/ 2936195 w 12192000"/>
              <a:gd name="connsiteY17" fmla="*/ 1038448 h 6858000"/>
              <a:gd name="connsiteX18" fmla="*/ 3035126 w 12192000"/>
              <a:gd name="connsiteY18" fmla="*/ 1046168 h 6858000"/>
              <a:gd name="connsiteX19" fmla="*/ 3625627 w 12192000"/>
              <a:gd name="connsiteY19" fmla="*/ 1065474 h 6858000"/>
              <a:gd name="connsiteX20" fmla="*/ 1733551 w 12192000"/>
              <a:gd name="connsiteY20" fmla="*/ 1235355 h 6858000"/>
              <a:gd name="connsiteX21" fmla="*/ 1990156 w 12192000"/>
              <a:gd name="connsiteY21" fmla="*/ 1339602 h 6858000"/>
              <a:gd name="connsiteX22" fmla="*/ 2076722 w 12192000"/>
              <a:gd name="connsiteY22" fmla="*/ 1625311 h 6858000"/>
              <a:gd name="connsiteX23" fmla="*/ 2392067 w 12192000"/>
              <a:gd name="connsiteY23" fmla="*/ 1787470 h 6858000"/>
              <a:gd name="connsiteX24" fmla="*/ 2596115 w 12192000"/>
              <a:gd name="connsiteY24" fmla="*/ 1845385 h 6858000"/>
              <a:gd name="connsiteX25" fmla="*/ 3062950 w 12192000"/>
              <a:gd name="connsiteY25" fmla="*/ 1930326 h 6858000"/>
              <a:gd name="connsiteX26" fmla="*/ 3130966 w 12192000"/>
              <a:gd name="connsiteY26" fmla="*/ 2069319 h 6858000"/>
              <a:gd name="connsiteX27" fmla="*/ 3189708 w 12192000"/>
              <a:gd name="connsiteY27" fmla="*/ 2223754 h 6858000"/>
              <a:gd name="connsiteX28" fmla="*/ 3313373 w 12192000"/>
              <a:gd name="connsiteY28" fmla="*/ 2324141 h 6858000"/>
              <a:gd name="connsiteX29" fmla="*/ 2351877 w 12192000"/>
              <a:gd name="connsiteY29" fmla="*/ 2308697 h 6858000"/>
              <a:gd name="connsiteX30" fmla="*/ 3437038 w 12192000"/>
              <a:gd name="connsiteY30" fmla="*/ 2633017 h 6858000"/>
              <a:gd name="connsiteX31" fmla="*/ 3341198 w 12192000"/>
              <a:gd name="connsiteY31" fmla="*/ 2760427 h 6858000"/>
              <a:gd name="connsiteX32" fmla="*/ 3934791 w 12192000"/>
              <a:gd name="connsiteY32" fmla="*/ 2934169 h 6858000"/>
              <a:gd name="connsiteX33" fmla="*/ 3616352 w 12192000"/>
              <a:gd name="connsiteY33" fmla="*/ 2953473 h 6858000"/>
              <a:gd name="connsiteX34" fmla="*/ 5468240 w 12192000"/>
              <a:gd name="connsiteY34" fmla="*/ 3679329 h 6858000"/>
              <a:gd name="connsiteX35" fmla="*/ 8111582 w 12192000"/>
              <a:gd name="connsiteY35" fmla="*/ 4204418 h 6858000"/>
              <a:gd name="connsiteX36" fmla="*/ 9144186 w 12192000"/>
              <a:gd name="connsiteY36" fmla="*/ 4304802 h 6858000"/>
              <a:gd name="connsiteX37" fmla="*/ 10319004 w 12192000"/>
              <a:gd name="connsiteY37" fmla="*/ 4273915 h 6858000"/>
              <a:gd name="connsiteX38" fmla="*/ 12053408 w 12192000"/>
              <a:gd name="connsiteY38" fmla="*/ 3907125 h 6858000"/>
              <a:gd name="connsiteX39" fmla="*/ 12192000 w 12192000"/>
              <a:gd name="connsiteY39" fmla="*/ 3841157 h 6858000"/>
              <a:gd name="connsiteX40" fmla="*/ 12192000 w 12192000"/>
              <a:gd name="connsiteY40" fmla="*/ 6858000 h 6858000"/>
              <a:gd name="connsiteX41" fmla="*/ 0 w 12192000"/>
              <a:gd name="connsiteY4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3852070" y="0"/>
                </a:lnTo>
                <a:lnTo>
                  <a:pt x="3878367" y="23504"/>
                </a:lnTo>
                <a:cubicBezTo>
                  <a:pt x="3887642" y="39430"/>
                  <a:pt x="3891507" y="59700"/>
                  <a:pt x="3885324" y="84795"/>
                </a:cubicBezTo>
                <a:cubicBezTo>
                  <a:pt x="3876049" y="123406"/>
                  <a:pt x="3845133" y="123406"/>
                  <a:pt x="3820400" y="131127"/>
                </a:cubicBezTo>
                <a:cubicBezTo>
                  <a:pt x="3764751" y="154292"/>
                  <a:pt x="3696735" y="138849"/>
                  <a:pt x="3631811" y="219929"/>
                </a:cubicBezTo>
                <a:cubicBezTo>
                  <a:pt x="3879141" y="262399"/>
                  <a:pt x="4117198" y="181318"/>
                  <a:pt x="4327428" y="351201"/>
                </a:cubicBezTo>
                <a:cubicBezTo>
                  <a:pt x="4250138" y="436142"/>
                  <a:pt x="4163572" y="416836"/>
                  <a:pt x="4080099" y="432279"/>
                </a:cubicBezTo>
                <a:cubicBezTo>
                  <a:pt x="3993533" y="447725"/>
                  <a:pt x="3910058" y="474751"/>
                  <a:pt x="3823492" y="490194"/>
                </a:cubicBezTo>
                <a:cubicBezTo>
                  <a:pt x="3730743" y="509498"/>
                  <a:pt x="3637993" y="513360"/>
                  <a:pt x="3545246" y="532664"/>
                </a:cubicBezTo>
                <a:cubicBezTo>
                  <a:pt x="3467954" y="548109"/>
                  <a:pt x="3384480" y="521081"/>
                  <a:pt x="3291732" y="617605"/>
                </a:cubicBezTo>
                <a:cubicBezTo>
                  <a:pt x="3520513" y="687103"/>
                  <a:pt x="3727651" y="582857"/>
                  <a:pt x="3953340" y="652353"/>
                </a:cubicBezTo>
                <a:cubicBezTo>
                  <a:pt x="3820400" y="714129"/>
                  <a:pt x="3712194" y="694824"/>
                  <a:pt x="3610170" y="729572"/>
                </a:cubicBezTo>
                <a:cubicBezTo>
                  <a:pt x="3517420" y="764322"/>
                  <a:pt x="3406122" y="725712"/>
                  <a:pt x="3328832" y="829957"/>
                </a:cubicBezTo>
                <a:cubicBezTo>
                  <a:pt x="3270090" y="911035"/>
                  <a:pt x="3208258" y="922618"/>
                  <a:pt x="3130966" y="876288"/>
                </a:cubicBezTo>
                <a:cubicBezTo>
                  <a:pt x="3062950" y="833818"/>
                  <a:pt x="2988752" y="845400"/>
                  <a:pt x="2920736" y="887872"/>
                </a:cubicBezTo>
                <a:cubicBezTo>
                  <a:pt x="2896004" y="903315"/>
                  <a:pt x="2871269" y="922618"/>
                  <a:pt x="2871269" y="961228"/>
                </a:cubicBezTo>
                <a:cubicBezTo>
                  <a:pt x="2871269" y="1015283"/>
                  <a:pt x="2902186" y="1030726"/>
                  <a:pt x="2936195" y="1038448"/>
                </a:cubicBezTo>
                <a:cubicBezTo>
                  <a:pt x="2967111" y="1046168"/>
                  <a:pt x="3004210" y="1053891"/>
                  <a:pt x="3035126" y="1046168"/>
                </a:cubicBezTo>
                <a:cubicBezTo>
                  <a:pt x="3232990" y="1003700"/>
                  <a:pt x="3427764" y="1073194"/>
                  <a:pt x="3625627" y="1065474"/>
                </a:cubicBezTo>
                <a:cubicBezTo>
                  <a:pt x="3004210" y="1231494"/>
                  <a:pt x="2376610" y="1177441"/>
                  <a:pt x="1733551" y="1235355"/>
                </a:cubicBezTo>
                <a:cubicBezTo>
                  <a:pt x="1817025" y="1351183"/>
                  <a:pt x="1925232" y="1254661"/>
                  <a:pt x="1990156" y="1339602"/>
                </a:cubicBezTo>
                <a:cubicBezTo>
                  <a:pt x="1928323" y="1517205"/>
                  <a:pt x="1953057" y="1613728"/>
                  <a:pt x="2076722" y="1625311"/>
                </a:cubicBezTo>
                <a:cubicBezTo>
                  <a:pt x="2197295" y="1636894"/>
                  <a:pt x="2327143" y="1575118"/>
                  <a:pt x="2392067" y="1787470"/>
                </a:cubicBezTo>
                <a:cubicBezTo>
                  <a:pt x="2410617" y="1853106"/>
                  <a:pt x="2525008" y="1833802"/>
                  <a:pt x="2596115" y="1845385"/>
                </a:cubicBezTo>
                <a:cubicBezTo>
                  <a:pt x="2750696" y="1872411"/>
                  <a:pt x="2914554" y="1845385"/>
                  <a:pt x="3062950" y="1930326"/>
                </a:cubicBezTo>
                <a:cubicBezTo>
                  <a:pt x="3121692" y="1961213"/>
                  <a:pt x="3161883" y="1984378"/>
                  <a:pt x="3130966" y="2069319"/>
                </a:cubicBezTo>
                <a:cubicBezTo>
                  <a:pt x="3100050" y="2158121"/>
                  <a:pt x="3140242" y="2189008"/>
                  <a:pt x="3189708" y="2223754"/>
                </a:cubicBezTo>
                <a:cubicBezTo>
                  <a:pt x="3226808" y="2250784"/>
                  <a:pt x="3282457" y="2243060"/>
                  <a:pt x="3313373" y="2324141"/>
                </a:cubicBezTo>
                <a:cubicBezTo>
                  <a:pt x="2988752" y="2312558"/>
                  <a:pt x="2673405" y="2246923"/>
                  <a:pt x="2351877" y="2308697"/>
                </a:cubicBezTo>
                <a:cubicBezTo>
                  <a:pt x="2704323" y="2463134"/>
                  <a:pt x="3090776" y="2455412"/>
                  <a:pt x="3437038" y="2633017"/>
                </a:cubicBezTo>
                <a:cubicBezTo>
                  <a:pt x="3424671" y="2694791"/>
                  <a:pt x="3344289" y="2667764"/>
                  <a:pt x="3341198" y="2760427"/>
                </a:cubicBezTo>
                <a:cubicBezTo>
                  <a:pt x="3523603" y="2856951"/>
                  <a:pt x="3743110" y="2791314"/>
                  <a:pt x="3934791" y="2934169"/>
                </a:cubicBezTo>
                <a:cubicBezTo>
                  <a:pt x="3823492" y="2999805"/>
                  <a:pt x="3721469" y="2891699"/>
                  <a:pt x="3616352" y="2953473"/>
                </a:cubicBezTo>
                <a:cubicBezTo>
                  <a:pt x="3650361" y="3046136"/>
                  <a:pt x="5189993" y="3617555"/>
                  <a:pt x="5468240" y="3679329"/>
                </a:cubicBezTo>
                <a:cubicBezTo>
                  <a:pt x="6034007" y="3806740"/>
                  <a:pt x="7663296" y="4131059"/>
                  <a:pt x="8111582" y="4204418"/>
                </a:cubicBezTo>
                <a:cubicBezTo>
                  <a:pt x="8457844" y="4258470"/>
                  <a:pt x="8801016" y="4300942"/>
                  <a:pt x="9144186" y="4304802"/>
                </a:cubicBezTo>
                <a:cubicBezTo>
                  <a:pt x="9536822" y="4308663"/>
                  <a:pt x="9926368" y="4289359"/>
                  <a:pt x="10319004" y="4273915"/>
                </a:cubicBezTo>
                <a:cubicBezTo>
                  <a:pt x="10906415" y="4250750"/>
                  <a:pt x="11484549" y="4158087"/>
                  <a:pt x="12053408" y="3907125"/>
                </a:cubicBezTo>
                <a:lnTo>
                  <a:pt x="12192000" y="3841157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49368" y="4426064"/>
            <a:ext cx="7555694" cy="1754376"/>
          </a:xfrm>
        </p:spPr>
        <p:txBody>
          <a:bodyPr>
            <a:normAutofit fontScale="90000"/>
          </a:bodyPr>
          <a:lstStyle/>
          <a:p>
            <a:r>
              <a:rPr lang="de-DE" dirty="0" err="1">
                <a:latin typeface="Georgia"/>
              </a:rPr>
              <a:t>Semplicemente</a:t>
            </a:r>
            <a:r>
              <a:rPr lang="de-DE" dirty="0">
                <a:latin typeface="Georgia"/>
              </a:rPr>
              <a:t>  </a:t>
            </a:r>
            <a:r>
              <a:rPr lang="de-DE" dirty="0" err="1">
                <a:latin typeface="Georgia"/>
              </a:rPr>
              <a:t>fashion</a:t>
            </a:r>
            <a:r>
              <a:rPr lang="de-DE" dirty="0">
                <a:latin typeface="Georgia"/>
              </a:rPr>
              <a:t> </a:t>
            </a:r>
            <a:r>
              <a:rPr lang="de-DE" dirty="0" err="1">
                <a:latin typeface="Georgia"/>
              </a:rPr>
              <a:t>s.r.l</a:t>
            </a:r>
            <a:br>
              <a:rPr lang="de-DE" dirty="0">
                <a:latin typeface="Georgia"/>
              </a:rPr>
            </a:br>
            <a:br>
              <a:rPr lang="de-DE" sz="3700" dirty="0">
                <a:latin typeface="Georgia"/>
              </a:rPr>
            </a:br>
            <a:endParaRPr lang="de-DE" sz="3700" dirty="0">
              <a:latin typeface="Georgia"/>
            </a:endParaRPr>
          </a:p>
        </p:txBody>
      </p:sp>
      <p:pic>
        <p:nvPicPr>
          <p:cNvPr id="3" name="Immagine 3" descr="Immagine che contiene tavolo&#10;&#10;Descrizione generata con affidabilità molto elevata">
            <a:extLst>
              <a:ext uri="{FF2B5EF4-FFF2-40B4-BE49-F238E27FC236}">
                <a16:creationId xmlns:a16="http://schemas.microsoft.com/office/drawing/2014/main" id="{E3BA3468-9149-44B9-B93A-09C4E2E7DA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4081" y="169245"/>
            <a:ext cx="3614164" cy="3614164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CCAB4165-BC59-4A28-932A-C47C2E438102}"/>
              </a:ext>
            </a:extLst>
          </p:cNvPr>
          <p:cNvSpPr txBox="1"/>
          <p:nvPr/>
        </p:nvSpPr>
        <p:spPr>
          <a:xfrm>
            <a:off x="1043796" y="5543910"/>
            <a:ext cx="6193766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it-IT" sz="3200" i="1">
                <a:latin typeface="Georgia"/>
              </a:rPr>
              <a:t>"fatto da noi come tu lo vuoi."</a:t>
            </a:r>
            <a:endParaRPr lang="it-IT" sz="3200"/>
          </a:p>
        </p:txBody>
      </p:sp>
    </p:spTree>
    <p:extLst>
      <p:ext uri="{BB962C8B-B14F-4D97-AF65-F5344CB8AC3E}">
        <p14:creationId xmlns:p14="http://schemas.microsoft.com/office/powerpoint/2010/main" val="3962583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6018B0C-1E02-4A96-9FE8-379345671BF5}"/>
              </a:ext>
            </a:extLst>
          </p:cNvPr>
          <p:cNvSpPr txBox="1"/>
          <p:nvPr/>
        </p:nvSpPr>
        <p:spPr>
          <a:xfrm>
            <a:off x="5313874" y="1029421"/>
            <a:ext cx="6538821" cy="304698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it-IT" sz="3200">
                <a:latin typeface="Times New Roman"/>
                <a:cs typeface="Times New Roman"/>
              </a:rPr>
              <a:t>La sede principale del nostro Atelier è situata  nel centro di Milano con 10 punti vendita internazionali; il servizio che offriamo consiste nel poter personalizzare abiti e accessori in autonomia.</a:t>
            </a:r>
          </a:p>
        </p:txBody>
      </p:sp>
      <p:pic>
        <p:nvPicPr>
          <p:cNvPr id="3" name="Immagine 3" descr="Immagine che contiene stanza&#10;&#10;Descrizione generata con affidabilità molto elevata">
            <a:extLst>
              <a:ext uri="{FF2B5EF4-FFF2-40B4-BE49-F238E27FC236}">
                <a16:creationId xmlns:a16="http://schemas.microsoft.com/office/drawing/2014/main" id="{5945AA7B-0FA3-479D-B5EE-F926CF61B8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494" y="3775720"/>
            <a:ext cx="2743200" cy="272837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4269090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raphic 1">
            <a:extLst>
              <a:ext uri="{FF2B5EF4-FFF2-40B4-BE49-F238E27FC236}">
                <a16:creationId xmlns:a16="http://schemas.microsoft.com/office/drawing/2014/main" id="{0D57E7FA-E8FC-45AC-868F-CDC814493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2599854" y="527562"/>
            <a:ext cx="6992292" cy="5102484"/>
          </a:xfrm>
          <a:custGeom>
            <a:avLst/>
            <a:gdLst/>
            <a:ahLst/>
            <a:cxnLst/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800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7BD7FCF-A254-4A97-A15C-319B67622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2FFAF72-6204-4676-9C6F-9A4CC4D91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7562C32D-2B73-4E3E-B2FF-3B2419B24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2" y="902261"/>
            <a:ext cx="4634961" cy="492657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l"/>
            <a:r>
              <a:rPr lang="en-US" sz="2800" i="0" dirty="0">
                <a:latin typeface="Times New Roman"/>
                <a:cs typeface="Times New Roman"/>
              </a:rPr>
              <a:t>I </a:t>
            </a:r>
            <a:r>
              <a:rPr lang="en-US" sz="2800" i="0" dirty="0" err="1">
                <a:latin typeface="Times New Roman"/>
                <a:cs typeface="Times New Roman"/>
              </a:rPr>
              <a:t>nostri</a:t>
            </a:r>
            <a:r>
              <a:rPr lang="en-US" sz="2800" i="0" dirty="0">
                <a:latin typeface="Times New Roman"/>
                <a:cs typeface="Times New Roman"/>
              </a:rPr>
              <a:t> </a:t>
            </a:r>
            <a:r>
              <a:rPr lang="en-US" sz="2800" i="0" dirty="0" err="1">
                <a:latin typeface="Times New Roman"/>
                <a:cs typeface="Times New Roman"/>
              </a:rPr>
              <a:t>clienti</a:t>
            </a:r>
            <a:r>
              <a:rPr lang="en-US" sz="2800" i="0" dirty="0">
                <a:latin typeface="Times New Roman"/>
                <a:cs typeface="Times New Roman"/>
              </a:rPr>
              <a:t> </a:t>
            </a:r>
            <a:r>
              <a:rPr lang="en-US" sz="2800" i="0" dirty="0" err="1">
                <a:latin typeface="Times New Roman"/>
                <a:cs typeface="Times New Roman"/>
              </a:rPr>
              <a:t>possono</a:t>
            </a:r>
            <a:r>
              <a:rPr lang="en-US" sz="2800" i="0" dirty="0">
                <a:latin typeface="Times New Roman"/>
                <a:cs typeface="Times New Roman"/>
              </a:rPr>
              <a:t> </a:t>
            </a:r>
            <a:r>
              <a:rPr lang="en-US" sz="2800" i="0" dirty="0" err="1">
                <a:latin typeface="Times New Roman"/>
                <a:cs typeface="Times New Roman"/>
              </a:rPr>
              <a:t>accedere</a:t>
            </a:r>
            <a:r>
              <a:rPr lang="en-US" sz="2800" i="0" dirty="0">
                <a:latin typeface="Times New Roman"/>
                <a:cs typeface="Times New Roman"/>
              </a:rPr>
              <a:t> ad un monitor dove </a:t>
            </a:r>
            <a:r>
              <a:rPr lang="en-US" sz="2800" i="0" dirty="0" err="1">
                <a:latin typeface="Times New Roman"/>
                <a:cs typeface="Times New Roman"/>
              </a:rPr>
              <a:t>potranno</a:t>
            </a:r>
            <a:r>
              <a:rPr lang="en-US" sz="2800" i="0" dirty="0">
                <a:latin typeface="Times New Roman"/>
                <a:cs typeface="Times New Roman"/>
              </a:rPr>
              <a:t> </a:t>
            </a:r>
            <a:r>
              <a:rPr lang="en-US" sz="2800" i="0" dirty="0" err="1">
                <a:latin typeface="Times New Roman"/>
                <a:cs typeface="Times New Roman"/>
              </a:rPr>
              <a:t>progettare</a:t>
            </a:r>
            <a:r>
              <a:rPr lang="en-US" sz="2800" i="0" dirty="0">
                <a:latin typeface="Times New Roman"/>
                <a:cs typeface="Times New Roman"/>
              </a:rPr>
              <a:t> </a:t>
            </a:r>
            <a:r>
              <a:rPr lang="en-US" sz="2800" i="0" dirty="0" err="1">
                <a:latin typeface="Times New Roman"/>
                <a:cs typeface="Times New Roman"/>
              </a:rPr>
              <a:t>i</a:t>
            </a:r>
            <a:r>
              <a:rPr lang="en-US" sz="2800" i="0" dirty="0">
                <a:latin typeface="Times New Roman"/>
                <a:cs typeface="Times New Roman"/>
              </a:rPr>
              <a:t> </a:t>
            </a:r>
            <a:r>
              <a:rPr lang="en-US" sz="2800" i="0" dirty="0" err="1">
                <a:latin typeface="Times New Roman"/>
                <a:cs typeface="Times New Roman"/>
              </a:rPr>
              <a:t>propri</a:t>
            </a:r>
            <a:r>
              <a:rPr lang="en-US" sz="2800" i="0" dirty="0">
                <a:latin typeface="Times New Roman"/>
                <a:cs typeface="Times New Roman"/>
              </a:rPr>
              <a:t> </a:t>
            </a:r>
            <a:r>
              <a:rPr lang="en-US" sz="2800" i="0" dirty="0" err="1">
                <a:latin typeface="Times New Roman"/>
                <a:cs typeface="Times New Roman"/>
              </a:rPr>
              <a:t>abiti</a:t>
            </a:r>
            <a:r>
              <a:rPr lang="en-US" sz="2800" i="0" dirty="0">
                <a:latin typeface="Times New Roman"/>
                <a:cs typeface="Times New Roman"/>
              </a:rPr>
              <a:t> </a:t>
            </a:r>
            <a:r>
              <a:rPr lang="en-US" sz="2800" i="0" dirty="0" err="1">
                <a:latin typeface="Times New Roman"/>
                <a:cs typeface="Times New Roman"/>
              </a:rPr>
              <a:t>avendo</a:t>
            </a:r>
            <a:r>
              <a:rPr lang="en-US" sz="2800" i="0" dirty="0">
                <a:latin typeface="Times New Roman"/>
                <a:cs typeface="Times New Roman"/>
              </a:rPr>
              <a:t> a </a:t>
            </a:r>
            <a:r>
              <a:rPr lang="en-US" sz="2800" i="0" dirty="0" err="1">
                <a:latin typeface="Times New Roman"/>
                <a:cs typeface="Times New Roman"/>
              </a:rPr>
              <a:t>disposizione</a:t>
            </a:r>
            <a:r>
              <a:rPr lang="en-US" sz="2800" i="0" dirty="0">
                <a:latin typeface="Times New Roman"/>
                <a:cs typeface="Times New Roman"/>
              </a:rPr>
              <a:t>  una </a:t>
            </a:r>
            <a:r>
              <a:rPr lang="en-US" sz="2800" i="0" dirty="0" err="1">
                <a:latin typeface="Times New Roman"/>
                <a:cs typeface="Times New Roman"/>
              </a:rPr>
              <a:t>vasta</a:t>
            </a:r>
            <a:r>
              <a:rPr lang="en-US" sz="2800" i="0" dirty="0">
                <a:latin typeface="Times New Roman"/>
                <a:cs typeface="Times New Roman"/>
              </a:rPr>
              <a:t> gamma di </a:t>
            </a:r>
            <a:r>
              <a:rPr lang="en-US" sz="2800" i="0" dirty="0" err="1">
                <a:latin typeface="Times New Roman"/>
                <a:cs typeface="Times New Roman"/>
              </a:rPr>
              <a:t>modelli</a:t>
            </a:r>
            <a:r>
              <a:rPr lang="en-US" sz="2800" i="0" dirty="0">
                <a:latin typeface="Times New Roman"/>
                <a:cs typeface="Times New Roman"/>
              </a:rPr>
              <a:t> e </a:t>
            </a:r>
            <a:r>
              <a:rPr lang="en-US" sz="2800" i="0" dirty="0" err="1">
                <a:latin typeface="Times New Roman"/>
                <a:cs typeface="Times New Roman"/>
              </a:rPr>
              <a:t>tessuti</a:t>
            </a:r>
            <a:r>
              <a:rPr lang="en-US" sz="2800" i="0" dirty="0">
                <a:latin typeface="Times New Roman"/>
                <a:cs typeface="Times New Roman"/>
              </a:rPr>
              <a:t>; con </a:t>
            </a:r>
            <a:r>
              <a:rPr lang="en-US" sz="2800" i="0" dirty="0" err="1">
                <a:latin typeface="Times New Roman"/>
                <a:cs typeface="Times New Roman"/>
              </a:rPr>
              <a:t>l’aiuto</a:t>
            </a:r>
            <a:r>
              <a:rPr lang="en-US" sz="2800" i="0" dirty="0">
                <a:latin typeface="Times New Roman"/>
                <a:cs typeface="Times New Roman"/>
              </a:rPr>
              <a:t> di una </a:t>
            </a:r>
            <a:r>
              <a:rPr lang="en-US" sz="2800" i="0" dirty="0" err="1">
                <a:latin typeface="Times New Roman"/>
                <a:cs typeface="Times New Roman"/>
              </a:rPr>
              <a:t>sarta</a:t>
            </a:r>
            <a:r>
              <a:rPr lang="en-US" sz="2800" i="0" dirty="0">
                <a:latin typeface="Times New Roman"/>
                <a:cs typeface="Times New Roman"/>
              </a:rPr>
              <a:t> </a:t>
            </a:r>
            <a:r>
              <a:rPr lang="en-US" sz="2800" i="0" dirty="0" err="1">
                <a:latin typeface="Times New Roman"/>
                <a:cs typeface="Times New Roman"/>
              </a:rPr>
              <a:t>professionista</a:t>
            </a:r>
            <a:r>
              <a:rPr lang="en-US" sz="2800" i="0" dirty="0">
                <a:latin typeface="Times New Roman"/>
                <a:cs typeface="Times New Roman"/>
              </a:rPr>
              <a:t>, </a:t>
            </a:r>
            <a:r>
              <a:rPr lang="en-US" sz="2800" i="0" dirty="0" err="1">
                <a:latin typeface="Times New Roman"/>
                <a:cs typeface="Times New Roman"/>
              </a:rPr>
              <a:t>verranno</a:t>
            </a:r>
            <a:r>
              <a:rPr lang="en-US" sz="2800" i="0" dirty="0">
                <a:latin typeface="Times New Roman"/>
                <a:cs typeface="Times New Roman"/>
              </a:rPr>
              <a:t> prese le </a:t>
            </a:r>
            <a:r>
              <a:rPr lang="en-US" sz="2800" i="0" dirty="0" err="1">
                <a:latin typeface="Times New Roman"/>
                <a:cs typeface="Times New Roman"/>
              </a:rPr>
              <a:t>misure</a:t>
            </a:r>
            <a:r>
              <a:rPr lang="en-US" sz="2800" i="0" dirty="0">
                <a:latin typeface="Times New Roman"/>
                <a:cs typeface="Times New Roman"/>
              </a:rPr>
              <a:t>, </a:t>
            </a:r>
            <a:r>
              <a:rPr lang="en-US" sz="2800" i="0" dirty="0" err="1">
                <a:latin typeface="Times New Roman"/>
                <a:cs typeface="Times New Roman"/>
              </a:rPr>
              <a:t>utili</a:t>
            </a:r>
            <a:r>
              <a:rPr lang="en-US" sz="2800" i="0" dirty="0">
                <a:latin typeface="Times New Roman"/>
                <a:cs typeface="Times New Roman"/>
              </a:rPr>
              <a:t> a </a:t>
            </a:r>
            <a:r>
              <a:rPr lang="en-US" sz="2800" i="0" dirty="0" err="1">
                <a:latin typeface="Times New Roman"/>
                <a:cs typeface="Times New Roman"/>
              </a:rPr>
              <a:t>realizzare</a:t>
            </a:r>
            <a:r>
              <a:rPr lang="en-US" sz="2800" i="0" dirty="0">
                <a:latin typeface="Times New Roman"/>
                <a:cs typeface="Times New Roman"/>
              </a:rPr>
              <a:t> </a:t>
            </a:r>
            <a:r>
              <a:rPr lang="en-US" sz="2800" i="0" dirty="0" err="1">
                <a:latin typeface="Times New Roman"/>
                <a:cs typeface="Times New Roman"/>
              </a:rPr>
              <a:t>l’abito</a:t>
            </a:r>
            <a:r>
              <a:rPr lang="en-US" sz="2800" i="0" dirty="0">
                <a:latin typeface="Times New Roman"/>
                <a:cs typeface="Times New Roman"/>
              </a:rPr>
              <a:t>.</a:t>
            </a:r>
            <a:br>
              <a:rPr lang="en-US" sz="2800" i="0" dirty="0">
                <a:latin typeface="Times New Roman"/>
              </a:rPr>
            </a:br>
            <a:r>
              <a:rPr lang="en-US" sz="2800" i="0" dirty="0" err="1">
                <a:latin typeface="Times New Roman"/>
                <a:cs typeface="Times New Roman"/>
              </a:rPr>
              <a:t>Utilizzando</a:t>
            </a:r>
            <a:r>
              <a:rPr lang="en-US" sz="2800" i="0" dirty="0">
                <a:latin typeface="Times New Roman"/>
                <a:cs typeface="Times New Roman"/>
              </a:rPr>
              <a:t> </a:t>
            </a:r>
            <a:r>
              <a:rPr lang="en-US" sz="2800" i="0" dirty="0" err="1">
                <a:latin typeface="Times New Roman"/>
                <a:cs typeface="Times New Roman"/>
              </a:rPr>
              <a:t>questa</a:t>
            </a:r>
            <a:r>
              <a:rPr lang="en-US" sz="2800" i="0" dirty="0">
                <a:latin typeface="Times New Roman"/>
                <a:cs typeface="Times New Roman"/>
              </a:rPr>
              <a:t> </a:t>
            </a:r>
            <a:r>
              <a:rPr lang="en-US" sz="2800" i="0" dirty="0" err="1">
                <a:latin typeface="Times New Roman"/>
                <a:cs typeface="Times New Roman"/>
              </a:rPr>
              <a:t>tecnologia</a:t>
            </a:r>
            <a:r>
              <a:rPr lang="en-US" sz="2800" i="0" dirty="0">
                <a:latin typeface="Times New Roman"/>
                <a:cs typeface="Times New Roman"/>
              </a:rPr>
              <a:t> </a:t>
            </a:r>
            <a:r>
              <a:rPr lang="en-US" sz="2800" i="0" dirty="0" err="1">
                <a:latin typeface="Times New Roman"/>
                <a:cs typeface="Times New Roman"/>
              </a:rPr>
              <a:t>avanzata</a:t>
            </a:r>
            <a:r>
              <a:rPr lang="en-US" sz="2800" i="0" dirty="0">
                <a:latin typeface="Times New Roman"/>
                <a:cs typeface="Times New Roman"/>
              </a:rPr>
              <a:t>, </a:t>
            </a:r>
            <a:r>
              <a:rPr lang="en-US" sz="2800" i="0" dirty="0" err="1">
                <a:latin typeface="Times New Roman"/>
                <a:cs typeface="Times New Roman"/>
              </a:rPr>
              <a:t>permettiamo</a:t>
            </a:r>
            <a:r>
              <a:rPr lang="en-US" sz="2800" i="0" dirty="0">
                <a:latin typeface="Times New Roman"/>
                <a:cs typeface="Times New Roman"/>
              </a:rPr>
              <a:t> ai </a:t>
            </a:r>
            <a:r>
              <a:rPr lang="en-US" sz="2800" i="0" dirty="0" err="1">
                <a:latin typeface="Times New Roman"/>
                <a:cs typeface="Times New Roman"/>
              </a:rPr>
              <a:t>nostri</a:t>
            </a:r>
            <a:r>
              <a:rPr lang="en-US" sz="2800" i="0" dirty="0">
                <a:latin typeface="Times New Roman"/>
                <a:cs typeface="Times New Roman"/>
              </a:rPr>
              <a:t> </a:t>
            </a:r>
            <a:r>
              <a:rPr lang="en-US" sz="2800" i="0" dirty="0" err="1">
                <a:latin typeface="Times New Roman"/>
                <a:cs typeface="Times New Roman"/>
              </a:rPr>
              <a:t>clienti</a:t>
            </a:r>
            <a:r>
              <a:rPr lang="en-US" sz="2800" i="0" dirty="0">
                <a:latin typeface="Times New Roman"/>
                <a:cs typeface="Times New Roman"/>
              </a:rPr>
              <a:t> di </a:t>
            </a:r>
            <a:r>
              <a:rPr lang="en-US" sz="2800" i="0" dirty="0" err="1">
                <a:latin typeface="Times New Roman"/>
                <a:cs typeface="Times New Roman"/>
              </a:rPr>
              <a:t>creare</a:t>
            </a:r>
            <a:r>
              <a:rPr lang="en-US" sz="2800" i="0" dirty="0">
                <a:latin typeface="Times New Roman"/>
                <a:cs typeface="Times New Roman"/>
              </a:rPr>
              <a:t> </a:t>
            </a:r>
            <a:r>
              <a:rPr lang="en-US" sz="2800" i="0" dirty="0" err="1">
                <a:latin typeface="Times New Roman"/>
                <a:cs typeface="Times New Roman"/>
              </a:rPr>
              <a:t>personalmente</a:t>
            </a:r>
            <a:r>
              <a:rPr lang="en-US" sz="2800" i="0" dirty="0">
                <a:latin typeface="Times New Roman"/>
                <a:cs typeface="Times New Roman"/>
              </a:rPr>
              <a:t> </a:t>
            </a:r>
            <a:r>
              <a:rPr lang="en-US" sz="2800" i="0" dirty="0" err="1">
                <a:latin typeface="Times New Roman"/>
                <a:cs typeface="Times New Roman"/>
              </a:rPr>
              <a:t>i</a:t>
            </a:r>
            <a:r>
              <a:rPr lang="en-US" sz="2800" i="0" dirty="0">
                <a:latin typeface="Times New Roman"/>
                <a:cs typeface="Times New Roman"/>
              </a:rPr>
              <a:t> </a:t>
            </a:r>
            <a:r>
              <a:rPr lang="en-US" sz="2800" i="0" dirty="0" err="1">
                <a:latin typeface="Times New Roman"/>
                <a:cs typeface="Times New Roman"/>
              </a:rPr>
              <a:t>loro</a:t>
            </a:r>
            <a:r>
              <a:rPr lang="en-US" sz="2800" i="0" dirty="0">
                <a:latin typeface="Times New Roman"/>
                <a:cs typeface="Times New Roman"/>
              </a:rPr>
              <a:t> look, </a:t>
            </a:r>
            <a:r>
              <a:rPr lang="en-US" sz="2800" i="0" dirty="0" err="1">
                <a:latin typeface="Times New Roman"/>
                <a:cs typeface="Times New Roman"/>
              </a:rPr>
              <a:t>rendendoli</a:t>
            </a:r>
            <a:r>
              <a:rPr lang="en-US" sz="2800" i="0" dirty="0">
                <a:latin typeface="Times New Roman"/>
                <a:cs typeface="Times New Roman"/>
              </a:rPr>
              <a:t> </a:t>
            </a:r>
            <a:r>
              <a:rPr lang="en-US" sz="2800" i="0" dirty="0" err="1">
                <a:latin typeface="Times New Roman"/>
                <a:cs typeface="Times New Roman"/>
              </a:rPr>
              <a:t>unici</a:t>
            </a:r>
            <a:r>
              <a:rPr lang="en-US" sz="2800" i="0" dirty="0">
                <a:latin typeface="Times New Roman"/>
                <a:cs typeface="Times New Roman"/>
              </a:rPr>
              <a:t>.</a:t>
            </a:r>
          </a:p>
          <a:p>
            <a:r>
              <a:rPr lang="it-IT" sz="2800" i="0" dirty="0">
                <a:latin typeface="Times New Roman"/>
                <a:cs typeface="Times New Roman"/>
              </a:rPr>
              <a:t>.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18149BF0-A78E-A049-94FD-3D8CC4445B1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2738" t="22126" r="1090" b="31945"/>
          <a:stretch/>
        </p:blipFill>
        <p:spPr>
          <a:xfrm>
            <a:off x="6606253" y="2686482"/>
            <a:ext cx="4942280" cy="1485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449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con angoli arrotondati 1">
            <a:extLst>
              <a:ext uri="{FF2B5EF4-FFF2-40B4-BE49-F238E27FC236}">
                <a16:creationId xmlns:a16="http://schemas.microsoft.com/office/drawing/2014/main" id="{F389B8FC-DC54-4E40-82DB-A5655463AD8D}"/>
              </a:ext>
            </a:extLst>
          </p:cNvPr>
          <p:cNvSpPr/>
          <p:nvPr/>
        </p:nvSpPr>
        <p:spPr>
          <a:xfrm>
            <a:off x="5495029" y="513274"/>
            <a:ext cx="5621545" cy="263105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EF2695A-5E20-4965-B506-93F87BDA916B}"/>
              </a:ext>
            </a:extLst>
          </p:cNvPr>
          <p:cNvSpPr txBox="1"/>
          <p:nvPr/>
        </p:nvSpPr>
        <p:spPr>
          <a:xfrm>
            <a:off x="6046221" y="683464"/>
            <a:ext cx="4425349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it-IT" sz="2400">
                <a:latin typeface="Times New Roman"/>
                <a:cs typeface="Times New Roman"/>
              </a:rPr>
              <a:t>Il nostro servizio è innovativo,con  l'intento di valorizzare ogni tipo di fisicità, riesce a conquistare la clientela catturata dall'unicità di ciò che offriamo.</a:t>
            </a:r>
          </a:p>
        </p:txBody>
      </p:sp>
      <p:sp>
        <p:nvSpPr>
          <p:cNvPr id="4" name="Freccia a sinistra 3">
            <a:extLst>
              <a:ext uri="{FF2B5EF4-FFF2-40B4-BE49-F238E27FC236}">
                <a16:creationId xmlns:a16="http://schemas.microsoft.com/office/drawing/2014/main" id="{797372AD-243F-4105-9104-44EBE6D904F0}"/>
              </a:ext>
            </a:extLst>
          </p:cNvPr>
          <p:cNvSpPr/>
          <p:nvPr/>
        </p:nvSpPr>
        <p:spPr>
          <a:xfrm rot="18660000">
            <a:off x="4612964" y="3414927"/>
            <a:ext cx="1222075" cy="546339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5AADDF2B-8D22-4AB6-8014-062D2F9CB11E}"/>
              </a:ext>
            </a:extLst>
          </p:cNvPr>
          <p:cNvSpPr/>
          <p:nvPr/>
        </p:nvSpPr>
        <p:spPr>
          <a:xfrm>
            <a:off x="560898" y="3144329"/>
            <a:ext cx="4126299" cy="324658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0986F82-58C2-4447-8AF3-54E50F1483FB}"/>
              </a:ext>
            </a:extLst>
          </p:cNvPr>
          <p:cNvSpPr txBox="1"/>
          <p:nvPr/>
        </p:nvSpPr>
        <p:spPr>
          <a:xfrm>
            <a:off x="531141" y="3343928"/>
            <a:ext cx="3922142" cy="304698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it-IT" sz="2400" dirty="0">
                <a:latin typeface="Times New Roman"/>
                <a:cs typeface="Times New Roman"/>
              </a:rPr>
              <a:t> </a:t>
            </a:r>
            <a:r>
              <a:rPr lang="it-IT" sz="2400" i="1" dirty="0">
                <a:latin typeface="Times New Roman"/>
                <a:cs typeface="Times New Roman"/>
              </a:rPr>
              <a:t>Semplicemente fashion </a:t>
            </a:r>
            <a:r>
              <a:rPr lang="it-IT" sz="2400" dirty="0">
                <a:latin typeface="Times New Roman"/>
                <a:cs typeface="Times New Roman"/>
              </a:rPr>
              <a:t>si distingue dalla concorrenza per la sua esclusità sul territorio e  la collaborazione coi fornitori locali e nazionali 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la proposta di un servizio innovativo e senza reale concorrenza</a:t>
            </a:r>
            <a:r>
              <a:rPr lang="it-IT" sz="2400" dirty="0">
                <a:latin typeface="Times New Roman"/>
                <a:cs typeface="Times New Roman"/>
              </a:rPr>
              <a:t>.</a:t>
            </a:r>
          </a:p>
        </p:txBody>
      </p:sp>
      <p:pic>
        <p:nvPicPr>
          <p:cNvPr id="8" name="Immagine 9" descr="Immagine che contiene testo, mappa, disegnando&#10;&#10;Descrizione generata con affidabilità molto elevata">
            <a:extLst>
              <a:ext uri="{FF2B5EF4-FFF2-40B4-BE49-F238E27FC236}">
                <a16:creationId xmlns:a16="http://schemas.microsoft.com/office/drawing/2014/main" id="{CB781E0A-24B9-4309-A9ED-9054D8116D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6696" y="3973992"/>
            <a:ext cx="2657475" cy="26193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7625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2">
            <a:extLst>
              <a:ext uri="{FF2B5EF4-FFF2-40B4-BE49-F238E27FC236}">
                <a16:creationId xmlns:a16="http://schemas.microsoft.com/office/drawing/2014/main" id="{B43F0581-4BA8-4EAF-96B0-AD8FF94BEE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622590"/>
              </p:ext>
            </p:extLst>
          </p:nvPr>
        </p:nvGraphicFramePr>
        <p:xfrm>
          <a:off x="57509" y="-57510"/>
          <a:ext cx="12118737" cy="69787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241">
                  <a:extLst>
                    <a:ext uri="{9D8B030D-6E8A-4147-A177-3AD203B41FA5}">
                      <a16:colId xmlns:a16="http://schemas.microsoft.com/office/drawing/2014/main" val="3347696903"/>
                    </a:ext>
                  </a:extLst>
                </a:gridCol>
                <a:gridCol w="4384858">
                  <a:extLst>
                    <a:ext uri="{9D8B030D-6E8A-4147-A177-3AD203B41FA5}">
                      <a16:colId xmlns:a16="http://schemas.microsoft.com/office/drawing/2014/main" val="584524932"/>
                    </a:ext>
                  </a:extLst>
                </a:gridCol>
                <a:gridCol w="4076638">
                  <a:extLst>
                    <a:ext uri="{9D8B030D-6E8A-4147-A177-3AD203B41FA5}">
                      <a16:colId xmlns:a16="http://schemas.microsoft.com/office/drawing/2014/main" val="211743224"/>
                    </a:ext>
                  </a:extLst>
                </a:gridCol>
              </a:tblGrid>
              <a:tr h="696515">
                <a:tc>
                  <a:txBody>
                    <a:bodyPr/>
                    <a:lstStyle/>
                    <a:p>
                      <a:endParaRPr lang="it-IT" sz="2000">
                        <a:solidFill>
                          <a:schemeClr val="tx1"/>
                        </a:solidFill>
                        <a:latin typeface="Times New Roman"/>
                      </a:endParaRPr>
                    </a:p>
                    <a:p>
                      <a:pPr lvl="0">
                        <a:buNone/>
                      </a:pPr>
                      <a:r>
                        <a:rPr lang="it-IT" sz="2000">
                          <a:solidFill>
                            <a:schemeClr val="tx1"/>
                          </a:solidFill>
                          <a:latin typeface="Times New Roman"/>
                        </a:rPr>
                        <a:t>RISCHIO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  <a:p>
                      <a:pPr lvl="0">
                        <a:buNone/>
                      </a:pPr>
                      <a:r>
                        <a:rPr lang="it-IT" sz="2000">
                          <a:solidFill>
                            <a:schemeClr val="tx1"/>
                          </a:solidFill>
                          <a:latin typeface="Times New Roman"/>
                        </a:rPr>
                        <a:t>PREVENZIONE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it-IT"/>
                    </a:p>
                    <a:p>
                      <a:pPr lvl="0">
                        <a:buNone/>
                      </a:pPr>
                      <a:r>
                        <a:rPr lang="it-IT" sz="2000">
                          <a:solidFill>
                            <a:schemeClr val="tx1"/>
                          </a:solidFill>
                          <a:latin typeface="Times New Roman"/>
                        </a:rPr>
                        <a:t>ASSICURAZIONE</a:t>
                      </a:r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959594"/>
                  </a:ext>
                </a:extLst>
              </a:tr>
              <a:tr h="681037">
                <a:tc>
                  <a:txBody>
                    <a:bodyPr/>
                    <a:lstStyle/>
                    <a:p>
                      <a:r>
                        <a:rPr lang="it-IT" sz="2000">
                          <a:latin typeface="Times New Roman"/>
                        </a:rPr>
                        <a:t>Incendio e calamità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>
                          <a:latin typeface="Times New Roman"/>
                        </a:rPr>
                        <a:t>Montaggio di rilevatori di gas infiammabili e tossici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sz="2000">
                          <a:latin typeface="Times New Roman"/>
                        </a:rPr>
                        <a:t>Copertura incendio</a:t>
                      </a:r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6751874"/>
                  </a:ext>
                </a:extLst>
              </a:tr>
              <a:tr h="773906">
                <a:tc>
                  <a:txBody>
                    <a:bodyPr/>
                    <a:lstStyle/>
                    <a:p>
                      <a:r>
                        <a:rPr lang="it-IT" sz="2000">
                          <a:solidFill>
                            <a:schemeClr val="tx1"/>
                          </a:solidFill>
                          <a:latin typeface="Times New Roman"/>
                        </a:rPr>
                        <a:t>Infortuni sul </a:t>
                      </a:r>
                    </a:p>
                    <a:p>
                      <a:pPr lvl="0">
                        <a:buNone/>
                      </a:pPr>
                      <a:r>
                        <a:rPr lang="it-IT" sz="2000">
                          <a:solidFill>
                            <a:schemeClr val="tx1"/>
                          </a:solidFill>
                          <a:latin typeface="Times New Roman"/>
                        </a:rPr>
                        <a:t>lavoro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>
                          <a:latin typeface="Times New Roman"/>
                        </a:rPr>
                        <a:t>Esser muniti dei giusti dispositivi di protezione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sz="2000">
                          <a:latin typeface="Times New Roman"/>
                        </a:rPr>
                        <a:t>Polizza infortuni</a:t>
                      </a:r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006170"/>
                  </a:ext>
                </a:extLst>
              </a:tr>
              <a:tr h="1114425">
                <a:tc>
                  <a:txBody>
                    <a:bodyPr/>
                    <a:lstStyle/>
                    <a:p>
                      <a:r>
                        <a:rPr lang="it-IT" sz="2000">
                          <a:latin typeface="Times New Roman"/>
                        </a:rPr>
                        <a:t>Cyber risk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>
                          <a:latin typeface="Times New Roman"/>
                        </a:rPr>
                        <a:t>Esser forniti di anti-virus all'avanguardia e di assistenza tecnica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sz="2000">
                          <a:latin typeface="Times New Roman"/>
                        </a:rPr>
                        <a:t>Protezione digitale: S.O.S cyber.</a:t>
                      </a:r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0033829"/>
                  </a:ext>
                </a:extLst>
              </a:tr>
              <a:tr h="773906">
                <a:tc>
                  <a:txBody>
                    <a:bodyPr/>
                    <a:lstStyle/>
                    <a:p>
                      <a:r>
                        <a:rPr lang="it-IT" sz="2000">
                          <a:latin typeface="Times New Roman"/>
                        </a:rPr>
                        <a:t>Danni a terzi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>
                          <a:latin typeface="Times New Roman"/>
                        </a:rPr>
                        <a:t>Periodica manutenzione del laboratorio e dei relativi stabilimenti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sz="2000">
                          <a:latin typeface="Times New Roman"/>
                        </a:rPr>
                        <a:t>Responsabilità civile verso terzi </a:t>
                      </a:r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6430683"/>
                  </a:ext>
                </a:extLst>
              </a:tr>
              <a:tr h="975121">
                <a:tc>
                  <a:txBody>
                    <a:bodyPr/>
                    <a:lstStyle/>
                    <a:p>
                      <a:r>
                        <a:rPr lang="it-IT" sz="2000" dirty="0">
                          <a:latin typeface="Times New Roman"/>
                        </a:rPr>
                        <a:t>Cambiamento nei gusti dei consumatori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Costante aggiornamento dei modelli e tessuti seguendo la moda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 (è un rischio imprenditoriale)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6271313"/>
                  </a:ext>
                </a:extLst>
              </a:tr>
              <a:tr h="1238251">
                <a:tc>
                  <a:txBody>
                    <a:bodyPr/>
                    <a:lstStyle/>
                    <a:p>
                      <a:r>
                        <a:rPr lang="it-IT" sz="2000">
                          <a:latin typeface="Times New Roman"/>
                        </a:rPr>
                        <a:t>Furto in magazzino o negozio o durante il trasporto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>
                          <a:latin typeface="Times New Roman"/>
                        </a:rPr>
                        <a:t>Installazione di dispositivo antifurto e tracciabilità dei mezzi di trasporto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sz="2000" dirty="0">
                          <a:latin typeface="Times New Roman"/>
                        </a:rPr>
                        <a:t>Furto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523956"/>
                  </a:ext>
                </a:extLst>
              </a:tr>
              <a:tr h="681037">
                <a:tc>
                  <a:txBody>
                    <a:bodyPr/>
                    <a:lstStyle/>
                    <a:p>
                      <a:r>
                        <a:rPr lang="it-IT" sz="2000">
                          <a:latin typeface="Times New Roman"/>
                        </a:rPr>
                        <a:t>Blackout e interruzioni nella produzione</a:t>
                      </a:r>
                      <a:endParaRPr lang="it-IT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>
                          <a:latin typeface="Times New Roman"/>
                        </a:rPr>
                        <a:t>Installazione del differenziale e di un generatore di energia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288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3552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8163B444-3948-41CA-93AD-AC1071A60285}"/>
              </a:ext>
            </a:extLst>
          </p:cNvPr>
          <p:cNvSpPr/>
          <p:nvPr/>
        </p:nvSpPr>
        <p:spPr>
          <a:xfrm>
            <a:off x="514820" y="1248907"/>
            <a:ext cx="4845167" cy="186905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it-IT" sz="180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D87FD2C-F1C0-0D41-9B18-0D5AF35AD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132" y="1485005"/>
            <a:ext cx="4583576" cy="1500187"/>
          </a:xfrm>
        </p:spPr>
        <p:txBody>
          <a:bodyPr>
            <a:normAutofit fontScale="90000"/>
          </a:bodyPr>
          <a:lstStyle/>
          <a:p>
            <a:pPr algn="ctr"/>
            <a:r>
              <a:rPr lang="it-IT" sz="2400" i="0">
                <a:latin typeface="Times New Roman" panose="02020603050405020304" pitchFamily="18" charset="0"/>
                <a:cs typeface="Times New Roman" panose="02020603050405020304" pitchFamily="18" charset="0"/>
              </a:rPr>
              <a:t>Una cliente, dopo aver ritirato e provato l’abito che aveva progettato, rimane insoddisfatta e chiede il rimborso, rifiutandosi di saldare il pagamento.</a:t>
            </a:r>
            <a:endParaRPr lang="it-IT" sz="240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DA6A2FB-1872-B141-81F0-DAA4C6E6B97D}"/>
              </a:ext>
            </a:extLst>
          </p:cNvPr>
          <p:cNvSpPr txBox="1"/>
          <p:nvPr/>
        </p:nvSpPr>
        <p:spPr>
          <a:xfrm>
            <a:off x="6447497" y="5612525"/>
            <a:ext cx="49036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Come da regolamento, non è possibile effettuare il rimborso.</a:t>
            </a:r>
          </a:p>
        </p:txBody>
      </p:sp>
      <p:sp>
        <p:nvSpPr>
          <p:cNvPr id="10" name="Freccia a sinistra 3">
            <a:extLst>
              <a:ext uri="{FF2B5EF4-FFF2-40B4-BE49-F238E27FC236}">
                <a16:creationId xmlns:a16="http://schemas.microsoft.com/office/drawing/2014/main" id="{E67C5DC3-CB53-F24C-9E53-C8861D1761C0}"/>
              </a:ext>
            </a:extLst>
          </p:cNvPr>
          <p:cNvSpPr/>
          <p:nvPr/>
        </p:nvSpPr>
        <p:spPr>
          <a:xfrm rot="16080000">
            <a:off x="2057743" y="3752661"/>
            <a:ext cx="1160400" cy="545548"/>
          </a:xfrm>
          <a:prstGeom prst="lef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D83FF0C4-6AFD-CE43-99A8-D231C93352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1555" y="4903724"/>
            <a:ext cx="2481966" cy="1489180"/>
          </a:xfrm>
          <a:prstGeom prst="rect">
            <a:avLst/>
          </a:prstGeom>
          <a:ln w="127000" cap="rnd">
            <a:solidFill>
              <a:schemeClr val="accent1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1336542A-5B95-4812-B0FF-27373A600068}"/>
              </a:ext>
            </a:extLst>
          </p:cNvPr>
          <p:cNvSpPr txBox="1"/>
          <p:nvPr/>
        </p:nvSpPr>
        <p:spPr>
          <a:xfrm>
            <a:off x="2078966" y="483079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it-IT" sz="180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49E1098-8109-4388-9F24-2E3BC307D4C4}"/>
              </a:ext>
            </a:extLst>
          </p:cNvPr>
          <p:cNvSpPr txBox="1"/>
          <p:nvPr/>
        </p:nvSpPr>
        <p:spPr>
          <a:xfrm>
            <a:off x="7412966" y="224286"/>
            <a:ext cx="372086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it-IT" sz="2800" b="1">
                <a:solidFill>
                  <a:schemeClr val="accent1"/>
                </a:solidFill>
                <a:latin typeface="Times New Roman"/>
                <a:cs typeface="Times New Roman"/>
              </a:rPr>
              <a:t>CASO DI STUDIO:</a:t>
            </a:r>
            <a:endParaRPr lang="it-IT" sz="2800" b="1">
              <a:solidFill>
                <a:schemeClr val="accent1"/>
              </a:solidFill>
            </a:endParaRPr>
          </a:p>
        </p:txBody>
      </p:sp>
      <p:sp>
        <p:nvSpPr>
          <p:cNvPr id="7" name="Freccia in giù 6">
            <a:extLst>
              <a:ext uri="{FF2B5EF4-FFF2-40B4-BE49-F238E27FC236}">
                <a16:creationId xmlns:a16="http://schemas.microsoft.com/office/drawing/2014/main" id="{B8AFB35E-A33D-475C-897F-331BB6B64A94}"/>
              </a:ext>
            </a:extLst>
          </p:cNvPr>
          <p:cNvSpPr/>
          <p:nvPr/>
        </p:nvSpPr>
        <p:spPr>
          <a:xfrm rot="16320000">
            <a:off x="5519490" y="5557540"/>
            <a:ext cx="517584" cy="1107056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it-IT" sz="1800"/>
          </a:p>
        </p:txBody>
      </p:sp>
    </p:spTree>
    <p:extLst>
      <p:ext uri="{BB962C8B-B14F-4D97-AF65-F5344CB8AC3E}">
        <p14:creationId xmlns:p14="http://schemas.microsoft.com/office/powerpoint/2010/main" val="1119404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68BFA628-FA41-4E49-9942-12FAB5CAE3E0}"/>
              </a:ext>
            </a:extLst>
          </p:cNvPr>
          <p:cNvSpPr txBox="1"/>
          <p:nvPr/>
        </p:nvSpPr>
        <p:spPr>
          <a:xfrm>
            <a:off x="2762492" y="336601"/>
            <a:ext cx="3333508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it-IT" sz="2400" b="1">
                <a:solidFill>
                  <a:schemeClr val="accent1"/>
                </a:solidFill>
                <a:latin typeface="Times New Roman"/>
                <a:cs typeface="Times New Roman"/>
              </a:rPr>
              <a:t>DANNO</a:t>
            </a:r>
            <a:r>
              <a:rPr lang="it-IT" sz="2400">
                <a:solidFill>
                  <a:schemeClr val="accent1"/>
                </a:solidFill>
                <a:latin typeface="Times New Roman"/>
                <a:cs typeface="Times New Roman"/>
              </a:rPr>
              <a:t> </a:t>
            </a:r>
            <a:r>
              <a:rPr lang="it-IT" sz="2400" b="1">
                <a:solidFill>
                  <a:schemeClr val="accent1"/>
                </a:solidFill>
                <a:latin typeface="Times New Roman"/>
                <a:cs typeface="Times New Roman"/>
              </a:rPr>
              <a:t>DIRETTO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181487F-2CF4-B345-99B1-4FE363DFBC30}"/>
              </a:ext>
            </a:extLst>
          </p:cNvPr>
          <p:cNvSpPr txBox="1"/>
          <p:nvPr/>
        </p:nvSpPr>
        <p:spPr>
          <a:xfrm>
            <a:off x="7752625" y="336601"/>
            <a:ext cx="3281859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it-IT" sz="2400" b="1">
                <a:solidFill>
                  <a:schemeClr val="accent1"/>
                </a:solidFill>
                <a:latin typeface="Times New Roman"/>
                <a:cs typeface="Times New Roman"/>
              </a:rPr>
              <a:t>DANNO INDIRETTO</a:t>
            </a:r>
          </a:p>
        </p:txBody>
      </p:sp>
      <p:sp>
        <p:nvSpPr>
          <p:cNvPr id="9" name="Rettangolo con angoli arrotondati 8">
            <a:extLst>
              <a:ext uri="{FF2B5EF4-FFF2-40B4-BE49-F238E27FC236}">
                <a16:creationId xmlns:a16="http://schemas.microsoft.com/office/drawing/2014/main" id="{E4CA00ED-01C2-F243-AAD8-0AB5E19BE140}"/>
              </a:ext>
            </a:extLst>
          </p:cNvPr>
          <p:cNvSpPr/>
          <p:nvPr/>
        </p:nvSpPr>
        <p:spPr>
          <a:xfrm>
            <a:off x="3024849" y="1866024"/>
            <a:ext cx="2966978" cy="130465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>
                <a:solidFill>
                  <a:schemeClr val="tx1"/>
                </a:solidFill>
                <a:latin typeface="Times New Roman"/>
                <a:cs typeface="Times New Roman"/>
              </a:rPr>
              <a:t>La perdita economica, per il mancato saldo del pagamento.</a:t>
            </a:r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5EEB9604-A3CF-1642-B77D-156A732825E5}"/>
              </a:ext>
            </a:extLst>
          </p:cNvPr>
          <p:cNvSpPr/>
          <p:nvPr/>
        </p:nvSpPr>
        <p:spPr>
          <a:xfrm>
            <a:off x="8017870" y="1866024"/>
            <a:ext cx="3125164" cy="130465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sz="2000">
                <a:solidFill>
                  <a:schemeClr val="tx1"/>
                </a:solidFill>
                <a:latin typeface="Times New Roman"/>
                <a:cs typeface="Times New Roman"/>
              </a:rPr>
              <a:t>Perdita della cliente;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it-IT" sz="2000">
                <a:solidFill>
                  <a:schemeClr val="tx1"/>
                </a:solidFill>
                <a:latin typeface="Times New Roman"/>
                <a:cs typeface="Times New Roman"/>
              </a:rPr>
              <a:t>Cattiva immagine dell’Atelier.</a:t>
            </a:r>
          </a:p>
        </p:txBody>
      </p:sp>
      <p:sp>
        <p:nvSpPr>
          <p:cNvPr id="13" name="Freccia a sinistra 3">
            <a:extLst>
              <a:ext uri="{FF2B5EF4-FFF2-40B4-BE49-F238E27FC236}">
                <a16:creationId xmlns:a16="http://schemas.microsoft.com/office/drawing/2014/main" id="{386F9807-35EC-D241-B5FD-3D98B836CEBE}"/>
              </a:ext>
            </a:extLst>
          </p:cNvPr>
          <p:cNvSpPr/>
          <p:nvPr/>
        </p:nvSpPr>
        <p:spPr>
          <a:xfrm rot="16200000">
            <a:off x="3971142" y="993866"/>
            <a:ext cx="916209" cy="546339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14" name="Freccia a sinistra 3">
            <a:extLst>
              <a:ext uri="{FF2B5EF4-FFF2-40B4-BE49-F238E27FC236}">
                <a16:creationId xmlns:a16="http://schemas.microsoft.com/office/drawing/2014/main" id="{2C47CFC8-D401-A74B-8EB7-C0D19337BA6F}"/>
              </a:ext>
            </a:extLst>
          </p:cNvPr>
          <p:cNvSpPr/>
          <p:nvPr/>
        </p:nvSpPr>
        <p:spPr>
          <a:xfrm rot="16200000">
            <a:off x="8978154" y="993864"/>
            <a:ext cx="916208" cy="546341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15" name="Rettangolo con angoli arrotondati 14">
            <a:extLst>
              <a:ext uri="{FF2B5EF4-FFF2-40B4-BE49-F238E27FC236}">
                <a16:creationId xmlns:a16="http://schemas.microsoft.com/office/drawing/2014/main" id="{0A06B908-92CD-4041-9878-B50D2D670BC4}"/>
              </a:ext>
            </a:extLst>
          </p:cNvPr>
          <p:cNvSpPr/>
          <p:nvPr/>
        </p:nvSpPr>
        <p:spPr>
          <a:xfrm>
            <a:off x="523512" y="4435415"/>
            <a:ext cx="2767516" cy="9953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i="1">
                <a:solidFill>
                  <a:schemeClr val="tx1"/>
                </a:solidFill>
                <a:latin typeface="Times New Roman"/>
                <a:cs typeface="Times New Roman"/>
              </a:rPr>
              <a:t>Misure di prevenzione?</a:t>
            </a:r>
          </a:p>
        </p:txBody>
      </p:sp>
      <p:sp>
        <p:nvSpPr>
          <p:cNvPr id="16" name="Freccia a sinistra 3">
            <a:extLst>
              <a:ext uri="{FF2B5EF4-FFF2-40B4-BE49-F238E27FC236}">
                <a16:creationId xmlns:a16="http://schemas.microsoft.com/office/drawing/2014/main" id="{B77BD2C2-B954-A445-993E-75D0BD5F81B4}"/>
              </a:ext>
            </a:extLst>
          </p:cNvPr>
          <p:cNvSpPr/>
          <p:nvPr/>
        </p:nvSpPr>
        <p:spPr>
          <a:xfrm rot="10800000">
            <a:off x="3525841" y="4750853"/>
            <a:ext cx="1286008" cy="364512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D84BCCF9-6FAC-BC41-9522-57C5BF88097F}"/>
              </a:ext>
            </a:extLst>
          </p:cNvPr>
          <p:cNvSpPr txBox="1"/>
          <p:nvPr/>
        </p:nvSpPr>
        <p:spPr>
          <a:xfrm>
            <a:off x="5158853" y="4480220"/>
            <a:ext cx="4550576" cy="101566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it-IT" sz="2000" dirty="0">
                <a:latin typeface="Times New Roman"/>
                <a:cs typeface="Times New Roman"/>
              </a:rPr>
              <a:t>Sono esplicitamente indicate le condizioni di vendita e i limiti nel momento in cui si stipula il contratto.</a:t>
            </a:r>
          </a:p>
        </p:txBody>
      </p:sp>
      <p:pic>
        <p:nvPicPr>
          <p:cNvPr id="3" name="Immagine 3">
            <a:extLst>
              <a:ext uri="{FF2B5EF4-FFF2-40B4-BE49-F238E27FC236}">
                <a16:creationId xmlns:a16="http://schemas.microsoft.com/office/drawing/2014/main" id="{10131845-0B7B-426E-A0CC-B0978FBEB9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6433" y="3980869"/>
            <a:ext cx="1762664" cy="1515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336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3B7BB51-92B8-4089-8DAB-1202A4D1C6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315111"/>
            <a:ext cx="3021543" cy="1435442"/>
          </a:xfrm>
          <a:custGeom>
            <a:avLst/>
            <a:gdLst/>
            <a:ahLst/>
            <a:cxnLst/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sz="1800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5D11FD0E-2D27-4A5A-949D-222E61ECB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BC8109F-B452-45EE-8BB3-65433C039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sz="180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57B73C4-E7B6-1F42-B4B5-6D03A316E892}"/>
              </a:ext>
            </a:extLst>
          </p:cNvPr>
          <p:cNvSpPr txBox="1"/>
          <p:nvPr/>
        </p:nvSpPr>
        <p:spPr>
          <a:xfrm>
            <a:off x="6235640" y="624457"/>
            <a:ext cx="5362576" cy="189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i="1">
                <a:solidFill>
                  <a:schemeClr val="accent1"/>
                </a:solidFill>
                <a:latin typeface="Times New Roman"/>
                <a:ea typeface="+mj-ea"/>
                <a:cs typeface="Times New Roman"/>
              </a:rPr>
              <a:t>CONCLUSIONI DANNO INDIRETTO:</a:t>
            </a:r>
          </a:p>
        </p:txBody>
      </p:sp>
      <p:graphicFrame>
        <p:nvGraphicFramePr>
          <p:cNvPr id="8" name="CasellaDiTesto 5">
            <a:extLst>
              <a:ext uri="{FF2B5EF4-FFF2-40B4-BE49-F238E27FC236}">
                <a16:creationId xmlns:a16="http://schemas.microsoft.com/office/drawing/2014/main" id="{2D1822D7-457A-4B57-9549-983068BAFA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9551588"/>
              </p:ext>
            </p:extLst>
          </p:nvPr>
        </p:nvGraphicFramePr>
        <p:xfrm>
          <a:off x="334994" y="2445770"/>
          <a:ext cx="11522015" cy="4478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1474181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Custom 17">
      <a:dk1>
        <a:sysClr val="windowText" lastClr="000000"/>
      </a:dk1>
      <a:lt1>
        <a:sysClr val="window" lastClr="FFFFFF"/>
      </a:lt1>
      <a:dk2>
        <a:srgbClr val="57495C"/>
      </a:dk2>
      <a:lt2>
        <a:srgbClr val="E7E6E6"/>
      </a:lt2>
      <a:accent1>
        <a:srgbClr val="F07C98"/>
      </a:accent1>
      <a:accent2>
        <a:srgbClr val="A6778D"/>
      </a:accent2>
      <a:accent3>
        <a:srgbClr val="768BA6"/>
      </a:accent3>
      <a:accent4>
        <a:srgbClr val="E8908B"/>
      </a:accent4>
      <a:accent5>
        <a:srgbClr val="C47A93"/>
      </a:accent5>
      <a:accent6>
        <a:srgbClr val="70A8DB"/>
      </a:accent6>
      <a:hlink>
        <a:srgbClr val="EB8067"/>
      </a:hlink>
      <a:folHlink>
        <a:srgbClr val="7BC7C0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</TotalTime>
  <Words>456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Arial</vt:lpstr>
      <vt:lpstr>Century Gothic</vt:lpstr>
      <vt:lpstr>Elephant</vt:lpstr>
      <vt:lpstr>Georgia</vt:lpstr>
      <vt:lpstr>Times New Roman</vt:lpstr>
      <vt:lpstr>BrushVTI</vt:lpstr>
      <vt:lpstr>Semplicemente  fashion s.r.l  </vt:lpstr>
      <vt:lpstr>Presentazione standard di PowerPoint</vt:lpstr>
      <vt:lpstr>I nostri clienti possono accedere ad un monitor dove potranno progettare i propri abiti avendo a disposizione  una vasta gamma di modelli e tessuti; con l’aiuto di una sarta professionista, verranno prese le misure, utili a realizzare l’abito. Utilizzando questa tecnologia avanzata, permettiamo ai nostri clienti di creare personalmente i loro look, rendendoli unici. .</vt:lpstr>
      <vt:lpstr>Presentazione standard di PowerPoint</vt:lpstr>
      <vt:lpstr>Presentazione standard di PowerPoint</vt:lpstr>
      <vt:lpstr>Una cliente, dopo aver ritirato e provato l’abito che aveva progettato, rimane insoddisfatta e chiede il rimborso, rifiutandosi di saldare il pagamento.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/>
  <cp:lastModifiedBy>Simona</cp:lastModifiedBy>
  <cp:revision>14</cp:revision>
  <dcterms:created xsi:type="dcterms:W3CDTF">2020-05-01T13:34:08Z</dcterms:created>
  <dcterms:modified xsi:type="dcterms:W3CDTF">2020-06-18T08:46:13Z</dcterms:modified>
</cp:coreProperties>
</file>