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55" r:id="rId1"/>
  </p:sldMasterIdLst>
  <p:notesMasterIdLst>
    <p:notesMasterId r:id="rId17"/>
  </p:notesMasterIdLst>
  <p:sldIdLst>
    <p:sldId id="256" r:id="rId2"/>
    <p:sldId id="268" r:id="rId3"/>
    <p:sldId id="258" r:id="rId4"/>
    <p:sldId id="274" r:id="rId5"/>
    <p:sldId id="259" r:id="rId6"/>
    <p:sldId id="269" r:id="rId7"/>
    <p:sldId id="271" r:id="rId8"/>
    <p:sldId id="260" r:id="rId9"/>
    <p:sldId id="261" r:id="rId10"/>
    <p:sldId id="262" r:id="rId11"/>
    <p:sldId id="263" r:id="rId12"/>
    <p:sldId id="264" r:id="rId13"/>
    <p:sldId id="265" r:id="rId14"/>
    <p:sldId id="266" r:id="rId15"/>
    <p:sldId id="272" r:id="rId16"/>
  </p:sldIdLst>
  <p:sldSz cx="9144000" cy="5143500" type="screen16x9"/>
  <p:notesSz cx="6858000" cy="9144000"/>
  <p:embeddedFontLst>
    <p:embeddedFont>
      <p:font typeface="Comfortaa" panose="020B0604020202020204" charset="0"/>
      <p:regular r:id="rId18"/>
      <p:bold r:id="rId19"/>
    </p:embeddedFont>
    <p:embeddedFont>
      <p:font typeface="Copperplate Gothic Bold" panose="020E0705020206020404" pitchFamily="34" charset="0"/>
      <p:regular r:id="rId20"/>
    </p:embeddedFont>
    <p:embeddedFont>
      <p:font typeface="Tw Cen MT" panose="020B0602020104020603" pitchFamily="34" charset="0"/>
      <p:regular r:id="rId21"/>
      <p:bold r:id="rId22"/>
      <p:italic r:id="rId23"/>
      <p:bold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07E"/>
    <a:srgbClr val="0CCE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690ED6-2B78-4921-9739-BF9B6A6A56F0}">
  <a:tblStyle styleId="{44690ED6-2B78-4921-9739-BF9B6A6A56F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3979" autoAdjust="0"/>
  </p:normalViewPr>
  <p:slideViewPr>
    <p:cSldViewPr snapToGrid="0">
      <p:cViewPr varScale="1">
        <p:scale>
          <a:sx n="115" d="100"/>
          <a:sy n="115" d="100"/>
        </p:scale>
        <p:origin x="90" y="57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112653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8933984a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58933984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58933984a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8933984a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8933984a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58933984a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8933984a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8933984a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43dbc450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543dbc450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d251bb473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d251bb473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6633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d5b15f0a3_5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d5b15f0a3_5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3067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23630543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2363054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23630543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2363054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2241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d251bb473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d251bb473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d251bb473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d251bb473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14946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d251bb473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d251bb473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56848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d251bb473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d251bb473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4c99b38be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54c99b38be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 y="-1"/>
            <a:ext cx="9144002" cy="51435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 y="0"/>
            <a:ext cx="1728788" cy="51435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407319" y="841772"/>
            <a:ext cx="6593681" cy="1790700"/>
          </a:xfrm>
        </p:spPr>
        <p:txBody>
          <a:bodyPr anchor="b">
            <a:normAutofit/>
          </a:bodyPr>
          <a:lstStyle>
            <a:lvl1pPr algn="l">
              <a:defRPr sz="3600"/>
            </a:lvl1pPr>
          </a:lstStyle>
          <a:p>
            <a:r>
              <a:rPr lang="it-IT"/>
              <a:t>Fare clic per modificare lo stile del titolo</a:t>
            </a:r>
            <a:endParaRPr lang="en-US" dirty="0"/>
          </a:p>
        </p:txBody>
      </p:sp>
      <p:sp>
        <p:nvSpPr>
          <p:cNvPr id="3" name="Subtitle 2"/>
          <p:cNvSpPr>
            <a:spLocks noGrp="1"/>
          </p:cNvSpPr>
          <p:nvPr>
            <p:ph type="subTitle" idx="1"/>
          </p:nvPr>
        </p:nvSpPr>
        <p:spPr>
          <a:xfrm>
            <a:off x="1407319" y="2701528"/>
            <a:ext cx="6593681" cy="1241822"/>
          </a:xfrm>
        </p:spPr>
        <p:txBody>
          <a:bodyPr>
            <a:normAutofit/>
          </a:bodyPr>
          <a:lstStyle>
            <a:lvl1pPr marL="0" indent="0" algn="l">
              <a:buNone/>
              <a:defRPr sz="1500" cap="all"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5308133" y="4057651"/>
            <a:ext cx="2057400" cy="273844"/>
          </a:xfrm>
        </p:spPr>
        <p:txBody>
          <a:bodyPr/>
          <a:lstStyle/>
          <a:p>
            <a:fld id="{4BDF68E2-58F2-4D09-BE8B-E3BD06533059}" type="datetimeFigureOut">
              <a:rPr lang="en-US" smtClean="0"/>
              <a:pPr/>
              <a:t>6/18/2020</a:t>
            </a:fld>
            <a:endParaRPr lang="en-US" dirty="0"/>
          </a:p>
        </p:txBody>
      </p:sp>
      <p:sp>
        <p:nvSpPr>
          <p:cNvPr id="5" name="Footer Placeholder 4"/>
          <p:cNvSpPr>
            <a:spLocks noGrp="1"/>
          </p:cNvSpPr>
          <p:nvPr>
            <p:ph type="ftr" sz="quarter" idx="11"/>
          </p:nvPr>
        </p:nvSpPr>
        <p:spPr>
          <a:xfrm>
            <a:off x="1407318" y="4057651"/>
            <a:ext cx="3843665" cy="273844"/>
          </a:xfrm>
        </p:spPr>
        <p:txBody>
          <a:bodyPr/>
          <a:lstStyle/>
          <a:p>
            <a:endParaRPr lang="en-US" dirty="0"/>
          </a:p>
        </p:txBody>
      </p:sp>
      <p:sp>
        <p:nvSpPr>
          <p:cNvPr id="6" name="Slide Number Placeholder 5"/>
          <p:cNvSpPr>
            <a:spLocks noGrp="1"/>
          </p:cNvSpPr>
          <p:nvPr>
            <p:ph type="sldNum" sz="quarter" idx="12"/>
          </p:nvPr>
        </p:nvSpPr>
        <p:spPr>
          <a:xfrm>
            <a:off x="7422684" y="4057650"/>
            <a:ext cx="578317" cy="273844"/>
          </a:xfrm>
        </p:spPr>
        <p:txBody>
          <a:bodyPr/>
          <a:lstStyle/>
          <a:p>
            <a:pPr marL="0" lvl="0" indent="0" algn="r" rtl="0">
              <a:spcBef>
                <a:spcPts val="0"/>
              </a:spcBef>
              <a:spcAft>
                <a:spcPts val="0"/>
              </a:spcAft>
              <a:buNone/>
            </a:pPr>
            <a:fld id="{00000000-1234-1234-1234-123412341234}" type="slidenum">
              <a:rPr lang="it-IT" smtClean="0"/>
              <a:pPr marL="0" lvl="0" indent="0" algn="r" rtl="0">
                <a:spcBef>
                  <a:spcPts val="0"/>
                </a:spcBef>
                <a:spcAft>
                  <a:spcPts val="0"/>
                </a:spcAft>
                <a:buNone/>
              </a:pPr>
              <a:t>‹N›</a:t>
            </a:fld>
            <a:endParaRPr lang="it-IT"/>
          </a:p>
        </p:txBody>
      </p:sp>
    </p:spTree>
    <p:extLst>
      <p:ext uri="{BB962C8B-B14F-4D97-AF65-F5344CB8AC3E}">
        <p14:creationId xmlns:p14="http://schemas.microsoft.com/office/powerpoint/2010/main" val="92828076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56058" y="3228499"/>
            <a:ext cx="7434266" cy="614516"/>
          </a:xfrm>
        </p:spPr>
        <p:txBody>
          <a:bodyPr anchor="b">
            <a:normAutofit/>
          </a:bodyPr>
          <a:lstStyle>
            <a:lvl1pPr>
              <a:defRPr sz="24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856058" y="454819"/>
            <a:ext cx="7434266" cy="2474834"/>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400"/>
            </a:lvl1pPr>
          </a:lstStyle>
          <a:p>
            <a:pPr marL="0" lvl="0" indent="0">
              <a:buNone/>
            </a:pPr>
            <a:r>
              <a:rPr lang="it-IT"/>
              <a:t>Fare clic sull'icona per inserire un'immagine</a:t>
            </a:r>
            <a:endParaRPr lang="en-US" dirty="0"/>
          </a:p>
        </p:txBody>
      </p:sp>
      <p:sp>
        <p:nvSpPr>
          <p:cNvPr id="4" name="Text Placeholder 3"/>
          <p:cNvSpPr>
            <a:spLocks noGrp="1"/>
          </p:cNvSpPr>
          <p:nvPr>
            <p:ph type="body" sz="half" idx="2"/>
          </p:nvPr>
        </p:nvSpPr>
        <p:spPr>
          <a:xfrm>
            <a:off x="856024" y="3843015"/>
            <a:ext cx="7433144" cy="511854"/>
          </a:xfrm>
        </p:spPr>
        <p:txBody>
          <a:bodyP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8624D31-43A5-475A-80CF-332C9F6DCF35}" type="datetimeFigureOut">
              <a:rPr lang="en-US" smtClean="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t-IT" smtClean="0"/>
              <a:pPr marL="0" lvl="0" indent="0" algn="r" rtl="0">
                <a:spcBef>
                  <a:spcPts val="0"/>
                </a:spcBef>
                <a:spcAft>
                  <a:spcPts val="0"/>
                </a:spcAft>
                <a:buNone/>
              </a:pPr>
              <a:t>‹N›</a:t>
            </a:fld>
            <a:endParaRPr lang="it-IT"/>
          </a:p>
        </p:txBody>
      </p:sp>
    </p:spTree>
    <p:extLst>
      <p:ext uri="{BB962C8B-B14F-4D97-AF65-F5344CB8AC3E}">
        <p14:creationId xmlns:p14="http://schemas.microsoft.com/office/powerpoint/2010/main" val="197074424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56093" y="457200"/>
            <a:ext cx="7429466" cy="2571750"/>
          </a:xfrm>
        </p:spPr>
        <p:txBody>
          <a:bodyPr anchor="ctr">
            <a:normAutofit/>
          </a:bodyPr>
          <a:lstStyle>
            <a:lvl1pPr>
              <a:defRPr sz="27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856058" y="3314700"/>
            <a:ext cx="7428344" cy="1028699"/>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8624D31-43A5-475A-80CF-332C9F6DCF35}" type="datetimeFigureOut">
              <a:rPr lang="en-US" smtClean="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t-IT" smtClean="0"/>
              <a:pPr marL="0" lvl="0" indent="0" algn="r" rtl="0">
                <a:spcBef>
                  <a:spcPts val="0"/>
                </a:spcBef>
                <a:spcAft>
                  <a:spcPts val="0"/>
                </a:spcAft>
                <a:buNone/>
              </a:pPr>
              <a:t>‹N›</a:t>
            </a:fld>
            <a:endParaRPr lang="it-IT"/>
          </a:p>
        </p:txBody>
      </p:sp>
    </p:spTree>
    <p:extLst>
      <p:ext uri="{BB962C8B-B14F-4D97-AF65-F5344CB8AC3E}">
        <p14:creationId xmlns:p14="http://schemas.microsoft.com/office/powerpoint/2010/main" val="61095167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084659" y="457200"/>
            <a:ext cx="6977064" cy="2061322"/>
          </a:xfrm>
        </p:spPr>
        <p:txBody>
          <a:bodyPr anchor="ctr">
            <a:normAutofit/>
          </a:bodyPr>
          <a:lstStyle>
            <a:lvl1pPr>
              <a:defRPr sz="2700"/>
            </a:lvl1pPr>
          </a:lstStyle>
          <a:p>
            <a:r>
              <a:rPr lang="it-IT"/>
              <a:t>Fare clic per modificare lo stile del titolo</a:t>
            </a:r>
            <a:endParaRPr lang="en-US" dirty="0"/>
          </a:p>
        </p:txBody>
      </p:sp>
      <p:sp>
        <p:nvSpPr>
          <p:cNvPr id="12" name="Text Placeholder 3"/>
          <p:cNvSpPr>
            <a:spLocks noGrp="1"/>
          </p:cNvSpPr>
          <p:nvPr>
            <p:ph type="body" sz="half" idx="13"/>
          </p:nvPr>
        </p:nvSpPr>
        <p:spPr>
          <a:xfrm>
            <a:off x="1290484" y="2524168"/>
            <a:ext cx="656422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4" name="Text Placeholder 3"/>
          <p:cNvSpPr>
            <a:spLocks noGrp="1"/>
          </p:cNvSpPr>
          <p:nvPr>
            <p:ph type="body" sz="half" idx="2"/>
          </p:nvPr>
        </p:nvSpPr>
        <p:spPr>
          <a:xfrm>
            <a:off x="856058" y="3232439"/>
            <a:ext cx="7429502" cy="1117122"/>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8624D31-43A5-475A-80CF-332C9F6DCF35}" type="datetimeFigureOut">
              <a:rPr lang="en-US" smtClean="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t-IT" smtClean="0"/>
              <a:pPr marL="0" lvl="0" indent="0" algn="r" rtl="0">
                <a:spcBef>
                  <a:spcPts val="0"/>
                </a:spcBef>
                <a:spcAft>
                  <a:spcPts val="0"/>
                </a:spcAft>
                <a:buNone/>
              </a:pPr>
              <a:t>‹N›</a:t>
            </a:fld>
            <a:endParaRPr lang="it-IT"/>
          </a:p>
        </p:txBody>
      </p:sp>
      <p:sp>
        <p:nvSpPr>
          <p:cNvPr id="60" name="TextBox 59"/>
          <p:cNvSpPr txBox="1"/>
          <p:nvPr/>
        </p:nvSpPr>
        <p:spPr>
          <a:xfrm>
            <a:off x="677634" y="549295"/>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61" name="TextBox 60"/>
          <p:cNvSpPr txBox="1"/>
          <p:nvPr/>
        </p:nvSpPr>
        <p:spPr>
          <a:xfrm>
            <a:off x="7903028" y="2073729"/>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78049006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56058" y="1600531"/>
            <a:ext cx="7429501" cy="1883876"/>
          </a:xfrm>
        </p:spPr>
        <p:txBody>
          <a:bodyPr anchor="b">
            <a:normAutofit/>
          </a:bodyPr>
          <a:lstStyle>
            <a:lvl1pPr>
              <a:defRPr sz="27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856023" y="3493241"/>
            <a:ext cx="7428379" cy="855483"/>
          </a:xfrm>
        </p:spPr>
        <p:txBody>
          <a:bodyPr anchor="t">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8624D31-43A5-475A-80CF-332C9F6DCF35}" type="datetimeFigureOut">
              <a:rPr lang="en-US" smtClean="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t-IT" smtClean="0"/>
              <a:pPr marL="0" lvl="0" indent="0" algn="r" rtl="0">
                <a:spcBef>
                  <a:spcPts val="0"/>
                </a:spcBef>
                <a:spcAft>
                  <a:spcPts val="0"/>
                </a:spcAft>
                <a:buNone/>
              </a:pPr>
              <a:t>‹N›</a:t>
            </a:fld>
            <a:endParaRPr lang="it-IT"/>
          </a:p>
        </p:txBody>
      </p:sp>
    </p:spTree>
    <p:extLst>
      <p:ext uri="{BB962C8B-B14F-4D97-AF65-F5344CB8AC3E}">
        <p14:creationId xmlns:p14="http://schemas.microsoft.com/office/powerpoint/2010/main" val="233539680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856060" y="457200"/>
            <a:ext cx="7429499" cy="1428750"/>
          </a:xfrm>
        </p:spPr>
        <p:txBody>
          <a:bodyPr/>
          <a:lstStyle/>
          <a:p>
            <a:r>
              <a:rPr lang="it-IT"/>
              <a:t>Fare clic per modificare lo stile del titolo</a:t>
            </a:r>
            <a:endParaRPr lang="en-US" dirty="0"/>
          </a:p>
        </p:txBody>
      </p:sp>
      <p:sp>
        <p:nvSpPr>
          <p:cNvPr id="7" name="Text Placeholder 2"/>
          <p:cNvSpPr>
            <a:spLocks noGrp="1"/>
          </p:cNvSpPr>
          <p:nvPr>
            <p:ph type="body" idx="1"/>
          </p:nvPr>
        </p:nvSpPr>
        <p:spPr>
          <a:xfrm>
            <a:off x="856058" y="2005847"/>
            <a:ext cx="2397674" cy="51435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8" name="Text Placeholder 3"/>
          <p:cNvSpPr>
            <a:spLocks noGrp="1"/>
          </p:cNvSpPr>
          <p:nvPr>
            <p:ph type="body" sz="half" idx="15"/>
          </p:nvPr>
        </p:nvSpPr>
        <p:spPr>
          <a:xfrm>
            <a:off x="845939" y="2520197"/>
            <a:ext cx="2406551" cy="182320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Modifica gli stili del testo dello schema</a:t>
            </a:r>
          </a:p>
        </p:txBody>
      </p:sp>
      <p:sp>
        <p:nvSpPr>
          <p:cNvPr id="9" name="Text Placeholder 4"/>
          <p:cNvSpPr>
            <a:spLocks noGrp="1"/>
          </p:cNvSpPr>
          <p:nvPr>
            <p:ph type="body" sz="quarter" idx="3"/>
          </p:nvPr>
        </p:nvSpPr>
        <p:spPr>
          <a:xfrm>
            <a:off x="3386075" y="2008226"/>
            <a:ext cx="2388289" cy="51435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10" name="Text Placeholder 3"/>
          <p:cNvSpPr>
            <a:spLocks noGrp="1"/>
          </p:cNvSpPr>
          <p:nvPr>
            <p:ph type="body" sz="half" idx="16"/>
          </p:nvPr>
        </p:nvSpPr>
        <p:spPr>
          <a:xfrm>
            <a:off x="3378160" y="2522576"/>
            <a:ext cx="2396873" cy="182320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Modifica gli stili del testo dello schema</a:t>
            </a:r>
          </a:p>
        </p:txBody>
      </p:sp>
      <p:sp>
        <p:nvSpPr>
          <p:cNvPr id="11" name="Text Placeholder 4"/>
          <p:cNvSpPr>
            <a:spLocks noGrp="1"/>
          </p:cNvSpPr>
          <p:nvPr>
            <p:ph type="body" sz="quarter" idx="13"/>
          </p:nvPr>
        </p:nvSpPr>
        <p:spPr>
          <a:xfrm>
            <a:off x="5889332" y="2005847"/>
            <a:ext cx="2396226" cy="51435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12" name="Text Placeholder 3"/>
          <p:cNvSpPr>
            <a:spLocks noGrp="1"/>
          </p:cNvSpPr>
          <p:nvPr>
            <p:ph type="body" sz="half" idx="17"/>
          </p:nvPr>
        </p:nvSpPr>
        <p:spPr>
          <a:xfrm>
            <a:off x="5889332" y="2520197"/>
            <a:ext cx="2396226" cy="182320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98624D31-43A5-475A-80CF-332C9F6DCF35}" type="datetimeFigureOut">
              <a:rPr lang="en-US" smtClean="0"/>
              <a:pPr/>
              <a:t>6/18/2020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t-IT" smtClean="0"/>
              <a:pPr marL="0" lvl="0" indent="0" algn="r" rtl="0">
                <a:spcBef>
                  <a:spcPts val="0"/>
                </a:spcBef>
                <a:spcAft>
                  <a:spcPts val="0"/>
                </a:spcAft>
                <a:buNone/>
              </a:pPr>
              <a:t>‹N›</a:t>
            </a:fld>
            <a:endParaRPr lang="it-IT"/>
          </a:p>
        </p:txBody>
      </p:sp>
    </p:spTree>
    <p:extLst>
      <p:ext uri="{BB962C8B-B14F-4D97-AF65-F5344CB8AC3E}">
        <p14:creationId xmlns:p14="http://schemas.microsoft.com/office/powerpoint/2010/main" val="404611455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856059" y="457200"/>
            <a:ext cx="7429499" cy="1428750"/>
          </a:xfrm>
        </p:spPr>
        <p:txBody>
          <a:bodyPr/>
          <a:lstStyle/>
          <a:p>
            <a:r>
              <a:rPr lang="it-IT"/>
              <a:t>Fare clic per modificare lo stile del titolo</a:t>
            </a:r>
            <a:endParaRPr lang="en-US" dirty="0"/>
          </a:p>
        </p:txBody>
      </p:sp>
      <p:sp>
        <p:nvSpPr>
          <p:cNvPr id="19" name="Text Placeholder 2"/>
          <p:cNvSpPr>
            <a:spLocks noGrp="1"/>
          </p:cNvSpPr>
          <p:nvPr>
            <p:ph type="body" idx="1"/>
          </p:nvPr>
        </p:nvSpPr>
        <p:spPr>
          <a:xfrm>
            <a:off x="856060" y="3303447"/>
            <a:ext cx="2396430" cy="432197"/>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20" name="Picture Placeholder 2"/>
          <p:cNvSpPr>
            <a:spLocks noGrp="1" noChangeAspect="1"/>
          </p:cNvSpPr>
          <p:nvPr>
            <p:ph type="pic" idx="15"/>
          </p:nvPr>
        </p:nvSpPr>
        <p:spPr>
          <a:xfrm>
            <a:off x="856060" y="2000249"/>
            <a:ext cx="2396430" cy="1143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it-IT"/>
              <a:t>Fare clic sull'icona per inserire un'immagine</a:t>
            </a:r>
            <a:endParaRPr lang="en-US" dirty="0"/>
          </a:p>
        </p:txBody>
      </p:sp>
      <p:sp>
        <p:nvSpPr>
          <p:cNvPr id="21" name="Text Placeholder 3"/>
          <p:cNvSpPr>
            <a:spLocks noGrp="1"/>
          </p:cNvSpPr>
          <p:nvPr>
            <p:ph type="body" sz="half" idx="18"/>
          </p:nvPr>
        </p:nvSpPr>
        <p:spPr>
          <a:xfrm>
            <a:off x="856060" y="3735644"/>
            <a:ext cx="2396430" cy="61338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Modifica gli stili del testo dello schema</a:t>
            </a:r>
          </a:p>
        </p:txBody>
      </p:sp>
      <p:sp>
        <p:nvSpPr>
          <p:cNvPr id="22" name="Text Placeholder 4"/>
          <p:cNvSpPr>
            <a:spLocks noGrp="1"/>
          </p:cNvSpPr>
          <p:nvPr>
            <p:ph type="body" sz="quarter" idx="3"/>
          </p:nvPr>
        </p:nvSpPr>
        <p:spPr>
          <a:xfrm>
            <a:off x="3366790" y="3303447"/>
            <a:ext cx="2400300" cy="432197"/>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23" name="Picture Placeholder 2"/>
          <p:cNvSpPr>
            <a:spLocks noGrp="1" noChangeAspect="1"/>
          </p:cNvSpPr>
          <p:nvPr>
            <p:ph type="pic" idx="21"/>
          </p:nvPr>
        </p:nvSpPr>
        <p:spPr>
          <a:xfrm>
            <a:off x="3366790" y="2000249"/>
            <a:ext cx="2399205" cy="1143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it-IT"/>
              <a:t>Fare clic sull'icona per inserire un'immagine</a:t>
            </a:r>
            <a:endParaRPr lang="en-US" dirty="0"/>
          </a:p>
        </p:txBody>
      </p:sp>
      <p:sp>
        <p:nvSpPr>
          <p:cNvPr id="24" name="Text Placeholder 3"/>
          <p:cNvSpPr>
            <a:spLocks noGrp="1"/>
          </p:cNvSpPr>
          <p:nvPr>
            <p:ph type="body" sz="half" idx="19"/>
          </p:nvPr>
        </p:nvSpPr>
        <p:spPr>
          <a:xfrm>
            <a:off x="3365695" y="3735643"/>
            <a:ext cx="2400300" cy="607757"/>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Modifica gli stili del testo dello schema</a:t>
            </a:r>
          </a:p>
        </p:txBody>
      </p:sp>
      <p:sp>
        <p:nvSpPr>
          <p:cNvPr id="25" name="Text Placeholder 4"/>
          <p:cNvSpPr>
            <a:spLocks noGrp="1"/>
          </p:cNvSpPr>
          <p:nvPr>
            <p:ph type="body" sz="quarter" idx="13"/>
          </p:nvPr>
        </p:nvSpPr>
        <p:spPr>
          <a:xfrm>
            <a:off x="5889426" y="3303446"/>
            <a:ext cx="2393056" cy="432197"/>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26" name="Picture Placeholder 2"/>
          <p:cNvSpPr>
            <a:spLocks noGrp="1" noChangeAspect="1"/>
          </p:cNvSpPr>
          <p:nvPr>
            <p:ph type="pic" idx="22"/>
          </p:nvPr>
        </p:nvSpPr>
        <p:spPr>
          <a:xfrm>
            <a:off x="5889332" y="2000249"/>
            <a:ext cx="2396227" cy="1143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it-IT"/>
              <a:t>Fare clic sull'icona per inserire un'immagine</a:t>
            </a:r>
            <a:endParaRPr lang="en-US" dirty="0"/>
          </a:p>
        </p:txBody>
      </p:sp>
      <p:sp>
        <p:nvSpPr>
          <p:cNvPr id="27" name="Text Placeholder 3"/>
          <p:cNvSpPr>
            <a:spLocks noGrp="1"/>
          </p:cNvSpPr>
          <p:nvPr>
            <p:ph type="body" sz="half" idx="20"/>
          </p:nvPr>
        </p:nvSpPr>
        <p:spPr>
          <a:xfrm>
            <a:off x="5889332" y="3735641"/>
            <a:ext cx="2396226" cy="60775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98624D31-43A5-475A-80CF-332C9F6DCF35}" type="datetimeFigureOut">
              <a:rPr lang="en-US" smtClean="0"/>
              <a:pPr/>
              <a:t>6/18/2020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t-IT" smtClean="0"/>
              <a:pPr marL="0" lvl="0" indent="0" algn="r" rtl="0">
                <a:spcBef>
                  <a:spcPts val="0"/>
                </a:spcBef>
                <a:spcAft>
                  <a:spcPts val="0"/>
                </a:spcAft>
                <a:buNone/>
              </a:pPr>
              <a:t>‹N›</a:t>
            </a:fld>
            <a:endParaRPr lang="it-IT"/>
          </a:p>
        </p:txBody>
      </p:sp>
    </p:spTree>
    <p:extLst>
      <p:ext uri="{BB962C8B-B14F-4D97-AF65-F5344CB8AC3E}">
        <p14:creationId xmlns:p14="http://schemas.microsoft.com/office/powerpoint/2010/main" val="263840756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t-IT" smtClean="0"/>
              <a:pPr marL="0" lvl="0" indent="0" algn="r" rtl="0">
                <a:spcBef>
                  <a:spcPts val="0"/>
                </a:spcBef>
                <a:spcAft>
                  <a:spcPts val="0"/>
                </a:spcAft>
                <a:buNone/>
              </a:pPr>
              <a:t>‹N›</a:t>
            </a:fld>
            <a:endParaRPr lang="it-IT"/>
          </a:p>
        </p:txBody>
      </p:sp>
    </p:spTree>
    <p:extLst>
      <p:ext uri="{BB962C8B-B14F-4D97-AF65-F5344CB8AC3E}">
        <p14:creationId xmlns:p14="http://schemas.microsoft.com/office/powerpoint/2010/main" val="112783743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457200"/>
            <a:ext cx="1503758" cy="3886201"/>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856057" y="457200"/>
            <a:ext cx="5811443" cy="3886201"/>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t-IT" smtClean="0"/>
              <a:pPr marL="0" lvl="0" indent="0" algn="r" rtl="0">
                <a:spcBef>
                  <a:spcPts val="0"/>
                </a:spcBef>
                <a:spcAft>
                  <a:spcPts val="0"/>
                </a:spcAft>
                <a:buNone/>
              </a:pPr>
              <a:t>‹N›</a:t>
            </a:fld>
            <a:endParaRPr lang="it-IT"/>
          </a:p>
        </p:txBody>
      </p:sp>
    </p:spTree>
    <p:extLst>
      <p:ext uri="{BB962C8B-B14F-4D97-AF65-F5344CB8AC3E}">
        <p14:creationId xmlns:p14="http://schemas.microsoft.com/office/powerpoint/2010/main" val="14657713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4"/>
        <p:cNvGrpSpPr/>
        <p:nvPr/>
      </p:nvGrpSpPr>
      <p:grpSpPr>
        <a:xfrm>
          <a:off x="0" y="0"/>
          <a:ext cx="0" cy="0"/>
          <a:chOff x="0" y="0"/>
          <a:chExt cx="0" cy="0"/>
        </a:xfrm>
      </p:grpSpPr>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extLst>
      <p:ext uri="{BB962C8B-B14F-4D97-AF65-F5344CB8AC3E}">
        <p14:creationId xmlns:p14="http://schemas.microsoft.com/office/powerpoint/2010/main" val="2933585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t-IT" smtClean="0"/>
              <a:pPr marL="0" lvl="0" indent="0" algn="r" rtl="0">
                <a:spcBef>
                  <a:spcPts val="0"/>
                </a:spcBef>
                <a:spcAft>
                  <a:spcPts val="0"/>
                </a:spcAft>
                <a:buNone/>
              </a:pPr>
              <a:t>‹N›</a:t>
            </a:fld>
            <a:endParaRPr lang="it-IT"/>
          </a:p>
        </p:txBody>
      </p:sp>
    </p:spTree>
    <p:extLst>
      <p:ext uri="{BB962C8B-B14F-4D97-AF65-F5344CB8AC3E}">
        <p14:creationId xmlns:p14="http://schemas.microsoft.com/office/powerpoint/2010/main" val="351252451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56058" y="1064420"/>
            <a:ext cx="7429500" cy="2139553"/>
          </a:xfrm>
        </p:spPr>
        <p:txBody>
          <a:bodyPr anchor="b">
            <a:normAutofit/>
          </a:bodyPr>
          <a:lstStyle>
            <a:lvl1pPr>
              <a:defRPr sz="2700"/>
            </a:lvl1pPr>
          </a:lstStyle>
          <a:p>
            <a:r>
              <a:rPr lang="it-IT"/>
              <a:t>Fare clic per modificare lo stile del titolo</a:t>
            </a:r>
            <a:endParaRPr lang="en-US" dirty="0"/>
          </a:p>
        </p:txBody>
      </p:sp>
      <p:sp>
        <p:nvSpPr>
          <p:cNvPr id="3" name="Text Placeholder 2"/>
          <p:cNvSpPr>
            <a:spLocks noGrp="1"/>
          </p:cNvSpPr>
          <p:nvPr>
            <p:ph type="body" idx="1"/>
          </p:nvPr>
        </p:nvSpPr>
        <p:spPr>
          <a:xfrm>
            <a:off x="856058" y="3318272"/>
            <a:ext cx="7429500" cy="1031082"/>
          </a:xfrm>
        </p:spPr>
        <p:txBody>
          <a:bodyPr>
            <a:normAutofit/>
          </a:bodyPr>
          <a:lstStyle>
            <a:lvl1pPr marL="0" indent="0">
              <a:buNone/>
              <a:defRPr sz="1350" cap="all" baseline="0">
                <a:solidFill>
                  <a:schemeClr val="tx1">
                    <a:tint val="75000"/>
                  </a:schemeClr>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20EBB0C4-6273-4C6E-B9BD-2EDC30F1CD52}" type="datetimeFigureOut">
              <a:rPr lang="en-US" smtClean="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t-IT" smtClean="0"/>
              <a:pPr marL="0" lvl="0" indent="0" algn="r" rtl="0">
                <a:spcBef>
                  <a:spcPts val="0"/>
                </a:spcBef>
                <a:spcAft>
                  <a:spcPts val="0"/>
                </a:spcAft>
                <a:buNone/>
              </a:pPr>
              <a:t>‹N›</a:t>
            </a:fld>
            <a:endParaRPr lang="it-IT"/>
          </a:p>
        </p:txBody>
      </p:sp>
    </p:spTree>
    <p:extLst>
      <p:ext uri="{BB962C8B-B14F-4D97-AF65-F5344CB8AC3E}">
        <p14:creationId xmlns:p14="http://schemas.microsoft.com/office/powerpoint/2010/main" val="420062743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856058" y="1687114"/>
            <a:ext cx="3658792" cy="2656286"/>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1" y="1687114"/>
            <a:ext cx="3656408" cy="2656286"/>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t-IT" smtClean="0"/>
              <a:pPr marL="0" lvl="0" indent="0" algn="r" rtl="0">
                <a:spcBef>
                  <a:spcPts val="0"/>
                </a:spcBef>
                <a:spcAft>
                  <a:spcPts val="0"/>
                </a:spcAft>
                <a:buNone/>
              </a:pPr>
              <a:t>‹N›</a:t>
            </a:fld>
            <a:endParaRPr lang="it-IT"/>
          </a:p>
        </p:txBody>
      </p:sp>
    </p:spTree>
    <p:extLst>
      <p:ext uri="{BB962C8B-B14F-4D97-AF65-F5344CB8AC3E}">
        <p14:creationId xmlns:p14="http://schemas.microsoft.com/office/powerpoint/2010/main" val="416672859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56058" y="464345"/>
            <a:ext cx="7429500" cy="1108471"/>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1027515" y="1687115"/>
            <a:ext cx="3487337" cy="617934"/>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4" name="Content Placeholder 3"/>
          <p:cNvSpPr>
            <a:spLocks noGrp="1"/>
          </p:cNvSpPr>
          <p:nvPr>
            <p:ph sz="half" idx="2"/>
          </p:nvPr>
        </p:nvSpPr>
        <p:spPr>
          <a:xfrm>
            <a:off x="856058" y="2305048"/>
            <a:ext cx="3658793" cy="203835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800606" y="1687114"/>
            <a:ext cx="3484952" cy="617934"/>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6" name="Content Placeholder 5"/>
          <p:cNvSpPr>
            <a:spLocks noGrp="1"/>
          </p:cNvSpPr>
          <p:nvPr>
            <p:ph sz="quarter" idx="4"/>
          </p:nvPr>
        </p:nvSpPr>
        <p:spPr>
          <a:xfrm>
            <a:off x="4629150" y="2305048"/>
            <a:ext cx="3656408" cy="203835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pPr/>
              <a:t>6/18/2020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t-IT" smtClean="0"/>
              <a:pPr marL="0" lvl="0" indent="0" algn="r" rtl="0">
                <a:spcBef>
                  <a:spcPts val="0"/>
                </a:spcBef>
                <a:spcAft>
                  <a:spcPts val="0"/>
                </a:spcAft>
                <a:buNone/>
              </a:pPr>
              <a:t>‹N›</a:t>
            </a:fld>
            <a:endParaRPr lang="it-IT"/>
          </a:p>
        </p:txBody>
      </p:sp>
    </p:spTree>
    <p:extLst>
      <p:ext uri="{BB962C8B-B14F-4D97-AF65-F5344CB8AC3E}">
        <p14:creationId xmlns:p14="http://schemas.microsoft.com/office/powerpoint/2010/main" val="185478907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pPr/>
              <a:t>6/18/2020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t-IT" smtClean="0"/>
              <a:pPr marL="0" lvl="0" indent="0" algn="r" rtl="0">
                <a:spcBef>
                  <a:spcPts val="0"/>
                </a:spcBef>
                <a:spcAft>
                  <a:spcPts val="0"/>
                </a:spcAft>
                <a:buNone/>
              </a:pPr>
              <a:t>‹N›</a:t>
            </a:fld>
            <a:endParaRPr lang="it-IT"/>
          </a:p>
        </p:txBody>
      </p:sp>
    </p:spTree>
    <p:extLst>
      <p:ext uri="{BB962C8B-B14F-4D97-AF65-F5344CB8AC3E}">
        <p14:creationId xmlns:p14="http://schemas.microsoft.com/office/powerpoint/2010/main" val="255187969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pPr/>
              <a:t>6/18/2020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t-IT" smtClean="0"/>
              <a:pPr marL="0" lvl="0" indent="0" algn="r" rtl="0">
                <a:spcBef>
                  <a:spcPts val="0"/>
                </a:spcBef>
                <a:spcAft>
                  <a:spcPts val="0"/>
                </a:spcAft>
                <a:buNone/>
              </a:pPr>
              <a:t>‹N›</a:t>
            </a:fld>
            <a:endParaRPr lang="it-IT"/>
          </a:p>
        </p:txBody>
      </p:sp>
    </p:spTree>
    <p:extLst>
      <p:ext uri="{BB962C8B-B14F-4D97-AF65-F5344CB8AC3E}">
        <p14:creationId xmlns:p14="http://schemas.microsoft.com/office/powerpoint/2010/main" val="282009011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0029" y="457201"/>
            <a:ext cx="2892028" cy="1229913"/>
          </a:xfrm>
        </p:spPr>
        <p:txBody>
          <a:bodyPr anchor="b"/>
          <a:lstStyle>
            <a:lvl1pPr>
              <a:defRPr sz="2400"/>
            </a:lvl1pPr>
          </a:lstStyle>
          <a:p>
            <a:r>
              <a:rPr lang="it-IT"/>
              <a:t>Fare clic per modificare lo stile del titolo</a:t>
            </a:r>
            <a:endParaRPr lang="en-US" dirty="0"/>
          </a:p>
        </p:txBody>
      </p:sp>
      <p:sp>
        <p:nvSpPr>
          <p:cNvPr id="3" name="Content Placeholder 2"/>
          <p:cNvSpPr>
            <a:spLocks noGrp="1"/>
          </p:cNvSpPr>
          <p:nvPr>
            <p:ph idx="1"/>
          </p:nvPr>
        </p:nvSpPr>
        <p:spPr>
          <a:xfrm>
            <a:off x="3867150" y="444499"/>
            <a:ext cx="4418407" cy="3898901"/>
          </a:xfrm>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60029" y="1687114"/>
            <a:ext cx="2892028" cy="265628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32ABBEA6-7C60-4B02-AE87-00D78D8422AF}" type="datetimeFigureOut">
              <a:rPr lang="en-US" smtClean="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t-IT" smtClean="0"/>
              <a:pPr marL="0" lvl="0" indent="0" algn="r" rtl="0">
                <a:spcBef>
                  <a:spcPts val="0"/>
                </a:spcBef>
                <a:spcAft>
                  <a:spcPts val="0"/>
                </a:spcAft>
                <a:buNone/>
              </a:pPr>
              <a:t>‹N›</a:t>
            </a:fld>
            <a:endParaRPr lang="it-IT"/>
          </a:p>
        </p:txBody>
      </p:sp>
    </p:spTree>
    <p:extLst>
      <p:ext uri="{BB962C8B-B14F-4D97-AF65-F5344CB8AC3E}">
        <p14:creationId xmlns:p14="http://schemas.microsoft.com/office/powerpoint/2010/main" val="308736356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0"/>
            <a:ext cx="4450881" cy="1229915"/>
          </a:xfrm>
        </p:spPr>
        <p:txBody>
          <a:bodyPr anchor="b"/>
          <a:lstStyle>
            <a:lvl1pPr>
              <a:defRPr sz="24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5535541" y="457201"/>
            <a:ext cx="2750018" cy="38861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56058" y="1687114"/>
            <a:ext cx="4450883" cy="265628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9CAD897-D46E-4AD2-BD9B-49DD3E640873}" type="datetimeFigureOut">
              <a:rPr lang="en-US" smtClean="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t-IT" smtClean="0"/>
              <a:pPr marL="0" lvl="0" indent="0" algn="r" rtl="0">
                <a:spcBef>
                  <a:spcPts val="0"/>
                </a:spcBef>
                <a:spcAft>
                  <a:spcPts val="0"/>
                </a:spcAft>
                <a:buNone/>
              </a:pPr>
              <a:t>‹N›</a:t>
            </a:fld>
            <a:endParaRPr lang="it-IT"/>
          </a:p>
        </p:txBody>
      </p:sp>
    </p:spTree>
    <p:extLst>
      <p:ext uri="{BB962C8B-B14F-4D97-AF65-F5344CB8AC3E}">
        <p14:creationId xmlns:p14="http://schemas.microsoft.com/office/powerpoint/2010/main" val="377973044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1" y="-1"/>
            <a:ext cx="9144002" cy="51435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0716" y="0"/>
            <a:ext cx="9040416" cy="51435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463888"/>
            <a:ext cx="7429499" cy="1108928"/>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1687115"/>
            <a:ext cx="7429499" cy="2656286"/>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5592691" y="4412457"/>
            <a:ext cx="2057400" cy="273844"/>
          </a:xfrm>
          <a:prstGeom prst="rect">
            <a:avLst/>
          </a:prstGeom>
        </p:spPr>
        <p:txBody>
          <a:bodyPr vert="horz" lIns="91440" tIns="45720" rIns="91440" bIns="45720" rtlCol="0" anchor="ctr"/>
          <a:lstStyle>
            <a:lvl1pPr algn="r">
              <a:defRPr sz="788">
                <a:solidFill>
                  <a:schemeClr val="tx1">
                    <a:tint val="75000"/>
                  </a:schemeClr>
                </a:solidFill>
              </a:defRPr>
            </a:lvl1pPr>
          </a:lstStyle>
          <a:p>
            <a:fld id="{98624D31-43A5-475A-80CF-332C9F6DCF35}" type="datetimeFigureOut">
              <a:rPr lang="en-US" smtClean="0"/>
              <a:pPr/>
              <a:t>6/18/2020</a:t>
            </a:fld>
            <a:endParaRPr lang="en-US" dirty="0"/>
          </a:p>
        </p:txBody>
      </p:sp>
      <p:sp>
        <p:nvSpPr>
          <p:cNvPr id="5" name="Footer Placeholder 4"/>
          <p:cNvSpPr>
            <a:spLocks noGrp="1"/>
          </p:cNvSpPr>
          <p:nvPr>
            <p:ph type="ftr" sz="quarter" idx="3"/>
          </p:nvPr>
        </p:nvSpPr>
        <p:spPr>
          <a:xfrm>
            <a:off x="856059" y="4412457"/>
            <a:ext cx="4679482" cy="273844"/>
          </a:xfrm>
          <a:prstGeom prst="rect">
            <a:avLst/>
          </a:prstGeom>
        </p:spPr>
        <p:txBody>
          <a:bodyPr vert="horz" lIns="91440" tIns="45720" rIns="91440" bIns="45720" rtlCol="0" anchor="ctr"/>
          <a:lstStyle>
            <a:lvl1pPr algn="l">
              <a:defRPr sz="788"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707241" y="4412456"/>
            <a:ext cx="578317" cy="273844"/>
          </a:xfrm>
          <a:prstGeom prst="rect">
            <a:avLst/>
          </a:prstGeom>
        </p:spPr>
        <p:txBody>
          <a:bodyPr vert="horz" lIns="91440" tIns="45720" rIns="91440" bIns="45720" rtlCol="0" anchor="ctr"/>
          <a:lstStyle>
            <a:lvl1pPr algn="r">
              <a:defRPr sz="788">
                <a:solidFill>
                  <a:schemeClr val="tx1">
                    <a:tint val="75000"/>
                  </a:schemeClr>
                </a:solidFill>
              </a:defRPr>
            </a:lvl1pPr>
          </a:lstStyle>
          <a:p>
            <a:pPr marL="0" lvl="0" indent="0" algn="r" rtl="0">
              <a:spcBef>
                <a:spcPts val="0"/>
              </a:spcBef>
              <a:spcAft>
                <a:spcPts val="0"/>
              </a:spcAft>
              <a:buNone/>
            </a:pPr>
            <a:fld id="{00000000-1234-1234-1234-123412341234}" type="slidenum">
              <a:rPr lang="it-IT" smtClean="0"/>
              <a:pPr marL="0" lvl="0" indent="0" algn="r" rtl="0">
                <a:spcBef>
                  <a:spcPts val="0"/>
                </a:spcBef>
                <a:spcAft>
                  <a:spcPts val="0"/>
                </a:spcAft>
                <a:buNone/>
              </a:pPr>
              <a:t>‹N›</a:t>
            </a:fld>
            <a:endParaRPr lang="it-IT"/>
          </a:p>
        </p:txBody>
      </p:sp>
    </p:spTree>
    <p:extLst>
      <p:ext uri="{BB962C8B-B14F-4D97-AF65-F5344CB8AC3E}">
        <p14:creationId xmlns:p14="http://schemas.microsoft.com/office/powerpoint/2010/main" val="461746823"/>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 id="2147483873" r:id="rId18"/>
  </p:sldLayoutIdLst>
  <p:hf sldNum="0" hdr="0" ftr="0" dt="0"/>
  <p:txStyles>
    <p:titleStyle>
      <a:lvl1pPr algn="l" defTabSz="685800" rtl="0" eaLnBrk="1" latinLnBrk="0" hangingPunct="1">
        <a:lnSpc>
          <a:spcPct val="90000"/>
        </a:lnSpc>
        <a:spcBef>
          <a:spcPct val="0"/>
        </a:spcBef>
        <a:buNone/>
        <a:defRPr sz="2700" kern="1200" cap="all" baseline="0">
          <a:solidFill>
            <a:schemeClr val="tx1"/>
          </a:solidFill>
          <a:latin typeface="+mj-lt"/>
          <a:ea typeface="+mj-ea"/>
          <a:cs typeface="+mj-cs"/>
        </a:defRPr>
      </a:lvl1pPr>
    </p:titleStyle>
    <p:bodyStyle>
      <a:lvl1pPr marL="171450" indent="-171450" algn="l" defTabSz="685800" rtl="0" eaLnBrk="1" latinLnBrk="0" hangingPunct="1">
        <a:lnSpc>
          <a:spcPct val="120000"/>
        </a:lnSpc>
        <a:spcBef>
          <a:spcPts val="750"/>
        </a:spcBef>
        <a:buSzPct val="125000"/>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20000"/>
        </a:lnSpc>
        <a:spcBef>
          <a:spcPts val="375"/>
        </a:spcBef>
        <a:buSzPct val="125000"/>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20000"/>
        </a:lnSpc>
        <a:spcBef>
          <a:spcPts val="375"/>
        </a:spcBef>
        <a:buSzPct val="125000"/>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3.jpe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5" name="Rettangolo 4"/>
          <p:cNvSpPr/>
          <p:nvPr/>
        </p:nvSpPr>
        <p:spPr>
          <a:xfrm>
            <a:off x="4092922" y="645048"/>
            <a:ext cx="3486150" cy="646331"/>
          </a:xfrm>
          <a:prstGeom prst="rect">
            <a:avLst/>
          </a:prstGeom>
        </p:spPr>
        <p:txBody>
          <a:bodyPr wrap="square">
            <a:spAutoFit/>
          </a:bodyPr>
          <a:lstStyle/>
          <a:p>
            <a:r>
              <a:rPr lang="it-IT" sz="3600" dirty="0">
                <a:solidFill>
                  <a:srgbClr val="C00000"/>
                </a:solidFill>
                <a:latin typeface="Copperplate Gothic Bold" panose="020E0705020206020404" pitchFamily="34" charset="0"/>
                <a:cs typeface="Arial" panose="020B0604020202020204" pitchFamily="34" charset="0"/>
                <a:sym typeface="Comfortaa"/>
              </a:rPr>
              <a:t>G.S.V. </a:t>
            </a:r>
            <a:r>
              <a:rPr lang="it-IT" sz="3600" dirty="0" err="1">
                <a:solidFill>
                  <a:srgbClr val="C00000"/>
                </a:solidFill>
                <a:latin typeface="Copperplate Gothic Bold" panose="020E0705020206020404" pitchFamily="34" charset="0"/>
                <a:cs typeface="Arial" panose="020B0604020202020204" pitchFamily="34" charset="0"/>
                <a:sym typeface="Comfortaa"/>
              </a:rPr>
              <a:t>Srl</a:t>
            </a:r>
            <a:endParaRPr lang="it-IT" sz="3600" dirty="0">
              <a:solidFill>
                <a:srgbClr val="C00000"/>
              </a:solidFill>
              <a:latin typeface="Copperplate Gothic Bold" panose="020E0705020206020404" pitchFamily="34" charset="0"/>
            </a:endParaRPr>
          </a:p>
        </p:txBody>
      </p:sp>
      <p:sp>
        <p:nvSpPr>
          <p:cNvPr id="8" name="Rettangolo 7"/>
          <p:cNvSpPr/>
          <p:nvPr/>
        </p:nvSpPr>
        <p:spPr>
          <a:xfrm>
            <a:off x="1190685" y="1691347"/>
            <a:ext cx="7060171" cy="2308324"/>
          </a:xfrm>
          <a:prstGeom prst="rect">
            <a:avLst/>
          </a:prstGeom>
        </p:spPr>
        <p:txBody>
          <a:bodyPr wrap="square">
            <a:spAutoFit/>
          </a:bodyPr>
          <a:lstStyle/>
          <a:p>
            <a:endParaRPr lang="it-IT" sz="2400" dirty="0">
              <a:latin typeface="Arial" panose="020B0604020202020204" pitchFamily="34" charset="0"/>
              <a:ea typeface="Comfortaa"/>
              <a:cs typeface="Arial" panose="020B0604020202020204" pitchFamily="34" charset="0"/>
              <a:sym typeface="Comfortaa"/>
            </a:endParaRPr>
          </a:p>
          <a:p>
            <a:endParaRPr lang="it-IT" sz="2400" dirty="0">
              <a:latin typeface="Arial" panose="020B0604020202020204" pitchFamily="34" charset="0"/>
              <a:cs typeface="Arial" panose="020B0604020202020204" pitchFamily="34" charset="0"/>
              <a:sym typeface="Comfortaa"/>
            </a:endParaRPr>
          </a:p>
          <a:p>
            <a:pPr algn="ctr"/>
            <a:r>
              <a:rPr lang="it-IT" sz="2400" b="1"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Comfortaa"/>
              </a:rPr>
              <a:t>Guardiamo al futuro </a:t>
            </a:r>
          </a:p>
          <a:p>
            <a:pPr algn="ctr"/>
            <a:r>
              <a:rPr lang="it-IT" sz="2400" b="1"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Comfortaa"/>
              </a:rPr>
              <a:t>partendo dal presente per essere </a:t>
            </a:r>
          </a:p>
          <a:p>
            <a:pPr algn="ctr"/>
            <a:r>
              <a:rPr lang="it-IT" sz="2400" b="1"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Comfortaa"/>
              </a:rPr>
              <a:t>protagonisti del cambiamento</a:t>
            </a:r>
          </a:p>
          <a:p>
            <a:pPr algn="ctr"/>
            <a:endParaRPr lang="it-IT" sz="2400" b="1"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Comfortaa"/>
            </a:endParaRPr>
          </a:p>
        </p:txBody>
      </p:sp>
      <p:pic>
        <p:nvPicPr>
          <p:cNvPr id="4" name="Immagine 3" descr="IMG-20200530-WA0000.jpg"/>
          <p:cNvPicPr>
            <a:picLocks noChangeAspect="1"/>
          </p:cNvPicPr>
          <p:nvPr/>
        </p:nvPicPr>
        <p:blipFill>
          <a:blip r:embed="rId3"/>
          <a:stretch>
            <a:fillRect/>
          </a:stretch>
        </p:blipFill>
        <p:spPr>
          <a:xfrm>
            <a:off x="2183873" y="394283"/>
            <a:ext cx="1310277" cy="1291903"/>
          </a:xfrm>
          <a:prstGeom prst="rect">
            <a:avLst/>
          </a:prstGeom>
          <a:scene3d>
            <a:camera prst="orthographicFront"/>
            <a:lightRig rig="threePt" dir="t"/>
          </a:scene3d>
          <a:sp3d>
            <a:bevelT/>
          </a:sp3d>
        </p:spPr>
      </p:pic>
      <p:sp>
        <p:nvSpPr>
          <p:cNvPr id="6" name="Rettangolo 5"/>
          <p:cNvSpPr/>
          <p:nvPr/>
        </p:nvSpPr>
        <p:spPr>
          <a:xfrm>
            <a:off x="981511" y="4211618"/>
            <a:ext cx="7994709" cy="646331"/>
          </a:xfrm>
          <a:prstGeom prst="rect">
            <a:avLst/>
          </a:prstGeom>
        </p:spPr>
        <p:txBody>
          <a:bodyPr wrap="square">
            <a:spAutoFit/>
          </a:bodyPr>
          <a:lstStyle/>
          <a:p>
            <a:r>
              <a:rPr lang="it-IT" b="1" dirty="0">
                <a:solidFill>
                  <a:srgbClr val="002060"/>
                </a:solidFill>
                <a:latin typeface="Arial" panose="020B0604020202020204" pitchFamily="34" charset="0"/>
                <a:ea typeface="Comfortaa"/>
                <a:cs typeface="Arial" panose="020B0604020202020204" pitchFamily="34" charset="0"/>
                <a:sym typeface="Comfortaa"/>
              </a:rPr>
              <a:t>DYNAMO</a:t>
            </a:r>
            <a:r>
              <a:rPr lang="it-IT" dirty="0">
                <a:solidFill>
                  <a:srgbClr val="002060"/>
                </a:solidFill>
                <a:latin typeface="Arial" panose="020B0604020202020204" pitchFamily="34" charset="0"/>
                <a:ea typeface="Comfortaa"/>
                <a:cs typeface="Arial" panose="020B0604020202020204" pitchFamily="34" charset="0"/>
                <a:sym typeface="Comfortaa"/>
              </a:rPr>
              <a:t> : un prodotto a basso impatto ambientale che si presenta sul mercato con un appeal completamente innovativo.  </a:t>
            </a:r>
            <a:endParaRPr lang="it-IT"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930989" y="91472"/>
            <a:ext cx="8535300" cy="79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dirty="0">
                <a:solidFill>
                  <a:srgbClr val="38761D"/>
                </a:solidFill>
                <a:latin typeface="Comfortaa"/>
                <a:ea typeface="Comfortaa"/>
                <a:cs typeface="Comfortaa"/>
                <a:sym typeface="Comfortaa"/>
              </a:rPr>
              <a:t>Caso di studio</a:t>
            </a:r>
            <a:endParaRPr sz="3000" dirty="0">
              <a:solidFill>
                <a:srgbClr val="38761D"/>
              </a:solidFill>
              <a:latin typeface="Comfortaa"/>
              <a:ea typeface="Comfortaa"/>
              <a:cs typeface="Comfortaa"/>
              <a:sym typeface="Comfortaa"/>
            </a:endParaRPr>
          </a:p>
        </p:txBody>
      </p:sp>
      <p:sp>
        <p:nvSpPr>
          <p:cNvPr id="4" name="CasellaDiTesto 3"/>
          <p:cNvSpPr txBox="1"/>
          <p:nvPr/>
        </p:nvSpPr>
        <p:spPr>
          <a:xfrm>
            <a:off x="686507" y="778494"/>
            <a:ext cx="8027299" cy="3970318"/>
          </a:xfrm>
          <a:prstGeom prst="rect">
            <a:avLst/>
          </a:prstGeom>
          <a:noFill/>
        </p:spPr>
        <p:txBody>
          <a:bodyPr wrap="square" rtlCol="0">
            <a:spAutoFit/>
          </a:bodyPr>
          <a:lstStyle/>
          <a:p>
            <a:pPr algn="just"/>
            <a:r>
              <a:rPr lang="it-IT" dirty="0">
                <a:solidFill>
                  <a:srgbClr val="002060"/>
                </a:solidFill>
                <a:latin typeface="Arial" panose="020B0604020202020204" pitchFamily="34" charset="0"/>
                <a:cs typeface="Arial" panose="020B0604020202020204" pitchFamily="34" charset="0"/>
              </a:rPr>
              <a:t>Un’importante Associazione Turistica che organizza visite nelle grotte trasmette un ordine di acquisto rilevante perché vuole migliorare e promuovere una nuova esperienza ai propri clienti: arrivare in profondità  dove non è possibile installare i tradizionali sistemi di illuminazione. </a:t>
            </a:r>
          </a:p>
          <a:p>
            <a:pPr algn="just"/>
            <a:r>
              <a:rPr lang="it-IT" dirty="0" err="1">
                <a:solidFill>
                  <a:srgbClr val="002060"/>
                </a:solidFill>
                <a:latin typeface="Arial" panose="020B0604020202020204" pitchFamily="34" charset="0"/>
                <a:cs typeface="Arial" panose="020B0604020202020204" pitchFamily="34" charset="0"/>
              </a:rPr>
              <a:t>Dynamo</a:t>
            </a:r>
            <a:r>
              <a:rPr lang="it-IT" dirty="0">
                <a:solidFill>
                  <a:srgbClr val="002060"/>
                </a:solidFill>
                <a:latin typeface="Arial" panose="020B0604020202020204" pitchFamily="34" charset="0"/>
                <a:cs typeface="Arial" panose="020B0604020202020204" pitchFamily="34" charset="0"/>
              </a:rPr>
              <a:t> nel kit è dotato di torcia trasportabile. Il percorso in bici necessario per arrivare fino al sito, consente di accumulare energia per 1 ora, giusto il tempo necessario per consentire di concludere l’avvincente giro turistico.</a:t>
            </a:r>
          </a:p>
          <a:p>
            <a:pPr algn="just"/>
            <a:r>
              <a:rPr lang="it-IT" dirty="0">
                <a:solidFill>
                  <a:srgbClr val="002060"/>
                </a:solidFill>
                <a:latin typeface="Arial" panose="020B0604020202020204" pitchFamily="34" charset="0"/>
                <a:cs typeface="Arial" panose="020B0604020202020204" pitchFamily="34" charset="0"/>
              </a:rPr>
              <a:t>Dopo una frana, la strada che conduce alla grotta diventa inaccessibile e il Tour Operator decide di cambiare percorso percorrendo un tratto fangoso. La dinamo si danneggia e non si accumula l’energia necessaria a garantire l’escursione in sicurezza.</a:t>
            </a:r>
          </a:p>
          <a:p>
            <a:pPr algn="just"/>
            <a:r>
              <a:rPr lang="it-IT" dirty="0">
                <a:solidFill>
                  <a:srgbClr val="002060"/>
                </a:solidFill>
                <a:latin typeface="Arial" panose="020B0604020202020204" pitchFamily="34" charset="0"/>
                <a:cs typeface="Arial" panose="020B0604020202020204" pitchFamily="34" charset="0"/>
              </a:rPr>
              <a:t>La visita alla grotta non avverrà sul percorso tradizionale con il disappunto di tutti i turisti.</a:t>
            </a:r>
          </a:p>
          <a:p>
            <a:pPr algn="just"/>
            <a:r>
              <a:rPr lang="it-IT" dirty="0">
                <a:solidFill>
                  <a:srgbClr val="002060"/>
                </a:solidFill>
                <a:latin typeface="Arial" panose="020B0604020202020204" pitchFamily="34" charset="0"/>
                <a:cs typeface="Arial" panose="020B0604020202020204" pitchFamily="34" charset="0"/>
              </a:rPr>
              <a:t>L’Associazione fa causa all’azienda richiedendo il risarcimento dei danni.</a:t>
            </a:r>
          </a:p>
        </p:txBody>
      </p:sp>
      <p:pic>
        <p:nvPicPr>
          <p:cNvPr id="5" name="Immagine 4" descr="IMG-20200530-WA0000.jpg"/>
          <p:cNvPicPr>
            <a:picLocks noChangeAspect="1"/>
          </p:cNvPicPr>
          <p:nvPr/>
        </p:nvPicPr>
        <p:blipFill>
          <a:blip r:embed="rId3"/>
          <a:stretch>
            <a:fillRect/>
          </a:stretch>
        </p:blipFill>
        <p:spPr>
          <a:xfrm>
            <a:off x="7536050" y="100668"/>
            <a:ext cx="802607" cy="791352"/>
          </a:xfrm>
          <a:prstGeom prst="rect">
            <a:avLst/>
          </a:prstGeom>
          <a:scene3d>
            <a:camera prst="orthographicFront"/>
            <a:lightRig rig="threePt" dir="t"/>
          </a:scene3d>
          <a:sp3d>
            <a:bevelT/>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up)">
                                      <p:cBhvr>
                                        <p:cTn id="11" dur="500"/>
                                        <p:tgtEl>
                                          <p:spTgt spid="4">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up)">
                                      <p:cBhvr>
                                        <p:cTn id="15" dur="500"/>
                                        <p:tgtEl>
                                          <p:spTgt spid="4">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up)">
                                      <p:cBhvr>
                                        <p:cTn id="19" dur="500"/>
                                        <p:tgtEl>
                                          <p:spTgt spid="4">
                                            <p:txEl>
                                              <p:pRg st="3" end="3"/>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up)">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8" name="Google Shape;118;p20"/>
          <p:cNvSpPr txBox="1"/>
          <p:nvPr/>
        </p:nvSpPr>
        <p:spPr>
          <a:xfrm>
            <a:off x="772252" y="798706"/>
            <a:ext cx="7873661" cy="333397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solidFill>
                  <a:srgbClr val="002060"/>
                </a:solidFill>
                <a:latin typeface="Comfortaa"/>
                <a:ea typeface="Comfortaa"/>
                <a:cs typeface="Comfortaa"/>
                <a:sym typeface="Comfortaa"/>
              </a:rPr>
              <a:t>_ </a:t>
            </a:r>
            <a:r>
              <a:rPr lang="en" sz="2000" b="1" dirty="0">
                <a:solidFill>
                  <a:srgbClr val="002060"/>
                </a:solidFill>
                <a:latin typeface="Arial" panose="020B0604020202020204" pitchFamily="34" charset="0"/>
                <a:ea typeface="Comfortaa"/>
                <a:cs typeface="Arial" panose="020B0604020202020204" pitchFamily="34" charset="0"/>
                <a:sym typeface="Comfortaa"/>
              </a:rPr>
              <a:t>danno diretto</a:t>
            </a:r>
            <a:endParaRPr sz="2000" b="1" dirty="0">
              <a:solidFill>
                <a:srgbClr val="002060"/>
              </a:solidFill>
              <a:latin typeface="Arial" panose="020B0604020202020204" pitchFamily="34" charset="0"/>
              <a:ea typeface="Comfortaa"/>
              <a:cs typeface="Arial" panose="020B0604020202020204" pitchFamily="34" charset="0"/>
              <a:sym typeface="Comfortaa"/>
            </a:endParaRPr>
          </a:p>
          <a:p>
            <a:pPr marL="0" lvl="0" indent="0" algn="l" rtl="0">
              <a:spcBef>
                <a:spcPts val="0"/>
              </a:spcBef>
              <a:spcAft>
                <a:spcPts val="0"/>
              </a:spcAft>
              <a:buNone/>
            </a:pPr>
            <a:endParaRPr sz="1600" dirty="0">
              <a:solidFill>
                <a:srgbClr val="002060"/>
              </a:solidFill>
              <a:latin typeface="Arial" panose="020B0604020202020204" pitchFamily="34" charset="0"/>
              <a:ea typeface="Comfortaa"/>
              <a:cs typeface="Arial" panose="020B0604020202020204" pitchFamily="34" charset="0"/>
              <a:sym typeface="Comfortaa"/>
            </a:endParaRPr>
          </a:p>
          <a:p>
            <a:pPr marL="0" lvl="0" indent="0" algn="l" rtl="0">
              <a:spcBef>
                <a:spcPts val="0"/>
              </a:spcBef>
              <a:spcAft>
                <a:spcPts val="0"/>
              </a:spcAft>
              <a:buNone/>
            </a:pPr>
            <a:r>
              <a:rPr lang="it-IT" sz="1600" dirty="0">
                <a:solidFill>
                  <a:srgbClr val="002060"/>
                </a:solidFill>
                <a:latin typeface="Arial" panose="020B0604020202020204" pitchFamily="34" charset="0"/>
                <a:ea typeface="Comfortaa"/>
                <a:cs typeface="Arial" panose="020B0604020202020204" pitchFamily="34" charset="0"/>
                <a:sym typeface="Comfortaa"/>
              </a:rPr>
              <a:t>Ritiro delle apparecchiature e rimborso dei costi di acquisto unitamente ai costi di trasporto ed imballaggio per il ritiro della merce. Costi di smaltimento.</a:t>
            </a:r>
          </a:p>
          <a:p>
            <a:r>
              <a:rPr lang="it-IT" sz="1600" dirty="0">
                <a:solidFill>
                  <a:srgbClr val="002060"/>
                </a:solidFill>
                <a:latin typeface="Arial" panose="020B0604020202020204" pitchFamily="34" charset="0"/>
                <a:ea typeface="Comfortaa"/>
                <a:cs typeface="Arial" panose="020B0604020202020204" pitchFamily="34" charset="0"/>
                <a:sym typeface="Comfortaa"/>
              </a:rPr>
              <a:t>L’Associazione Turistica ha dovuto restituire la maggior somma richiesta ai suoi clienti per l’escursione aggiuntiva e richiede il risarcimento. Costi della causa.</a:t>
            </a:r>
          </a:p>
          <a:p>
            <a:pPr marL="0" lvl="0" indent="0" algn="l" rtl="0">
              <a:spcBef>
                <a:spcPts val="0"/>
              </a:spcBef>
              <a:spcAft>
                <a:spcPts val="0"/>
              </a:spcAft>
              <a:buNone/>
            </a:pPr>
            <a:endParaRPr sz="1600" dirty="0">
              <a:solidFill>
                <a:srgbClr val="002060"/>
              </a:solidFill>
              <a:latin typeface="Arial" panose="020B0604020202020204" pitchFamily="34" charset="0"/>
              <a:ea typeface="Comfortaa"/>
              <a:cs typeface="Arial" panose="020B0604020202020204" pitchFamily="34" charset="0"/>
              <a:sym typeface="Comfortaa"/>
            </a:endParaRPr>
          </a:p>
          <a:p>
            <a:pPr marL="0" lvl="0" indent="0" algn="l" rtl="0">
              <a:spcBef>
                <a:spcPts val="0"/>
              </a:spcBef>
              <a:spcAft>
                <a:spcPts val="0"/>
              </a:spcAft>
              <a:buNone/>
            </a:pPr>
            <a:r>
              <a:rPr lang="en" sz="2000" b="1" dirty="0">
                <a:solidFill>
                  <a:srgbClr val="002060"/>
                </a:solidFill>
                <a:latin typeface="Arial" panose="020B0604020202020204" pitchFamily="34" charset="0"/>
                <a:ea typeface="Comfortaa"/>
                <a:cs typeface="Arial" panose="020B0604020202020204" pitchFamily="34" charset="0"/>
                <a:sym typeface="Comfortaa"/>
              </a:rPr>
              <a:t>_ danno indiretto</a:t>
            </a:r>
          </a:p>
          <a:p>
            <a:pPr marL="0" lvl="0" indent="0" algn="l" rtl="0">
              <a:spcBef>
                <a:spcPts val="0"/>
              </a:spcBef>
              <a:spcAft>
                <a:spcPts val="0"/>
              </a:spcAft>
              <a:buNone/>
            </a:pPr>
            <a:endParaRPr lang="en" sz="1600" dirty="0">
              <a:solidFill>
                <a:srgbClr val="002060"/>
              </a:solidFill>
              <a:latin typeface="Arial" panose="020B0604020202020204" pitchFamily="34" charset="0"/>
              <a:ea typeface="Comfortaa"/>
              <a:cs typeface="Arial" panose="020B0604020202020204" pitchFamily="34" charset="0"/>
              <a:sym typeface="Comfortaa"/>
            </a:endParaRPr>
          </a:p>
          <a:p>
            <a:pPr marL="0" lvl="0" indent="0" algn="l" rtl="0">
              <a:spcBef>
                <a:spcPts val="0"/>
              </a:spcBef>
              <a:spcAft>
                <a:spcPts val="0"/>
              </a:spcAft>
              <a:buNone/>
            </a:pPr>
            <a:r>
              <a:rPr lang="en" sz="1600" dirty="0">
                <a:solidFill>
                  <a:srgbClr val="002060"/>
                </a:solidFill>
                <a:latin typeface="Arial" panose="020B0604020202020204" pitchFamily="34" charset="0"/>
                <a:ea typeface="Comfortaa"/>
                <a:cs typeface="Arial" panose="020B0604020202020204" pitchFamily="34" charset="0"/>
                <a:sym typeface="Comfortaa"/>
              </a:rPr>
              <a:t>L’Associazione Turistica  pubblica una recensione negativa al prodotto colpendo duramente la reputazione e l’immagine dell’Azienda oltre l’affidabilità del prodotto.</a:t>
            </a:r>
          </a:p>
          <a:p>
            <a:pPr marL="0" lvl="0" indent="0" algn="l" rtl="0">
              <a:spcBef>
                <a:spcPts val="0"/>
              </a:spcBef>
              <a:spcAft>
                <a:spcPts val="0"/>
              </a:spcAft>
              <a:buNone/>
            </a:pPr>
            <a:endParaRPr lang="en" sz="1600" dirty="0">
              <a:solidFill>
                <a:srgbClr val="002060"/>
              </a:solidFill>
              <a:latin typeface="Arial" panose="020B0604020202020204" pitchFamily="34" charset="0"/>
              <a:ea typeface="Comfortaa"/>
              <a:cs typeface="Arial" panose="020B0604020202020204" pitchFamily="34" charset="0"/>
              <a:sym typeface="Comfortaa"/>
            </a:endParaRPr>
          </a:p>
          <a:p>
            <a:r>
              <a:rPr lang="it-IT" sz="1600" dirty="0">
                <a:solidFill>
                  <a:srgbClr val="002060"/>
                </a:solidFill>
                <a:latin typeface="Arial" panose="020B0604020202020204" pitchFamily="34" charset="0"/>
                <a:ea typeface="Comfortaa"/>
                <a:cs typeface="Arial" panose="020B0604020202020204" pitchFamily="34" charset="0"/>
                <a:sym typeface="Comfortaa"/>
              </a:rPr>
              <a:t>Le conseguenze del danno indiretto porteranno ad un calo delle vendite ed un rallentamento produttivo.</a:t>
            </a:r>
          </a:p>
          <a:p>
            <a:pPr marL="0" lvl="0" indent="0" algn="l" rtl="0">
              <a:spcBef>
                <a:spcPts val="0"/>
              </a:spcBef>
              <a:spcAft>
                <a:spcPts val="0"/>
              </a:spcAft>
              <a:buNone/>
            </a:pPr>
            <a:endParaRPr lang="en" sz="1600" dirty="0">
              <a:solidFill>
                <a:srgbClr val="002060"/>
              </a:solidFill>
              <a:latin typeface="Arial" panose="020B0604020202020204" pitchFamily="34" charset="0"/>
              <a:ea typeface="Comfortaa"/>
              <a:cs typeface="Arial" panose="020B0604020202020204" pitchFamily="34" charset="0"/>
              <a:sym typeface="Comfortaa"/>
            </a:endParaRPr>
          </a:p>
        </p:txBody>
      </p:sp>
      <p:sp>
        <p:nvSpPr>
          <p:cNvPr id="5" name="Google Shape;111;p19"/>
          <p:cNvSpPr txBox="1">
            <a:spLocks noGrp="1"/>
          </p:cNvSpPr>
          <p:nvPr>
            <p:ph type="title"/>
          </p:nvPr>
        </p:nvSpPr>
        <p:spPr>
          <a:xfrm>
            <a:off x="930989" y="91472"/>
            <a:ext cx="8535300" cy="79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dirty="0">
                <a:solidFill>
                  <a:srgbClr val="38761D"/>
                </a:solidFill>
                <a:latin typeface="Comfortaa"/>
                <a:ea typeface="Comfortaa"/>
                <a:cs typeface="Comfortaa"/>
                <a:sym typeface="Comfortaa"/>
              </a:rPr>
              <a:t>Caso di studio</a:t>
            </a:r>
            <a:endParaRPr sz="3000" dirty="0">
              <a:solidFill>
                <a:srgbClr val="38761D"/>
              </a:solidFill>
              <a:latin typeface="Comfortaa"/>
              <a:ea typeface="Comfortaa"/>
              <a:cs typeface="Comfortaa"/>
              <a:sym typeface="Comfortaa"/>
            </a:endParaRPr>
          </a:p>
        </p:txBody>
      </p:sp>
      <p:pic>
        <p:nvPicPr>
          <p:cNvPr id="4" name="Immagine 3" descr="IMG-20200530-WA0000.jpg"/>
          <p:cNvPicPr>
            <a:picLocks noChangeAspect="1"/>
          </p:cNvPicPr>
          <p:nvPr/>
        </p:nvPicPr>
        <p:blipFill>
          <a:blip r:embed="rId3"/>
          <a:stretch>
            <a:fillRect/>
          </a:stretch>
        </p:blipFill>
        <p:spPr>
          <a:xfrm>
            <a:off x="7536050" y="100668"/>
            <a:ext cx="802607" cy="791352"/>
          </a:xfrm>
          <a:prstGeom prst="rect">
            <a:avLst/>
          </a:prstGeom>
          <a:scene3d>
            <a:camera prst="orthographicFront"/>
            <a:lightRig rig="threePt" dir="t"/>
          </a:scene3d>
          <a:sp3d>
            <a:bevelT/>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animEffect transition="in" filter="wipe(left)">
                                      <p:cBhvr>
                                        <p:cTn id="7" dur="500"/>
                                        <p:tgtEl>
                                          <p:spTgt spid="11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8">
                                            <p:txEl>
                                              <p:pRg st="2" end="2"/>
                                            </p:txEl>
                                          </p:spTgt>
                                        </p:tgtEl>
                                        <p:attrNameLst>
                                          <p:attrName>style.visibility</p:attrName>
                                        </p:attrNameLst>
                                      </p:cBhvr>
                                      <p:to>
                                        <p:strVal val="visible"/>
                                      </p:to>
                                    </p:set>
                                    <p:animEffect transition="in" filter="wipe(left)">
                                      <p:cBhvr>
                                        <p:cTn id="11" dur="500"/>
                                        <p:tgtEl>
                                          <p:spTgt spid="118">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8">
                                            <p:txEl>
                                              <p:pRg st="3" end="3"/>
                                            </p:txEl>
                                          </p:spTgt>
                                        </p:tgtEl>
                                        <p:attrNameLst>
                                          <p:attrName>style.visibility</p:attrName>
                                        </p:attrNameLst>
                                      </p:cBhvr>
                                      <p:to>
                                        <p:strVal val="visible"/>
                                      </p:to>
                                    </p:set>
                                    <p:animEffect transition="in" filter="wipe(left)">
                                      <p:cBhvr>
                                        <p:cTn id="15" dur="500"/>
                                        <p:tgtEl>
                                          <p:spTgt spid="118">
                                            <p:txEl>
                                              <p:pRg st="3" end="3"/>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8">
                                            <p:txEl>
                                              <p:pRg st="5" end="5"/>
                                            </p:txEl>
                                          </p:spTgt>
                                        </p:tgtEl>
                                        <p:attrNameLst>
                                          <p:attrName>style.visibility</p:attrName>
                                        </p:attrNameLst>
                                      </p:cBhvr>
                                      <p:to>
                                        <p:strVal val="visible"/>
                                      </p:to>
                                    </p:set>
                                    <p:animEffect transition="in" filter="wipe(left)">
                                      <p:cBhvr>
                                        <p:cTn id="19" dur="500"/>
                                        <p:tgtEl>
                                          <p:spTgt spid="118">
                                            <p:txEl>
                                              <p:pRg st="5" end="5"/>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8">
                                            <p:txEl>
                                              <p:pRg st="7" end="7"/>
                                            </p:txEl>
                                          </p:spTgt>
                                        </p:tgtEl>
                                        <p:attrNameLst>
                                          <p:attrName>style.visibility</p:attrName>
                                        </p:attrNameLst>
                                      </p:cBhvr>
                                      <p:to>
                                        <p:strVal val="visible"/>
                                      </p:to>
                                    </p:set>
                                    <p:animEffect transition="in" filter="wipe(left)">
                                      <p:cBhvr>
                                        <p:cTn id="23" dur="500"/>
                                        <p:tgtEl>
                                          <p:spTgt spid="118">
                                            <p:txEl>
                                              <p:pRg st="7" end="7"/>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18">
                                            <p:txEl>
                                              <p:pRg st="9" end="9"/>
                                            </p:txEl>
                                          </p:spTgt>
                                        </p:tgtEl>
                                        <p:attrNameLst>
                                          <p:attrName>style.visibility</p:attrName>
                                        </p:attrNameLst>
                                      </p:cBhvr>
                                      <p:to>
                                        <p:strVal val="visible"/>
                                      </p:to>
                                    </p:set>
                                    <p:animEffect transition="in" filter="wipe(left)">
                                      <p:cBhvr>
                                        <p:cTn id="27" dur="500"/>
                                        <p:tgtEl>
                                          <p:spTgt spid="11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Google Shape;124;p21"/>
          <p:cNvSpPr txBox="1"/>
          <p:nvPr/>
        </p:nvSpPr>
        <p:spPr>
          <a:xfrm>
            <a:off x="608700" y="928360"/>
            <a:ext cx="8029778" cy="346718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002060"/>
                </a:solidFill>
                <a:latin typeface="Arial" panose="020B0604020202020204" pitchFamily="34" charset="0"/>
                <a:ea typeface="Comfortaa"/>
                <a:cs typeface="Arial" panose="020B0604020202020204" pitchFamily="34" charset="0"/>
                <a:sym typeface="Comfortaa"/>
              </a:rPr>
              <a:t>_ </a:t>
            </a:r>
            <a:r>
              <a:rPr lang="en" sz="2000" b="1" dirty="0">
                <a:solidFill>
                  <a:srgbClr val="002060"/>
                </a:solidFill>
                <a:latin typeface="Arial" panose="020B0604020202020204" pitchFamily="34" charset="0"/>
                <a:ea typeface="Comfortaa"/>
                <a:cs typeface="Arial" panose="020B0604020202020204" pitchFamily="34" charset="0"/>
                <a:sym typeface="Comfortaa"/>
              </a:rPr>
              <a:t>protezione assicurativa</a:t>
            </a:r>
            <a:endParaRPr sz="2000" b="1" dirty="0">
              <a:solidFill>
                <a:srgbClr val="002060"/>
              </a:solidFill>
              <a:latin typeface="Arial" panose="020B0604020202020204" pitchFamily="34" charset="0"/>
              <a:ea typeface="Comfortaa"/>
              <a:cs typeface="Arial" panose="020B0604020202020204" pitchFamily="34" charset="0"/>
              <a:sym typeface="Comfortaa"/>
            </a:endParaRPr>
          </a:p>
          <a:p>
            <a:pPr marL="0" lvl="0" indent="0" algn="l" rtl="0">
              <a:spcBef>
                <a:spcPts val="0"/>
              </a:spcBef>
              <a:spcAft>
                <a:spcPts val="0"/>
              </a:spcAft>
              <a:buNone/>
            </a:pPr>
            <a:endParaRPr sz="2000" dirty="0">
              <a:solidFill>
                <a:srgbClr val="002060"/>
              </a:solidFill>
              <a:latin typeface="Arial" panose="020B0604020202020204" pitchFamily="34" charset="0"/>
              <a:ea typeface="Comfortaa"/>
              <a:cs typeface="Arial" panose="020B0604020202020204" pitchFamily="34" charset="0"/>
              <a:sym typeface="Comfortaa"/>
            </a:endParaRPr>
          </a:p>
          <a:p>
            <a:pPr marL="0" lvl="0" indent="0" algn="l" rtl="0">
              <a:spcBef>
                <a:spcPts val="0"/>
              </a:spcBef>
              <a:spcAft>
                <a:spcPts val="0"/>
              </a:spcAft>
              <a:buNone/>
            </a:pPr>
            <a:r>
              <a:rPr lang="it-IT" sz="2000" dirty="0">
                <a:solidFill>
                  <a:srgbClr val="002060"/>
                </a:solidFill>
                <a:latin typeface="Arial" panose="020B0604020202020204" pitchFamily="34" charset="0"/>
                <a:ea typeface="Comfortaa"/>
                <a:cs typeface="Arial" panose="020B0604020202020204" pitchFamily="34" charset="0"/>
                <a:sym typeface="Comfortaa"/>
              </a:rPr>
              <a:t>Stipulata polizza Impresa con copertura RCO, RCT, Incendio, Furto, Cyber </a:t>
            </a:r>
            <a:r>
              <a:rPr lang="it-IT" sz="2000" dirty="0" err="1">
                <a:solidFill>
                  <a:srgbClr val="002060"/>
                </a:solidFill>
                <a:latin typeface="Arial" panose="020B0604020202020204" pitchFamily="34" charset="0"/>
                <a:ea typeface="Comfortaa"/>
                <a:cs typeface="Arial" panose="020B0604020202020204" pitchFamily="34" charset="0"/>
                <a:sym typeface="Comfortaa"/>
              </a:rPr>
              <a:t>Risk</a:t>
            </a:r>
            <a:r>
              <a:rPr lang="it-IT" sz="2000" dirty="0">
                <a:solidFill>
                  <a:srgbClr val="002060"/>
                </a:solidFill>
                <a:latin typeface="Arial" panose="020B0604020202020204" pitchFamily="34" charset="0"/>
                <a:ea typeface="Comfortaa"/>
                <a:cs typeface="Arial" panose="020B0604020202020204" pitchFamily="34" charset="0"/>
                <a:sym typeface="Comfortaa"/>
              </a:rPr>
              <a:t>, Tutela Legale</a:t>
            </a:r>
            <a:endParaRPr sz="2000" dirty="0">
              <a:solidFill>
                <a:srgbClr val="002060"/>
              </a:solidFill>
              <a:latin typeface="Arial" panose="020B0604020202020204" pitchFamily="34" charset="0"/>
              <a:ea typeface="Comfortaa"/>
              <a:cs typeface="Arial" panose="020B0604020202020204" pitchFamily="34" charset="0"/>
              <a:sym typeface="Comfortaa"/>
            </a:endParaRPr>
          </a:p>
          <a:p>
            <a:pPr marL="0" lvl="0" indent="0" algn="l" rtl="0">
              <a:spcBef>
                <a:spcPts val="0"/>
              </a:spcBef>
              <a:spcAft>
                <a:spcPts val="0"/>
              </a:spcAft>
              <a:buNone/>
            </a:pPr>
            <a:endParaRPr sz="2000" dirty="0">
              <a:solidFill>
                <a:srgbClr val="002060"/>
              </a:solidFill>
              <a:latin typeface="Arial" panose="020B0604020202020204" pitchFamily="34" charset="0"/>
              <a:ea typeface="Comfortaa"/>
              <a:cs typeface="Arial" panose="020B0604020202020204" pitchFamily="34" charset="0"/>
              <a:sym typeface="Comfortaa"/>
            </a:endParaRPr>
          </a:p>
          <a:p>
            <a:pPr marL="0" lvl="0" indent="0" algn="l" rtl="0">
              <a:spcBef>
                <a:spcPts val="0"/>
              </a:spcBef>
              <a:spcAft>
                <a:spcPts val="0"/>
              </a:spcAft>
              <a:buNone/>
            </a:pPr>
            <a:endParaRPr sz="2000" dirty="0">
              <a:solidFill>
                <a:srgbClr val="002060"/>
              </a:solidFill>
              <a:latin typeface="Arial" panose="020B0604020202020204" pitchFamily="34" charset="0"/>
              <a:ea typeface="Comfortaa"/>
              <a:cs typeface="Arial" panose="020B0604020202020204" pitchFamily="34" charset="0"/>
              <a:sym typeface="Comfortaa"/>
            </a:endParaRPr>
          </a:p>
          <a:p>
            <a:pPr marL="0" lvl="0" indent="0" algn="l" rtl="0">
              <a:spcBef>
                <a:spcPts val="0"/>
              </a:spcBef>
              <a:spcAft>
                <a:spcPts val="0"/>
              </a:spcAft>
              <a:buNone/>
            </a:pPr>
            <a:r>
              <a:rPr lang="en" sz="2000" dirty="0">
                <a:solidFill>
                  <a:srgbClr val="002060"/>
                </a:solidFill>
                <a:latin typeface="Arial" panose="020B0604020202020204" pitchFamily="34" charset="0"/>
                <a:ea typeface="Comfortaa"/>
                <a:cs typeface="Arial" panose="020B0604020202020204" pitchFamily="34" charset="0"/>
                <a:sym typeface="Comfortaa"/>
              </a:rPr>
              <a:t>_ </a:t>
            </a:r>
            <a:r>
              <a:rPr lang="en" sz="2000" b="1" dirty="0">
                <a:solidFill>
                  <a:srgbClr val="002060"/>
                </a:solidFill>
                <a:latin typeface="Arial" panose="020B0604020202020204" pitchFamily="34" charset="0"/>
                <a:ea typeface="Comfortaa"/>
                <a:cs typeface="Arial" panose="020B0604020202020204" pitchFamily="34" charset="0"/>
                <a:sym typeface="Comfortaa"/>
              </a:rPr>
              <a:t>utilità delle misure di prevenzione</a:t>
            </a:r>
          </a:p>
          <a:p>
            <a:pPr marL="0" lvl="0" indent="0" algn="l" rtl="0">
              <a:spcBef>
                <a:spcPts val="0"/>
              </a:spcBef>
              <a:spcAft>
                <a:spcPts val="0"/>
              </a:spcAft>
              <a:buNone/>
            </a:pPr>
            <a:endParaRPr lang="en" sz="2000" dirty="0">
              <a:solidFill>
                <a:srgbClr val="002060"/>
              </a:solidFill>
              <a:latin typeface="Arial" panose="020B0604020202020204" pitchFamily="34" charset="0"/>
              <a:ea typeface="Comfortaa"/>
              <a:cs typeface="Arial" panose="020B0604020202020204" pitchFamily="34" charset="0"/>
              <a:sym typeface="Comfortaa"/>
            </a:endParaRPr>
          </a:p>
          <a:p>
            <a:pPr marL="0" lvl="0" indent="0" algn="l" rtl="0">
              <a:spcBef>
                <a:spcPts val="0"/>
              </a:spcBef>
              <a:spcAft>
                <a:spcPts val="0"/>
              </a:spcAft>
              <a:buNone/>
            </a:pPr>
            <a:r>
              <a:rPr lang="it-IT" sz="2000" dirty="0">
                <a:solidFill>
                  <a:srgbClr val="002060"/>
                </a:solidFill>
                <a:latin typeface="Arial" panose="020B0604020202020204" pitchFamily="34" charset="0"/>
                <a:ea typeface="Comfortaa"/>
                <a:cs typeface="Arial" panose="020B0604020202020204" pitchFamily="34" charset="0"/>
                <a:sym typeface="Comfortaa"/>
              </a:rPr>
              <a:t>I</a:t>
            </a:r>
            <a:r>
              <a:rPr lang="en" sz="2000" dirty="0">
                <a:solidFill>
                  <a:srgbClr val="002060"/>
                </a:solidFill>
                <a:latin typeface="Arial" panose="020B0604020202020204" pitchFamily="34" charset="0"/>
                <a:ea typeface="Comfortaa"/>
                <a:cs typeface="Arial" panose="020B0604020202020204" pitchFamily="34" charset="0"/>
                <a:sym typeface="Comfortaa"/>
              </a:rPr>
              <a:t>l kit deve prevede un supporto di prevenzione dagli eventi atmoasferici; istruzioni d’uso e di montaggio chiare e in tutte le lingue. </a:t>
            </a:r>
          </a:p>
          <a:p>
            <a:pPr marL="0" lvl="0" indent="0" algn="l" rtl="0">
              <a:spcBef>
                <a:spcPts val="0"/>
              </a:spcBef>
              <a:spcAft>
                <a:spcPts val="0"/>
              </a:spcAft>
              <a:buNone/>
            </a:pPr>
            <a:endParaRPr sz="2000" dirty="0">
              <a:solidFill>
                <a:srgbClr val="002060"/>
              </a:solidFill>
              <a:latin typeface="Arial" panose="020B0604020202020204" pitchFamily="34" charset="0"/>
              <a:ea typeface="Comfortaa"/>
              <a:cs typeface="Arial" panose="020B0604020202020204" pitchFamily="34" charset="0"/>
              <a:sym typeface="Comfortaa"/>
            </a:endParaRPr>
          </a:p>
        </p:txBody>
      </p:sp>
      <p:sp>
        <p:nvSpPr>
          <p:cNvPr id="5" name="Google Shape;111;p19"/>
          <p:cNvSpPr txBox="1">
            <a:spLocks noGrp="1"/>
          </p:cNvSpPr>
          <p:nvPr>
            <p:ph type="title"/>
          </p:nvPr>
        </p:nvSpPr>
        <p:spPr>
          <a:xfrm>
            <a:off x="930989" y="91472"/>
            <a:ext cx="8535300" cy="79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dirty="0">
                <a:solidFill>
                  <a:srgbClr val="38761D"/>
                </a:solidFill>
                <a:latin typeface="Comfortaa"/>
                <a:ea typeface="Comfortaa"/>
                <a:cs typeface="Comfortaa"/>
                <a:sym typeface="Comfortaa"/>
              </a:rPr>
              <a:t>Caso di studio</a:t>
            </a:r>
            <a:endParaRPr sz="3000" dirty="0">
              <a:solidFill>
                <a:srgbClr val="38761D"/>
              </a:solidFill>
              <a:latin typeface="Comfortaa"/>
              <a:ea typeface="Comfortaa"/>
              <a:cs typeface="Comfortaa"/>
              <a:sym typeface="Comfortaa"/>
            </a:endParaRPr>
          </a:p>
        </p:txBody>
      </p:sp>
      <p:pic>
        <p:nvPicPr>
          <p:cNvPr id="4" name="Immagine 3" descr="IMG-20200530-WA0000.jpg"/>
          <p:cNvPicPr>
            <a:picLocks noChangeAspect="1"/>
          </p:cNvPicPr>
          <p:nvPr/>
        </p:nvPicPr>
        <p:blipFill>
          <a:blip r:embed="rId3"/>
          <a:stretch>
            <a:fillRect/>
          </a:stretch>
        </p:blipFill>
        <p:spPr>
          <a:xfrm>
            <a:off x="7536050" y="100668"/>
            <a:ext cx="802607" cy="791352"/>
          </a:xfrm>
          <a:prstGeom prst="rect">
            <a:avLst/>
          </a:prstGeom>
          <a:scene3d>
            <a:camera prst="orthographicFront"/>
            <a:lightRig rig="threePt" dir="t"/>
          </a:scene3d>
          <a:sp3d>
            <a:bevelT/>
          </a:sp3d>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4" name="Google Shape;124;p21"/>
          <p:cNvSpPr txBox="1"/>
          <p:nvPr/>
        </p:nvSpPr>
        <p:spPr>
          <a:xfrm>
            <a:off x="637603" y="876732"/>
            <a:ext cx="7765642" cy="240916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dirty="0">
                <a:solidFill>
                  <a:srgbClr val="002060"/>
                </a:solidFill>
                <a:latin typeface="Arial" panose="020B0604020202020204" pitchFamily="34" charset="0"/>
                <a:ea typeface="Comfortaa"/>
                <a:cs typeface="Arial" panose="020B0604020202020204" pitchFamily="34" charset="0"/>
                <a:sym typeface="Comfortaa"/>
              </a:rPr>
              <a:t>Stipulando una polizza completa è stato possibile grazie alla RCT recuperare parte degli esborsi direttamente riconducibili a </a:t>
            </a:r>
            <a:r>
              <a:rPr lang="it-IT" dirty="0" err="1">
                <a:solidFill>
                  <a:srgbClr val="002060"/>
                </a:solidFill>
                <a:latin typeface="Arial" panose="020B0604020202020204" pitchFamily="34" charset="0"/>
                <a:ea typeface="Comfortaa"/>
                <a:cs typeface="Arial" panose="020B0604020202020204" pitchFamily="34" charset="0"/>
                <a:sym typeface="Comfortaa"/>
              </a:rPr>
              <a:t>Dynamo</a:t>
            </a:r>
            <a:r>
              <a:rPr lang="it-IT" dirty="0">
                <a:solidFill>
                  <a:srgbClr val="002060"/>
                </a:solidFill>
                <a:latin typeface="Arial" panose="020B0604020202020204" pitchFamily="34" charset="0"/>
                <a:ea typeface="Comfortaa"/>
                <a:cs typeface="Arial" panose="020B0604020202020204" pitchFamily="34" charset="0"/>
                <a:sym typeface="Comfortaa"/>
              </a:rPr>
              <a:t>.</a:t>
            </a:r>
          </a:p>
          <a:p>
            <a:pPr marL="0" lvl="0" indent="0" algn="l" rtl="0">
              <a:spcBef>
                <a:spcPts val="0"/>
              </a:spcBef>
              <a:spcAft>
                <a:spcPts val="0"/>
              </a:spcAft>
              <a:buNone/>
            </a:pPr>
            <a:r>
              <a:rPr lang="it-IT" dirty="0">
                <a:solidFill>
                  <a:srgbClr val="002060"/>
                </a:solidFill>
                <a:latin typeface="Arial" panose="020B0604020202020204" pitchFamily="34" charset="0"/>
                <a:ea typeface="Comfortaa"/>
                <a:cs typeface="Arial" panose="020B0604020202020204" pitchFamily="34" charset="0"/>
                <a:sym typeface="Comfortaa"/>
              </a:rPr>
              <a:t>Con la Tutela Legale si sono coperti i costi relativi alla causa.</a:t>
            </a:r>
          </a:p>
          <a:p>
            <a:pPr marL="0" lvl="0" indent="0" algn="l" rtl="0">
              <a:spcBef>
                <a:spcPts val="0"/>
              </a:spcBef>
              <a:spcAft>
                <a:spcPts val="0"/>
              </a:spcAft>
              <a:buNone/>
            </a:pPr>
            <a:endParaRPr lang="it-IT" dirty="0">
              <a:solidFill>
                <a:srgbClr val="002060"/>
              </a:solidFill>
              <a:latin typeface="Arial" panose="020B0604020202020204" pitchFamily="34" charset="0"/>
              <a:ea typeface="Comfortaa"/>
              <a:cs typeface="Arial" panose="020B0604020202020204" pitchFamily="34" charset="0"/>
              <a:sym typeface="Comfortaa"/>
            </a:endParaRPr>
          </a:p>
          <a:p>
            <a:pPr marL="0" lvl="0" indent="0" algn="l" rtl="0">
              <a:spcBef>
                <a:spcPts val="0"/>
              </a:spcBef>
              <a:spcAft>
                <a:spcPts val="0"/>
              </a:spcAft>
              <a:buNone/>
            </a:pPr>
            <a:r>
              <a:rPr lang="it-IT" dirty="0">
                <a:solidFill>
                  <a:srgbClr val="002060"/>
                </a:solidFill>
                <a:latin typeface="Arial" panose="020B0604020202020204" pitchFamily="34" charset="0"/>
                <a:ea typeface="Comfortaa"/>
                <a:cs typeface="Arial" panose="020B0604020202020204" pitchFamily="34" charset="0"/>
                <a:sym typeface="Comfortaa"/>
              </a:rPr>
              <a:t>Per recuperare il danno </a:t>
            </a:r>
            <a:r>
              <a:rPr lang="it-IT" dirty="0" err="1">
                <a:solidFill>
                  <a:srgbClr val="002060"/>
                </a:solidFill>
                <a:latin typeface="Arial" panose="020B0604020202020204" pitchFamily="34" charset="0"/>
                <a:ea typeface="Comfortaa"/>
                <a:cs typeface="Arial" panose="020B0604020202020204" pitchFamily="34" charset="0"/>
                <a:sym typeface="Comfortaa"/>
              </a:rPr>
              <a:t>reputazionale</a:t>
            </a:r>
            <a:r>
              <a:rPr lang="it-IT" dirty="0">
                <a:solidFill>
                  <a:srgbClr val="002060"/>
                </a:solidFill>
                <a:latin typeface="Arial" panose="020B0604020202020204" pitchFamily="34" charset="0"/>
                <a:ea typeface="Comfortaa"/>
                <a:cs typeface="Arial" panose="020B0604020202020204" pitchFamily="34" charset="0"/>
                <a:sym typeface="Comfortaa"/>
              </a:rPr>
              <a:t> si è ritenuto di dover lanciare una pubblicità che non solo mettesse in risalto le qualità del prodotto ma anche l’utilità in caso di escursioni. In aggiunto per un periodo di circa 6 mesi sarà possibile avere il Kit di accessori in omaggio.</a:t>
            </a:r>
          </a:p>
        </p:txBody>
      </p:sp>
      <p:sp>
        <p:nvSpPr>
          <p:cNvPr id="6" name="Google Shape;111;p19"/>
          <p:cNvSpPr txBox="1">
            <a:spLocks noGrp="1"/>
          </p:cNvSpPr>
          <p:nvPr>
            <p:ph type="title"/>
          </p:nvPr>
        </p:nvSpPr>
        <p:spPr>
          <a:xfrm>
            <a:off x="930989" y="91472"/>
            <a:ext cx="8535300" cy="79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dirty="0">
                <a:solidFill>
                  <a:srgbClr val="38761D"/>
                </a:solidFill>
                <a:latin typeface="Comfortaa"/>
                <a:ea typeface="Comfortaa"/>
                <a:cs typeface="Comfortaa"/>
                <a:sym typeface="Comfortaa"/>
              </a:rPr>
              <a:t>Caso di studio</a:t>
            </a:r>
            <a:endParaRPr sz="3000" dirty="0">
              <a:solidFill>
                <a:srgbClr val="38761D"/>
              </a:solidFill>
              <a:latin typeface="Comfortaa"/>
              <a:ea typeface="Comfortaa"/>
              <a:cs typeface="Comfortaa"/>
              <a:sym typeface="Comfortaa"/>
            </a:endParaRPr>
          </a:p>
        </p:txBody>
      </p:sp>
      <p:pic>
        <p:nvPicPr>
          <p:cNvPr id="5" name="Immagine 4" descr="IMG-20200530-WA0000.jpg"/>
          <p:cNvPicPr>
            <a:picLocks noChangeAspect="1"/>
          </p:cNvPicPr>
          <p:nvPr/>
        </p:nvPicPr>
        <p:blipFill>
          <a:blip r:embed="rId3"/>
          <a:stretch>
            <a:fillRect/>
          </a:stretch>
        </p:blipFill>
        <p:spPr>
          <a:xfrm>
            <a:off x="7536050" y="100668"/>
            <a:ext cx="802607" cy="791352"/>
          </a:xfrm>
          <a:prstGeom prst="rect">
            <a:avLst/>
          </a:prstGeom>
          <a:scene3d>
            <a:camera prst="orthographicFront"/>
            <a:lightRig rig="threePt" dir="t"/>
          </a:scene3d>
          <a:sp3d>
            <a:bevelT/>
          </a:sp3d>
        </p:spPr>
      </p:pic>
      <p:sp>
        <p:nvSpPr>
          <p:cNvPr id="7" name="Google Shape;124;p21"/>
          <p:cNvSpPr txBox="1"/>
          <p:nvPr/>
        </p:nvSpPr>
        <p:spPr>
          <a:xfrm>
            <a:off x="930989" y="3343001"/>
            <a:ext cx="7765642" cy="142228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1600" i="1" u="sng" dirty="0">
                <a:solidFill>
                  <a:srgbClr val="002060"/>
                </a:solidFill>
                <a:effectLst>
                  <a:outerShdw blurRad="38100" dist="38100" dir="2700000" algn="tl">
                    <a:srgbClr val="000000">
                      <a:alpha val="43137"/>
                    </a:srgbClr>
                  </a:outerShdw>
                </a:effectLst>
                <a:latin typeface="Arial" panose="020B0604020202020204" pitchFamily="34" charset="0"/>
                <a:ea typeface="Comfortaa"/>
                <a:cs typeface="Arial" panose="020B0604020202020204" pitchFamily="34" charset="0"/>
                <a:sym typeface="Comfortaa"/>
              </a:rPr>
              <a:t>QUALCHE ANNO DOPO</a:t>
            </a:r>
          </a:p>
          <a:p>
            <a:pPr marL="0" lvl="0" indent="0" algn="l" rtl="0">
              <a:spcBef>
                <a:spcPts val="0"/>
              </a:spcBef>
              <a:spcAft>
                <a:spcPts val="0"/>
              </a:spcAft>
              <a:buNone/>
            </a:pPr>
            <a:r>
              <a:rPr lang="it-IT" sz="1600" dirty="0">
                <a:solidFill>
                  <a:srgbClr val="002060"/>
                </a:solidFill>
                <a:latin typeface="Arial" panose="020B0604020202020204" pitchFamily="34" charset="0"/>
                <a:ea typeface="Comfortaa"/>
                <a:cs typeface="Arial" panose="020B0604020202020204" pitchFamily="34" charset="0"/>
                <a:sym typeface="Comfortaa"/>
              </a:rPr>
              <a:t>L’avvocato nella causa dimostrò che il cambio di percorso a causa della frana fu un errore del Tour Operator. </a:t>
            </a:r>
            <a:r>
              <a:rPr lang="it-IT" sz="1600" dirty="0" err="1">
                <a:solidFill>
                  <a:srgbClr val="002060"/>
                </a:solidFill>
                <a:latin typeface="Arial" panose="020B0604020202020204" pitchFamily="34" charset="0"/>
                <a:ea typeface="Comfortaa"/>
                <a:cs typeface="Arial" panose="020B0604020202020204" pitchFamily="34" charset="0"/>
                <a:sym typeface="Comfortaa"/>
              </a:rPr>
              <a:t>Dynamo</a:t>
            </a:r>
            <a:r>
              <a:rPr lang="it-IT" sz="1600" dirty="0">
                <a:solidFill>
                  <a:srgbClr val="002060"/>
                </a:solidFill>
                <a:latin typeface="Arial" panose="020B0604020202020204" pitchFamily="34" charset="0"/>
                <a:ea typeface="Comfortaa"/>
                <a:cs typeface="Arial" panose="020B0604020202020204" pitchFamily="34" charset="0"/>
                <a:sym typeface="Comfortaa"/>
              </a:rPr>
              <a:t> non era stato collaudato su un tratto fangoso la gita per la sicurezza dei clienti andava sospesa. La situazione si ribaltò, il ritorno mediatico fu elevatissimo ed ora vendiamo in tutto il mondo!!</a:t>
            </a: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3"/>
          <p:cNvSpPr txBox="1"/>
          <p:nvPr/>
        </p:nvSpPr>
        <p:spPr>
          <a:xfrm>
            <a:off x="1606800" y="395875"/>
            <a:ext cx="7459500" cy="467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latin typeface="Comfortaa"/>
              <a:ea typeface="Comfortaa"/>
              <a:cs typeface="Comfortaa"/>
              <a:sym typeface="Comfortaa"/>
            </a:endParaRPr>
          </a:p>
        </p:txBody>
      </p:sp>
      <p:sp>
        <p:nvSpPr>
          <p:cNvPr id="5" name="Google Shape;124;p21"/>
          <p:cNvSpPr txBox="1"/>
          <p:nvPr/>
        </p:nvSpPr>
        <p:spPr>
          <a:xfrm>
            <a:off x="649811" y="742507"/>
            <a:ext cx="7869038" cy="4326168"/>
          </a:xfrm>
          <a:prstGeom prst="rect">
            <a:avLst/>
          </a:prstGeom>
          <a:noFill/>
          <a:ln>
            <a:noFill/>
          </a:ln>
        </p:spPr>
        <p:txBody>
          <a:bodyPr spcFirstLastPara="1" wrap="square" lIns="91425" tIns="91425" rIns="91425" bIns="91425" anchor="t" anchorCtr="0">
            <a:noAutofit/>
          </a:bodyPr>
          <a:lstStyle/>
          <a:p>
            <a:pPr lvl="0"/>
            <a:r>
              <a:rPr lang="en" sz="2000" b="1" dirty="0">
                <a:solidFill>
                  <a:srgbClr val="002060"/>
                </a:solidFill>
                <a:latin typeface="Arial" panose="020B0604020202020204" pitchFamily="34" charset="0"/>
                <a:ea typeface="Comfortaa"/>
                <a:cs typeface="Arial" panose="020B0604020202020204" pitchFamily="34" charset="0"/>
                <a:sym typeface="Comfortaa"/>
              </a:rPr>
              <a:t>_ Profili di vulnerabilità dell’impresa al rischio puro</a:t>
            </a:r>
          </a:p>
          <a:p>
            <a:pPr lvl="0"/>
            <a:endParaRPr lang="en" sz="2000" dirty="0">
              <a:solidFill>
                <a:srgbClr val="002060"/>
              </a:solidFill>
              <a:latin typeface="Arial" panose="020B0604020202020204" pitchFamily="34" charset="0"/>
              <a:ea typeface="Comfortaa"/>
              <a:cs typeface="Arial" panose="020B0604020202020204" pitchFamily="34" charset="0"/>
              <a:sym typeface="Comfortaa"/>
            </a:endParaRPr>
          </a:p>
          <a:p>
            <a:pPr marL="342900" lvl="0" indent="-342900">
              <a:buFont typeface="Arial" panose="020B0604020202020204" pitchFamily="34" charset="0"/>
              <a:buChar char="•"/>
            </a:pPr>
            <a:r>
              <a:rPr lang="it-IT" sz="1600" dirty="0">
                <a:solidFill>
                  <a:srgbClr val="002060"/>
                </a:solidFill>
                <a:latin typeface="Arial" panose="020B0604020202020204" pitchFamily="34" charset="0"/>
                <a:ea typeface="Comfortaa"/>
                <a:cs typeface="Arial" panose="020B0604020202020204" pitchFamily="34" charset="0"/>
                <a:sym typeface="Comfortaa"/>
              </a:rPr>
              <a:t>Ritiro</a:t>
            </a:r>
            <a:r>
              <a:rPr lang="en" sz="1600" dirty="0">
                <a:solidFill>
                  <a:srgbClr val="002060"/>
                </a:solidFill>
                <a:latin typeface="Arial" panose="020B0604020202020204" pitchFamily="34" charset="0"/>
                <a:ea typeface="Comfortaa"/>
                <a:cs typeface="Arial" panose="020B0604020202020204" pitchFamily="34" charset="0"/>
                <a:sym typeface="Comfortaa"/>
              </a:rPr>
              <a:t> dal mercato del prodotto a seguito di malfunzionamento, calamità naturali,</a:t>
            </a:r>
          </a:p>
          <a:p>
            <a:pPr marL="342900" lvl="0" indent="-342900">
              <a:buFont typeface="Arial" panose="020B0604020202020204" pitchFamily="34" charset="0"/>
              <a:buChar char="•"/>
            </a:pPr>
            <a:r>
              <a:rPr lang="en" sz="1600" dirty="0">
                <a:solidFill>
                  <a:srgbClr val="002060"/>
                </a:solidFill>
                <a:latin typeface="Arial" panose="020B0604020202020204" pitchFamily="34" charset="0"/>
                <a:ea typeface="Comfortaa"/>
                <a:cs typeface="Arial" panose="020B0604020202020204" pitchFamily="34" charset="0"/>
                <a:sym typeface="Comfortaa"/>
              </a:rPr>
              <a:t>incendio e furto, </a:t>
            </a:r>
          </a:p>
          <a:p>
            <a:pPr marL="342900" lvl="0" indent="-342900">
              <a:buFont typeface="Arial" panose="020B0604020202020204" pitchFamily="34" charset="0"/>
              <a:buChar char="•"/>
            </a:pPr>
            <a:r>
              <a:rPr lang="en" sz="1600" dirty="0">
                <a:solidFill>
                  <a:srgbClr val="002060"/>
                </a:solidFill>
                <a:latin typeface="Arial" panose="020B0604020202020204" pitchFamily="34" charset="0"/>
                <a:ea typeface="Comfortaa"/>
                <a:cs typeface="Arial" panose="020B0604020202020204" pitchFamily="34" charset="0"/>
                <a:sym typeface="Comfortaa"/>
              </a:rPr>
              <a:t>fallimento dei creditori </a:t>
            </a:r>
          </a:p>
          <a:p>
            <a:pPr marL="342900" lvl="0" indent="-342900">
              <a:buFont typeface="Arial" panose="020B0604020202020204" pitchFamily="34" charset="0"/>
              <a:buChar char="•"/>
            </a:pPr>
            <a:r>
              <a:rPr lang="it-IT" sz="1600" dirty="0">
                <a:solidFill>
                  <a:srgbClr val="002060"/>
                </a:solidFill>
                <a:latin typeface="Arial" panose="020B0604020202020204" pitchFamily="34" charset="0"/>
                <a:ea typeface="Comfortaa"/>
                <a:cs typeface="Arial" panose="020B0604020202020204" pitchFamily="34" charset="0"/>
                <a:sym typeface="Comfortaa"/>
              </a:rPr>
              <a:t>rischi informatici </a:t>
            </a:r>
          </a:p>
          <a:p>
            <a:pPr marL="342900" lvl="0" indent="-342900">
              <a:buFont typeface="Arial" panose="020B0604020202020204" pitchFamily="34" charset="0"/>
              <a:buChar char="•"/>
            </a:pPr>
            <a:endParaRPr lang="en" sz="1600" dirty="0">
              <a:solidFill>
                <a:srgbClr val="002060"/>
              </a:solidFill>
              <a:latin typeface="Arial" panose="020B0604020202020204" pitchFamily="34" charset="0"/>
              <a:ea typeface="Comfortaa"/>
              <a:cs typeface="Arial" panose="020B0604020202020204" pitchFamily="34" charset="0"/>
              <a:sym typeface="Comfortaa"/>
            </a:endParaRPr>
          </a:p>
          <a:p>
            <a:pPr lvl="0" algn="r"/>
            <a:r>
              <a:rPr lang="en" sz="2000" b="1" dirty="0">
                <a:solidFill>
                  <a:srgbClr val="002060"/>
                </a:solidFill>
                <a:latin typeface="Arial" panose="020B0604020202020204" pitchFamily="34" charset="0"/>
                <a:ea typeface="Comfortaa"/>
                <a:cs typeface="Arial" panose="020B0604020202020204" pitchFamily="34" charset="0"/>
                <a:sym typeface="Comfortaa"/>
              </a:rPr>
              <a:t>_ Vulnerabilità al rischio d’impresa</a:t>
            </a:r>
          </a:p>
          <a:p>
            <a:pPr lvl="0" algn="r"/>
            <a:endParaRPr lang="en" sz="1600" b="1" dirty="0">
              <a:solidFill>
                <a:srgbClr val="002060"/>
              </a:solidFill>
              <a:latin typeface="Arial" panose="020B0604020202020204" pitchFamily="34" charset="0"/>
              <a:ea typeface="Comfortaa"/>
              <a:cs typeface="Arial" panose="020B0604020202020204" pitchFamily="34" charset="0"/>
              <a:sym typeface="Comfortaa"/>
            </a:endParaRPr>
          </a:p>
          <a:p>
            <a:pPr marL="4000500" lvl="8" indent="-342900">
              <a:buFont typeface="Arial" panose="020B0604020202020204" pitchFamily="34" charset="0"/>
              <a:buChar char="•"/>
            </a:pPr>
            <a:r>
              <a:rPr lang="it-IT" sz="1600" dirty="0">
                <a:solidFill>
                  <a:srgbClr val="002060"/>
                </a:solidFill>
                <a:latin typeface="Arial" panose="020B0604020202020204" pitchFamily="34" charset="0"/>
                <a:ea typeface="Comfortaa"/>
                <a:cs typeface="Arial" panose="020B0604020202020204" pitchFamily="34" charset="0"/>
                <a:sym typeface="Comfortaa"/>
              </a:rPr>
              <a:t>I</a:t>
            </a:r>
            <a:r>
              <a:rPr lang="en" sz="1600" dirty="0">
                <a:solidFill>
                  <a:srgbClr val="002060"/>
                </a:solidFill>
                <a:latin typeface="Arial" panose="020B0604020202020204" pitchFamily="34" charset="0"/>
                <a:ea typeface="Comfortaa"/>
                <a:cs typeface="Arial" panose="020B0604020202020204" pitchFamily="34" charset="0"/>
                <a:sym typeface="Comfortaa"/>
              </a:rPr>
              <a:t>ngresso di nuovi competitor, </a:t>
            </a:r>
          </a:p>
          <a:p>
            <a:pPr marL="4000500" lvl="8" indent="-342900">
              <a:buFont typeface="Arial" panose="020B0604020202020204" pitchFamily="34" charset="0"/>
              <a:buChar char="•"/>
            </a:pPr>
            <a:r>
              <a:rPr lang="en" sz="1600" dirty="0">
                <a:solidFill>
                  <a:srgbClr val="002060"/>
                </a:solidFill>
                <a:latin typeface="Arial" panose="020B0604020202020204" pitchFamily="34" charset="0"/>
                <a:ea typeface="Comfortaa"/>
                <a:cs typeface="Arial" panose="020B0604020202020204" pitchFamily="34" charset="0"/>
                <a:sym typeface="Comfortaa"/>
              </a:rPr>
              <a:t>aumento del costo delle materie prime, </a:t>
            </a:r>
          </a:p>
          <a:p>
            <a:pPr marL="4000500" lvl="8" indent="-342900">
              <a:buFont typeface="Arial" panose="020B0604020202020204" pitchFamily="34" charset="0"/>
              <a:buChar char="•"/>
            </a:pPr>
            <a:r>
              <a:rPr lang="en" sz="1600" dirty="0">
                <a:solidFill>
                  <a:srgbClr val="002060"/>
                </a:solidFill>
                <a:latin typeface="Arial" panose="020B0604020202020204" pitchFamily="34" charset="0"/>
                <a:ea typeface="Comfortaa"/>
                <a:cs typeface="Arial" panose="020B0604020202020204" pitchFamily="34" charset="0"/>
                <a:sym typeface="Comfortaa"/>
              </a:rPr>
              <a:t>interruzione dell’attività,</a:t>
            </a:r>
          </a:p>
          <a:p>
            <a:pPr marL="4000500" lvl="8" indent="-342900">
              <a:buFont typeface="Arial" panose="020B0604020202020204" pitchFamily="34" charset="0"/>
              <a:buChar char="•"/>
            </a:pPr>
            <a:r>
              <a:rPr lang="en" sz="1600" dirty="0">
                <a:solidFill>
                  <a:srgbClr val="002060"/>
                </a:solidFill>
                <a:latin typeface="Arial" panose="020B0604020202020204" pitchFamily="34" charset="0"/>
                <a:ea typeface="Comfortaa"/>
                <a:cs typeface="Arial" panose="020B0604020202020204" pitchFamily="34" charset="0"/>
                <a:sym typeface="Comfortaa"/>
              </a:rPr>
              <a:t>aumento del costo delle materie prime.</a:t>
            </a:r>
          </a:p>
          <a:p>
            <a:pPr marL="4000500" lvl="8" indent="-342900">
              <a:buFont typeface="Arial" panose="020B0604020202020204" pitchFamily="34" charset="0"/>
              <a:buChar char="•"/>
            </a:pPr>
            <a:r>
              <a:rPr lang="it-IT" sz="1600" dirty="0">
                <a:solidFill>
                  <a:srgbClr val="002060"/>
                </a:solidFill>
                <a:latin typeface="Arial" panose="020B0604020202020204" pitchFamily="34" charset="0"/>
                <a:ea typeface="Comfortaa"/>
                <a:cs typeface="Arial" panose="020B0604020202020204" pitchFamily="34" charset="0"/>
                <a:sym typeface="Comfortaa"/>
              </a:rPr>
              <a:t>perdite di quote di mercato o reputazione</a:t>
            </a:r>
          </a:p>
          <a:p>
            <a:pPr marL="4000500" lvl="8" indent="-342900">
              <a:buFont typeface="Arial" panose="020B0604020202020204" pitchFamily="34" charset="0"/>
              <a:buChar char="•"/>
            </a:pPr>
            <a:r>
              <a:rPr lang="it-IT" sz="1600" dirty="0">
                <a:solidFill>
                  <a:srgbClr val="002060"/>
                </a:solidFill>
                <a:latin typeface="Arial" panose="020B0604020202020204" pitchFamily="34" charset="0"/>
                <a:ea typeface="Comfortaa"/>
                <a:cs typeface="Arial" panose="020B0604020202020204" pitchFamily="34" charset="0"/>
                <a:sym typeface="Comfortaa"/>
              </a:rPr>
              <a:t>cambiamento dei gusti dei consumatori,</a:t>
            </a:r>
          </a:p>
          <a:p>
            <a:pPr lvl="8"/>
            <a:endParaRPr lang="it-IT" sz="1600" dirty="0">
              <a:solidFill>
                <a:srgbClr val="002060"/>
              </a:solidFill>
              <a:latin typeface="Arial" panose="020B0604020202020204" pitchFamily="34" charset="0"/>
              <a:ea typeface="Comfortaa"/>
              <a:cs typeface="Arial" panose="020B0604020202020204" pitchFamily="34" charset="0"/>
              <a:sym typeface="Comfortaa"/>
            </a:endParaRPr>
          </a:p>
          <a:p>
            <a:pPr marL="4000500" lvl="8" indent="-342900">
              <a:buFont typeface="Arial" panose="020B0604020202020204" pitchFamily="34" charset="0"/>
              <a:buChar char="•"/>
            </a:pPr>
            <a:endParaRPr lang="en" sz="1600" dirty="0">
              <a:solidFill>
                <a:srgbClr val="002060"/>
              </a:solidFill>
              <a:latin typeface="Arial" panose="020B0604020202020204" pitchFamily="34" charset="0"/>
              <a:ea typeface="Comfortaa"/>
              <a:cs typeface="Arial" panose="020B0604020202020204" pitchFamily="34" charset="0"/>
              <a:sym typeface="Comfortaa"/>
            </a:endParaRPr>
          </a:p>
          <a:p>
            <a:pPr lvl="0"/>
            <a:endParaRPr lang="en" sz="2000" b="1" dirty="0">
              <a:solidFill>
                <a:srgbClr val="002060"/>
              </a:solidFill>
              <a:latin typeface="Arial" panose="020B0604020202020204" pitchFamily="34" charset="0"/>
              <a:ea typeface="Comfortaa"/>
              <a:cs typeface="Arial" panose="020B0604020202020204" pitchFamily="34" charset="0"/>
              <a:sym typeface="Comfortaa"/>
            </a:endParaRPr>
          </a:p>
          <a:p>
            <a:pPr lvl="0"/>
            <a:endParaRPr lang="en" sz="2000" b="1" dirty="0">
              <a:solidFill>
                <a:srgbClr val="002060"/>
              </a:solidFill>
              <a:latin typeface="Arial" panose="020B0604020202020204" pitchFamily="34" charset="0"/>
              <a:ea typeface="Comfortaa"/>
              <a:cs typeface="Arial" panose="020B0604020202020204" pitchFamily="34" charset="0"/>
              <a:sym typeface="Comfortaa"/>
            </a:endParaRPr>
          </a:p>
          <a:p>
            <a:pPr lvl="0"/>
            <a:endParaRPr lang="en" b="1" dirty="0">
              <a:solidFill>
                <a:srgbClr val="002060"/>
              </a:solidFill>
              <a:latin typeface="Arial" panose="020B0604020202020204" pitchFamily="34" charset="0"/>
              <a:ea typeface="Comfortaa"/>
              <a:cs typeface="Arial" panose="020B0604020202020204" pitchFamily="34" charset="0"/>
              <a:sym typeface="Comfortaa"/>
            </a:endParaRPr>
          </a:p>
          <a:p>
            <a:pPr lvl="0"/>
            <a:endParaRPr lang="en" sz="2000" dirty="0">
              <a:solidFill>
                <a:srgbClr val="002060"/>
              </a:solidFill>
              <a:latin typeface="Arial" panose="020B0604020202020204" pitchFamily="34" charset="0"/>
              <a:ea typeface="Comfortaa"/>
              <a:cs typeface="Arial" panose="020B0604020202020204" pitchFamily="34" charset="0"/>
              <a:sym typeface="Comfortaa"/>
            </a:endParaRPr>
          </a:p>
          <a:p>
            <a:pPr lvl="0"/>
            <a:endParaRPr lang="en" dirty="0">
              <a:solidFill>
                <a:srgbClr val="002060"/>
              </a:solidFill>
              <a:latin typeface="Arial" panose="020B0604020202020204" pitchFamily="34" charset="0"/>
              <a:ea typeface="Comfortaa"/>
              <a:cs typeface="Arial" panose="020B0604020202020204" pitchFamily="34" charset="0"/>
              <a:sym typeface="Comfortaa"/>
            </a:endParaRPr>
          </a:p>
        </p:txBody>
      </p:sp>
      <p:sp>
        <p:nvSpPr>
          <p:cNvPr id="6" name="Google Shape;111;p19"/>
          <p:cNvSpPr txBox="1">
            <a:spLocks noGrp="1"/>
          </p:cNvSpPr>
          <p:nvPr>
            <p:ph type="title"/>
          </p:nvPr>
        </p:nvSpPr>
        <p:spPr>
          <a:xfrm>
            <a:off x="930989" y="91472"/>
            <a:ext cx="8535300" cy="79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dirty="0">
                <a:solidFill>
                  <a:srgbClr val="002060"/>
                </a:solidFill>
                <a:latin typeface="Comfortaa"/>
                <a:ea typeface="Comfortaa"/>
                <a:cs typeface="Comfortaa"/>
                <a:sym typeface="Comfortaa"/>
              </a:rPr>
              <a:t>cONCLUSIONI</a:t>
            </a:r>
            <a:endParaRPr sz="3000" dirty="0">
              <a:solidFill>
                <a:srgbClr val="002060"/>
              </a:solidFill>
              <a:latin typeface="Comfortaa"/>
              <a:ea typeface="Comfortaa"/>
              <a:cs typeface="Comfortaa"/>
              <a:sym typeface="Comfortaa"/>
            </a:endParaRPr>
          </a:p>
        </p:txBody>
      </p:sp>
      <p:pic>
        <p:nvPicPr>
          <p:cNvPr id="2" name="Immagine 1"/>
          <p:cNvPicPr>
            <a:picLocks noChangeAspect="1"/>
          </p:cNvPicPr>
          <p:nvPr/>
        </p:nvPicPr>
        <p:blipFill rotWithShape="1">
          <a:blip r:embed="rId3"/>
          <a:srcRect l="3602" t="28317" r="37712" b="15185"/>
          <a:stretch/>
        </p:blipFill>
        <p:spPr>
          <a:xfrm>
            <a:off x="1541562" y="3485804"/>
            <a:ext cx="1712922" cy="927575"/>
          </a:xfrm>
          <a:prstGeom prst="rect">
            <a:avLst/>
          </a:prstGeom>
          <a:scene3d>
            <a:camera prst="orthographicFront"/>
            <a:lightRig rig="threePt" dir="t"/>
          </a:scene3d>
          <a:sp3d>
            <a:bevelT/>
          </a:sp3d>
        </p:spPr>
      </p:pic>
      <p:pic>
        <p:nvPicPr>
          <p:cNvPr id="7" name="Immagine 6" descr="IMG-20200530-WA0000.jpg"/>
          <p:cNvPicPr>
            <a:picLocks noChangeAspect="1"/>
          </p:cNvPicPr>
          <p:nvPr/>
        </p:nvPicPr>
        <p:blipFill>
          <a:blip r:embed="rId4"/>
          <a:stretch>
            <a:fillRect/>
          </a:stretch>
        </p:blipFill>
        <p:spPr>
          <a:xfrm>
            <a:off x="7536050" y="100668"/>
            <a:ext cx="802607" cy="791352"/>
          </a:xfrm>
          <a:prstGeom prst="rect">
            <a:avLst/>
          </a:prstGeom>
          <a:scene3d>
            <a:camera prst="orthographicFront"/>
            <a:lightRig rig="threePt" dir="t"/>
          </a:scene3d>
          <a:sp3d>
            <a:bevelT/>
          </a:sp3d>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3" name="Google Shape;111;p19"/>
          <p:cNvSpPr txBox="1">
            <a:spLocks noGrp="1"/>
          </p:cNvSpPr>
          <p:nvPr>
            <p:ph type="title"/>
          </p:nvPr>
        </p:nvSpPr>
        <p:spPr>
          <a:xfrm>
            <a:off x="930989" y="91472"/>
            <a:ext cx="8535300" cy="79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dirty="0">
                <a:solidFill>
                  <a:srgbClr val="002060"/>
                </a:solidFill>
                <a:latin typeface="Comfortaa"/>
                <a:ea typeface="Comfortaa"/>
                <a:cs typeface="Comfortaa"/>
                <a:sym typeface="Comfortaa"/>
              </a:rPr>
              <a:t>cONCLUSIONI</a:t>
            </a:r>
            <a:endParaRPr sz="3000" dirty="0">
              <a:solidFill>
                <a:srgbClr val="002060"/>
              </a:solidFill>
              <a:latin typeface="Comfortaa"/>
              <a:ea typeface="Comfortaa"/>
              <a:cs typeface="Comfortaa"/>
              <a:sym typeface="Comfortaa"/>
            </a:endParaRPr>
          </a:p>
        </p:txBody>
      </p:sp>
      <p:sp>
        <p:nvSpPr>
          <p:cNvPr id="5" name="Google Shape;124;p21"/>
          <p:cNvSpPr txBox="1"/>
          <p:nvPr/>
        </p:nvSpPr>
        <p:spPr>
          <a:xfrm>
            <a:off x="649811" y="742507"/>
            <a:ext cx="7765642" cy="3852739"/>
          </a:xfrm>
          <a:prstGeom prst="rect">
            <a:avLst/>
          </a:prstGeom>
          <a:noFill/>
          <a:ln>
            <a:noFill/>
          </a:ln>
        </p:spPr>
        <p:txBody>
          <a:bodyPr spcFirstLastPara="1" wrap="square" lIns="91425" tIns="91425" rIns="91425" bIns="91425" anchor="t" anchorCtr="0">
            <a:noAutofit/>
          </a:bodyPr>
          <a:lstStyle/>
          <a:p>
            <a:pPr lvl="0"/>
            <a:endParaRPr lang="en" sz="2000" b="1" dirty="0">
              <a:solidFill>
                <a:srgbClr val="002060"/>
              </a:solidFill>
              <a:latin typeface="Arial" panose="020B0604020202020204" pitchFamily="34" charset="0"/>
              <a:ea typeface="Comfortaa"/>
              <a:cs typeface="Arial" panose="020B0604020202020204" pitchFamily="34" charset="0"/>
              <a:sym typeface="Comfortaa"/>
            </a:endParaRPr>
          </a:p>
          <a:p>
            <a:r>
              <a:rPr lang="it-IT" sz="2000" b="1" dirty="0">
                <a:solidFill>
                  <a:srgbClr val="002060"/>
                </a:solidFill>
                <a:latin typeface="Arial" panose="020B0604020202020204" pitchFamily="34" charset="0"/>
                <a:cs typeface="Arial" panose="020B0604020202020204" pitchFamily="34" charset="0"/>
              </a:rPr>
              <a:t>_ Eventuali cambiamenti strategici o di protezione dai rischi</a:t>
            </a:r>
          </a:p>
          <a:p>
            <a:pPr lvl="0"/>
            <a:endParaRPr lang="it-IT" sz="2000" dirty="0">
              <a:solidFill>
                <a:srgbClr val="002060"/>
              </a:solidFill>
              <a:latin typeface="Arial" panose="020B0604020202020204" pitchFamily="34" charset="0"/>
              <a:ea typeface="Comfortaa"/>
              <a:cs typeface="Arial" panose="020B0604020202020204" pitchFamily="34" charset="0"/>
              <a:sym typeface="Comfortaa"/>
            </a:endParaRPr>
          </a:p>
          <a:p>
            <a:pPr marL="342900" lvl="0" indent="-342900">
              <a:buFont typeface="Arial" panose="020B0604020202020204" pitchFamily="34" charset="0"/>
              <a:buChar char="•"/>
            </a:pPr>
            <a:r>
              <a:rPr lang="en" dirty="0">
                <a:solidFill>
                  <a:srgbClr val="002060"/>
                </a:solidFill>
                <a:latin typeface="Arial" panose="020B0604020202020204" pitchFamily="34" charset="0"/>
                <a:ea typeface="Comfortaa"/>
                <a:cs typeface="Arial" panose="020B0604020202020204" pitchFamily="34" charset="0"/>
                <a:sym typeface="Comfortaa"/>
              </a:rPr>
              <a:t>L’innovazione, a seguito della sperimentazione pluriennale, sarà la prospettiva migliore per sviluppare Dynamo e renderlo un passo avanti rispetto ai competitor</a:t>
            </a:r>
          </a:p>
          <a:p>
            <a:pPr marL="342900" lvl="0" indent="-342900">
              <a:buFont typeface="Arial" panose="020B0604020202020204" pitchFamily="34" charset="0"/>
              <a:buChar char="•"/>
            </a:pPr>
            <a:endParaRPr lang="en" dirty="0">
              <a:solidFill>
                <a:srgbClr val="002060"/>
              </a:solidFill>
              <a:latin typeface="Arial" panose="020B0604020202020204" pitchFamily="34" charset="0"/>
              <a:ea typeface="Comfortaa"/>
              <a:cs typeface="Arial" panose="020B0604020202020204" pitchFamily="34" charset="0"/>
              <a:sym typeface="Comfortaa"/>
            </a:endParaRPr>
          </a:p>
          <a:p>
            <a:pPr marL="342900" lvl="0" indent="-342900">
              <a:buFont typeface="Arial" panose="020B0604020202020204" pitchFamily="34" charset="0"/>
              <a:buChar char="•"/>
            </a:pPr>
            <a:r>
              <a:rPr lang="it-IT" dirty="0">
                <a:solidFill>
                  <a:srgbClr val="002060"/>
                </a:solidFill>
                <a:latin typeface="Arial" panose="020B0604020202020204" pitchFamily="34" charset="0"/>
                <a:ea typeface="Comfortaa"/>
                <a:cs typeface="Arial" panose="020B0604020202020204" pitchFamily="34" charset="0"/>
                <a:sym typeface="Comfortaa"/>
              </a:rPr>
              <a:t>I</a:t>
            </a:r>
            <a:r>
              <a:rPr lang="en" dirty="0">
                <a:solidFill>
                  <a:srgbClr val="002060"/>
                </a:solidFill>
                <a:latin typeface="Arial" panose="020B0604020202020204" pitchFamily="34" charset="0"/>
                <a:ea typeface="Comfortaa"/>
                <a:cs typeface="Arial" panose="020B0604020202020204" pitchFamily="34" charset="0"/>
                <a:sym typeface="Comfortaa"/>
              </a:rPr>
              <a:t>l Team di informatici di cui l’Azienda si avvale favorirà la privacy e il costante sviluppo nell’ottica della eco-sostenibilità.</a:t>
            </a:r>
          </a:p>
          <a:p>
            <a:pPr marL="342900" lvl="0" indent="-342900">
              <a:buFont typeface="Arial" panose="020B0604020202020204" pitchFamily="34" charset="0"/>
              <a:buChar char="•"/>
            </a:pPr>
            <a:endParaRPr lang="en" dirty="0">
              <a:solidFill>
                <a:srgbClr val="002060"/>
              </a:solidFill>
              <a:latin typeface="Arial" panose="020B0604020202020204" pitchFamily="34" charset="0"/>
              <a:ea typeface="Comfortaa"/>
              <a:cs typeface="Arial" panose="020B0604020202020204" pitchFamily="34" charset="0"/>
              <a:sym typeface="Comfortaa"/>
            </a:endParaRPr>
          </a:p>
          <a:p>
            <a:pPr marL="342900" lvl="0" indent="-342900">
              <a:buFont typeface="Arial" panose="020B0604020202020204" pitchFamily="34" charset="0"/>
              <a:buChar char="•"/>
            </a:pPr>
            <a:r>
              <a:rPr lang="en" dirty="0">
                <a:solidFill>
                  <a:srgbClr val="002060"/>
                </a:solidFill>
                <a:latin typeface="Arial" panose="020B0604020202020204" pitchFamily="34" charset="0"/>
                <a:ea typeface="Comfortaa"/>
                <a:cs typeface="Arial" panose="020B0604020202020204" pitchFamily="34" charset="0"/>
                <a:sym typeface="Comfortaa"/>
              </a:rPr>
              <a:t>Creare partnership con aziende solide garantirà il successo delle scelte aziendali.</a:t>
            </a:r>
          </a:p>
          <a:p>
            <a:pPr marL="342900" lvl="0" indent="-342900">
              <a:buFont typeface="Arial" panose="020B0604020202020204" pitchFamily="34" charset="0"/>
              <a:buChar char="•"/>
            </a:pPr>
            <a:endParaRPr lang="en" dirty="0">
              <a:solidFill>
                <a:srgbClr val="002060"/>
              </a:solidFill>
              <a:latin typeface="Arial" panose="020B0604020202020204" pitchFamily="34" charset="0"/>
              <a:ea typeface="Comfortaa"/>
              <a:cs typeface="Arial" panose="020B0604020202020204" pitchFamily="34" charset="0"/>
              <a:sym typeface="Comfortaa"/>
            </a:endParaRPr>
          </a:p>
          <a:p>
            <a:pPr marL="342900" lvl="0" indent="-342900">
              <a:buFont typeface="Arial" panose="020B0604020202020204" pitchFamily="34" charset="0"/>
              <a:buChar char="•"/>
            </a:pPr>
            <a:r>
              <a:rPr lang="en" dirty="0">
                <a:solidFill>
                  <a:srgbClr val="002060"/>
                </a:solidFill>
                <a:latin typeface="Arial" panose="020B0604020202020204" pitchFamily="34" charset="0"/>
                <a:ea typeface="Comfortaa"/>
                <a:cs typeface="Arial" panose="020B0604020202020204" pitchFamily="34" charset="0"/>
                <a:sym typeface="Comfortaa"/>
              </a:rPr>
              <a:t>Prevedere una copertura assicurativa completa</a:t>
            </a:r>
            <a:r>
              <a:rPr lang="en" sz="2000" dirty="0">
                <a:solidFill>
                  <a:srgbClr val="002060"/>
                </a:solidFill>
                <a:latin typeface="Arial" panose="020B0604020202020204" pitchFamily="34" charset="0"/>
                <a:ea typeface="Comfortaa"/>
                <a:cs typeface="Arial" panose="020B0604020202020204" pitchFamily="34" charset="0"/>
                <a:sym typeface="Comfortaa"/>
              </a:rPr>
              <a:t>.</a:t>
            </a:r>
          </a:p>
          <a:p>
            <a:pPr lvl="0"/>
            <a:endParaRPr lang="en" b="1" dirty="0">
              <a:solidFill>
                <a:srgbClr val="002060"/>
              </a:solidFill>
              <a:latin typeface="Arial" panose="020B0604020202020204" pitchFamily="34" charset="0"/>
              <a:ea typeface="Comfortaa"/>
              <a:cs typeface="Arial" panose="020B0604020202020204" pitchFamily="34" charset="0"/>
              <a:sym typeface="Comfortaa"/>
            </a:endParaRPr>
          </a:p>
          <a:p>
            <a:pPr lvl="0"/>
            <a:endParaRPr lang="en" sz="2000" i="1" dirty="0">
              <a:solidFill>
                <a:srgbClr val="002060"/>
              </a:solidFill>
              <a:latin typeface="Arial" panose="020B0604020202020204" pitchFamily="34" charset="0"/>
              <a:ea typeface="Comfortaa"/>
              <a:cs typeface="Arial" panose="020B0604020202020204" pitchFamily="34" charset="0"/>
              <a:sym typeface="Comfortaa"/>
            </a:endParaRPr>
          </a:p>
          <a:p>
            <a:pPr lvl="0"/>
            <a:endParaRPr lang="en" dirty="0">
              <a:solidFill>
                <a:srgbClr val="002060"/>
              </a:solidFill>
              <a:latin typeface="Arial" panose="020B0604020202020204" pitchFamily="34" charset="0"/>
              <a:ea typeface="Comfortaa"/>
              <a:cs typeface="Arial" panose="020B0604020202020204" pitchFamily="34" charset="0"/>
              <a:sym typeface="Comfortaa"/>
            </a:endParaRPr>
          </a:p>
        </p:txBody>
      </p:sp>
      <p:pic>
        <p:nvPicPr>
          <p:cNvPr id="7" name="Immagine 6"/>
          <p:cNvPicPr>
            <a:picLocks noChangeAspect="1"/>
          </p:cNvPicPr>
          <p:nvPr/>
        </p:nvPicPr>
        <p:blipFill>
          <a:blip r:embed="rId3"/>
          <a:stretch>
            <a:fillRect/>
          </a:stretch>
        </p:blipFill>
        <p:spPr>
          <a:xfrm>
            <a:off x="6953262" y="4229454"/>
            <a:ext cx="1188823" cy="731583"/>
          </a:xfrm>
          <a:prstGeom prst="rect">
            <a:avLst/>
          </a:prstGeom>
          <a:scene3d>
            <a:camera prst="orthographicFront"/>
            <a:lightRig rig="threePt" dir="t"/>
          </a:scene3d>
          <a:sp3d>
            <a:bevelT/>
          </a:sp3d>
        </p:spPr>
      </p:pic>
      <p:pic>
        <p:nvPicPr>
          <p:cNvPr id="6" name="Immagine 5" descr="IMG-20200530-WA0000.jpg"/>
          <p:cNvPicPr>
            <a:picLocks noChangeAspect="1"/>
          </p:cNvPicPr>
          <p:nvPr/>
        </p:nvPicPr>
        <p:blipFill>
          <a:blip r:embed="rId4"/>
          <a:stretch>
            <a:fillRect/>
          </a:stretch>
        </p:blipFill>
        <p:spPr>
          <a:xfrm>
            <a:off x="7536050" y="100668"/>
            <a:ext cx="802607" cy="791352"/>
          </a:xfrm>
          <a:prstGeom prst="rect">
            <a:avLst/>
          </a:prstGeom>
          <a:scene3d>
            <a:camera prst="orthographicFront"/>
            <a:lightRig rig="threePt" dir="t"/>
          </a:scene3d>
          <a:sp3d>
            <a:bevelT/>
          </a:sp3d>
        </p:spPr>
      </p:pic>
    </p:spTree>
    <p:extLst>
      <p:ext uri="{BB962C8B-B14F-4D97-AF65-F5344CB8AC3E}">
        <p14:creationId xmlns:p14="http://schemas.microsoft.com/office/powerpoint/2010/main" val="30345863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ppt_x"/>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cxnSp>
        <p:nvCxnSpPr>
          <p:cNvPr id="3" name="Connettore 2 2"/>
          <p:cNvCxnSpPr/>
          <p:nvPr/>
        </p:nvCxnSpPr>
        <p:spPr>
          <a:xfrm>
            <a:off x="4295775" y="1018477"/>
            <a:ext cx="0" cy="1550484"/>
          </a:xfrm>
          <a:prstGeom prst="straightConnector1">
            <a:avLst/>
          </a:prstGeom>
          <a:ln w="34925">
            <a:solidFill>
              <a:srgbClr val="002060"/>
            </a:solidFill>
            <a:tailEnd type="none"/>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flipH="1">
            <a:off x="4834056" y="2743200"/>
            <a:ext cx="2657474" cy="0"/>
          </a:xfrm>
          <a:prstGeom prst="straightConnector1">
            <a:avLst/>
          </a:prstGeom>
          <a:ln w="34925">
            <a:solidFill>
              <a:srgbClr val="002060"/>
            </a:solidFill>
            <a:tailEnd type="none"/>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a:off x="4295775" y="3095625"/>
            <a:ext cx="0" cy="1528414"/>
          </a:xfrm>
          <a:prstGeom prst="straightConnector1">
            <a:avLst/>
          </a:prstGeom>
          <a:ln w="34925">
            <a:solidFill>
              <a:srgbClr val="002060"/>
            </a:solidFill>
            <a:tailEnd type="none"/>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flipH="1">
            <a:off x="1181100" y="2743200"/>
            <a:ext cx="2600326" cy="0"/>
          </a:xfrm>
          <a:prstGeom prst="straightConnector1">
            <a:avLst/>
          </a:prstGeom>
          <a:ln w="34925">
            <a:solidFill>
              <a:srgbClr val="002060"/>
            </a:solidFill>
            <a:tailEnd type="none"/>
          </a:ln>
        </p:spPr>
        <p:style>
          <a:lnRef idx="1">
            <a:schemeClr val="accent1"/>
          </a:lnRef>
          <a:fillRef idx="0">
            <a:schemeClr val="accent1"/>
          </a:fillRef>
          <a:effectRef idx="0">
            <a:schemeClr val="accent1"/>
          </a:effectRef>
          <a:fontRef idx="minor">
            <a:schemeClr val="tx1"/>
          </a:fontRef>
        </p:style>
      </p:cxnSp>
      <p:sp>
        <p:nvSpPr>
          <p:cNvPr id="11" name="Rettangolo 10"/>
          <p:cNvSpPr/>
          <p:nvPr/>
        </p:nvSpPr>
        <p:spPr>
          <a:xfrm>
            <a:off x="738188" y="1108555"/>
            <a:ext cx="3486150" cy="1477328"/>
          </a:xfrm>
          <a:prstGeom prst="rect">
            <a:avLst/>
          </a:prstGeom>
        </p:spPr>
        <p:txBody>
          <a:bodyPr wrap="square">
            <a:spAutoFit/>
          </a:bodyPr>
          <a:lstStyle/>
          <a:p>
            <a:r>
              <a:rPr lang="it-IT" dirty="0">
                <a:solidFill>
                  <a:srgbClr val="002060"/>
                </a:solidFill>
                <a:latin typeface="Arial" panose="020B0604020202020204" pitchFamily="34" charset="0"/>
                <a:ea typeface="Comfortaa"/>
                <a:cs typeface="Arial" panose="020B0604020202020204" pitchFamily="34" charset="0"/>
                <a:sym typeface="Comfortaa"/>
              </a:rPr>
              <a:t>La G.S.V. </a:t>
            </a:r>
            <a:r>
              <a:rPr lang="it-IT" dirty="0" err="1">
                <a:solidFill>
                  <a:srgbClr val="002060"/>
                </a:solidFill>
                <a:latin typeface="Arial" panose="020B0604020202020204" pitchFamily="34" charset="0"/>
                <a:ea typeface="Comfortaa"/>
                <a:cs typeface="Arial" panose="020B0604020202020204" pitchFamily="34" charset="0"/>
                <a:sym typeface="Comfortaa"/>
              </a:rPr>
              <a:t>Srl</a:t>
            </a:r>
            <a:r>
              <a:rPr lang="it-IT" dirty="0">
                <a:solidFill>
                  <a:srgbClr val="002060"/>
                </a:solidFill>
                <a:latin typeface="Arial" panose="020B0604020202020204" pitchFamily="34" charset="0"/>
                <a:ea typeface="Comfortaa"/>
                <a:cs typeface="Arial" panose="020B0604020202020204" pitchFamily="34" charset="0"/>
                <a:sym typeface="Comfortaa"/>
              </a:rPr>
              <a:t> nasce nel 2020 grazie alla volontà dei suoi fondatori di essere parte attiva in un momento in cui la società è pronta a grandi cambiamenti</a:t>
            </a:r>
            <a:endParaRPr lang="it-IT" dirty="0">
              <a:solidFill>
                <a:srgbClr val="002060"/>
              </a:solidFill>
            </a:endParaRPr>
          </a:p>
        </p:txBody>
      </p:sp>
      <p:sp>
        <p:nvSpPr>
          <p:cNvPr id="14" name="Rettangolo 13"/>
          <p:cNvSpPr/>
          <p:nvPr/>
        </p:nvSpPr>
        <p:spPr>
          <a:xfrm>
            <a:off x="667174" y="3107267"/>
            <a:ext cx="3709988" cy="2062103"/>
          </a:xfrm>
          <a:prstGeom prst="rect">
            <a:avLst/>
          </a:prstGeom>
        </p:spPr>
        <p:txBody>
          <a:bodyPr wrap="square">
            <a:spAutoFit/>
          </a:bodyPr>
          <a:lstStyle/>
          <a:p>
            <a:r>
              <a:rPr lang="it-IT" sz="1600" dirty="0">
                <a:solidFill>
                  <a:srgbClr val="002060"/>
                </a:solidFill>
                <a:latin typeface="Arial" panose="020B0604020202020204" pitchFamily="34" charset="0"/>
                <a:ea typeface="Comfortaa"/>
                <a:cs typeface="Arial" panose="020B0604020202020204" pitchFamily="34" charset="0"/>
                <a:sym typeface="Comfortaa"/>
              </a:rPr>
              <a:t>Sede Legale (dipendenti 60)</a:t>
            </a:r>
          </a:p>
          <a:p>
            <a:r>
              <a:rPr lang="it-IT" sz="1600" dirty="0">
                <a:solidFill>
                  <a:srgbClr val="002060"/>
                </a:solidFill>
                <a:latin typeface="Arial" panose="020B0604020202020204" pitchFamily="34" charset="0"/>
                <a:ea typeface="Comfortaa"/>
                <a:cs typeface="Arial" panose="020B0604020202020204" pitchFamily="34" charset="0"/>
                <a:sym typeface="Comfortaa"/>
              </a:rPr>
              <a:t>Via Torino,5 – 21100 Varese (VA)</a:t>
            </a:r>
          </a:p>
          <a:p>
            <a:r>
              <a:rPr lang="it-IT" sz="1600" dirty="0" err="1">
                <a:solidFill>
                  <a:srgbClr val="002060"/>
                </a:solidFill>
                <a:latin typeface="Arial" panose="020B0604020202020204" pitchFamily="34" charset="0"/>
                <a:ea typeface="Comfortaa"/>
                <a:cs typeface="Arial" panose="020B0604020202020204" pitchFamily="34" charset="0"/>
                <a:sym typeface="Comfortaa"/>
              </a:rPr>
              <a:t>Tel</a:t>
            </a:r>
            <a:r>
              <a:rPr lang="it-IT" sz="1600" dirty="0">
                <a:solidFill>
                  <a:srgbClr val="002060"/>
                </a:solidFill>
                <a:latin typeface="Arial" panose="020B0604020202020204" pitchFamily="34" charset="0"/>
                <a:ea typeface="Comfortaa"/>
                <a:cs typeface="Arial" panose="020B0604020202020204" pitchFamily="34" charset="0"/>
                <a:sym typeface="Comfortaa"/>
              </a:rPr>
              <a:t>: 0332 290290</a:t>
            </a:r>
          </a:p>
          <a:p>
            <a:endParaRPr lang="it-IT" sz="1600" dirty="0">
              <a:solidFill>
                <a:srgbClr val="002060"/>
              </a:solidFill>
              <a:latin typeface="Arial" panose="020B0604020202020204" pitchFamily="34" charset="0"/>
              <a:ea typeface="Comfortaa"/>
              <a:cs typeface="Arial" panose="020B0604020202020204" pitchFamily="34" charset="0"/>
              <a:sym typeface="Comfortaa"/>
            </a:endParaRPr>
          </a:p>
          <a:p>
            <a:r>
              <a:rPr lang="it-IT" sz="1600" dirty="0">
                <a:solidFill>
                  <a:srgbClr val="002060"/>
                </a:solidFill>
                <a:latin typeface="Arial" panose="020B0604020202020204" pitchFamily="34" charset="0"/>
                <a:ea typeface="Comfortaa"/>
                <a:cs typeface="Arial" panose="020B0604020202020204" pitchFamily="34" charset="0"/>
                <a:sym typeface="Comfortaa"/>
              </a:rPr>
              <a:t>Sedi Secondarie (dipendenti 150)</a:t>
            </a:r>
          </a:p>
          <a:p>
            <a:r>
              <a:rPr lang="it-IT" sz="1600" dirty="0">
                <a:solidFill>
                  <a:srgbClr val="002060"/>
                </a:solidFill>
                <a:latin typeface="Arial" panose="020B0604020202020204" pitchFamily="34" charset="0"/>
                <a:ea typeface="Comfortaa"/>
                <a:cs typeface="Arial" panose="020B0604020202020204" pitchFamily="34" charset="0"/>
                <a:sym typeface="Comfortaa"/>
              </a:rPr>
              <a:t>Via Roma, 25/b – 16121 Genova (GE)</a:t>
            </a:r>
          </a:p>
          <a:p>
            <a:r>
              <a:rPr lang="it-IT" sz="1600" dirty="0">
                <a:solidFill>
                  <a:srgbClr val="002060"/>
                </a:solidFill>
                <a:latin typeface="Arial" panose="020B0604020202020204" pitchFamily="34" charset="0"/>
                <a:ea typeface="Comfortaa"/>
                <a:cs typeface="Arial" panose="020B0604020202020204" pitchFamily="34" charset="0"/>
                <a:sym typeface="Comfortaa"/>
              </a:rPr>
              <a:t>Piazza Cavour,1 - 7900 Rimini (RN)</a:t>
            </a:r>
            <a:br>
              <a:rPr lang="it-IT" sz="1600" dirty="0">
                <a:solidFill>
                  <a:srgbClr val="002060"/>
                </a:solidFill>
                <a:latin typeface="Arial" panose="020B0604020202020204" pitchFamily="34" charset="0"/>
                <a:ea typeface="Comfortaa"/>
                <a:cs typeface="Arial" panose="020B0604020202020204" pitchFamily="34" charset="0"/>
                <a:sym typeface="Comfortaa"/>
              </a:rPr>
            </a:br>
            <a:endParaRPr lang="it-IT" sz="1600" dirty="0">
              <a:solidFill>
                <a:srgbClr val="002060"/>
              </a:solidFill>
            </a:endParaRPr>
          </a:p>
        </p:txBody>
      </p:sp>
      <p:sp>
        <p:nvSpPr>
          <p:cNvPr id="18" name="Rettangolo 17"/>
          <p:cNvSpPr/>
          <p:nvPr/>
        </p:nvSpPr>
        <p:spPr>
          <a:xfrm>
            <a:off x="4485257" y="1203327"/>
            <a:ext cx="3081613" cy="1200329"/>
          </a:xfrm>
          <a:prstGeom prst="rect">
            <a:avLst/>
          </a:prstGeom>
        </p:spPr>
        <p:txBody>
          <a:bodyPr wrap="square">
            <a:spAutoFit/>
          </a:bodyPr>
          <a:lstStyle/>
          <a:p>
            <a:r>
              <a:rPr lang="it-IT" b="1" dirty="0">
                <a:solidFill>
                  <a:srgbClr val="002060"/>
                </a:solidFill>
                <a:latin typeface="Arial" panose="020B0604020202020204" pitchFamily="34" charset="0"/>
                <a:ea typeface="Comfortaa"/>
                <a:cs typeface="Arial" panose="020B0604020202020204" pitchFamily="34" charset="0"/>
                <a:sym typeface="Comfortaa"/>
              </a:rPr>
              <a:t>DYNAMO </a:t>
            </a:r>
            <a:r>
              <a:rPr lang="it-IT" dirty="0">
                <a:solidFill>
                  <a:srgbClr val="002060"/>
                </a:solidFill>
                <a:latin typeface="Arial" panose="020B0604020202020204" pitchFamily="34" charset="0"/>
                <a:ea typeface="Comfortaa"/>
                <a:cs typeface="Arial" panose="020B0604020202020204" pitchFamily="34" charset="0"/>
                <a:sym typeface="Comfortaa"/>
              </a:rPr>
              <a:t>trasforma la pedalata in energia trasportabile per usi quotidiani e personali </a:t>
            </a:r>
            <a:endParaRPr lang="it-IT" dirty="0">
              <a:solidFill>
                <a:srgbClr val="002060"/>
              </a:solidFill>
            </a:endParaRPr>
          </a:p>
        </p:txBody>
      </p:sp>
      <p:sp>
        <p:nvSpPr>
          <p:cNvPr id="12" name="Rettangolo 11"/>
          <p:cNvSpPr/>
          <p:nvPr/>
        </p:nvSpPr>
        <p:spPr>
          <a:xfrm>
            <a:off x="3198483" y="163700"/>
            <a:ext cx="2194584" cy="523220"/>
          </a:xfrm>
          <a:prstGeom prst="rect">
            <a:avLst/>
          </a:prstGeom>
        </p:spPr>
        <p:txBody>
          <a:bodyPr wrap="square">
            <a:spAutoFit/>
          </a:bodyPr>
          <a:lstStyle/>
          <a:p>
            <a:pPr algn="ctr"/>
            <a:r>
              <a:rPr lang="it-IT" sz="2800" dirty="0">
                <a:solidFill>
                  <a:srgbClr val="C00000"/>
                </a:solidFill>
                <a:latin typeface="Copperplate Gothic Bold" panose="020E0705020206020404" pitchFamily="34" charset="0"/>
                <a:cs typeface="Arial" panose="020B0604020202020204" pitchFamily="34" charset="0"/>
                <a:sym typeface="Comfortaa"/>
              </a:rPr>
              <a:t>G.S.V. </a:t>
            </a:r>
            <a:r>
              <a:rPr lang="it-IT" sz="2800" dirty="0" err="1">
                <a:solidFill>
                  <a:srgbClr val="C00000"/>
                </a:solidFill>
                <a:latin typeface="Copperplate Gothic Bold" panose="020E0705020206020404" pitchFamily="34" charset="0"/>
                <a:cs typeface="Arial" panose="020B0604020202020204" pitchFamily="34" charset="0"/>
                <a:sym typeface="Comfortaa"/>
              </a:rPr>
              <a:t>Srl</a:t>
            </a:r>
            <a:endParaRPr lang="it-IT" sz="2800" dirty="0">
              <a:solidFill>
                <a:srgbClr val="C00000"/>
              </a:solidFill>
              <a:latin typeface="Copperplate Gothic Bold" panose="020E0705020206020404" pitchFamily="34" charset="0"/>
            </a:endParaRPr>
          </a:p>
        </p:txBody>
      </p:sp>
      <p:pic>
        <p:nvPicPr>
          <p:cNvPr id="20" name="Immagine 19"/>
          <p:cNvPicPr>
            <a:picLocks noChangeAspect="1"/>
          </p:cNvPicPr>
          <p:nvPr/>
        </p:nvPicPr>
        <p:blipFill>
          <a:blip r:embed="rId3"/>
          <a:stretch>
            <a:fillRect/>
          </a:stretch>
        </p:blipFill>
        <p:spPr>
          <a:xfrm>
            <a:off x="4849318" y="3388498"/>
            <a:ext cx="944962" cy="823031"/>
          </a:xfrm>
          <a:prstGeom prst="rect">
            <a:avLst/>
          </a:prstGeom>
        </p:spPr>
      </p:pic>
      <p:pic>
        <p:nvPicPr>
          <p:cNvPr id="21" name="Immagine 20"/>
          <p:cNvPicPr>
            <a:picLocks noChangeAspect="1"/>
          </p:cNvPicPr>
          <p:nvPr/>
        </p:nvPicPr>
        <p:blipFill rotWithShape="1">
          <a:blip r:embed="rId4"/>
          <a:srcRect t="14043" r="50497" b="4416"/>
          <a:stretch/>
        </p:blipFill>
        <p:spPr>
          <a:xfrm>
            <a:off x="6722209" y="3934784"/>
            <a:ext cx="1201163" cy="526943"/>
          </a:xfrm>
          <a:prstGeom prst="rect">
            <a:avLst/>
          </a:prstGeom>
        </p:spPr>
      </p:pic>
      <p:pic>
        <p:nvPicPr>
          <p:cNvPr id="22" name="Immagine 21"/>
          <p:cNvPicPr>
            <a:picLocks noChangeAspect="1"/>
          </p:cNvPicPr>
          <p:nvPr/>
        </p:nvPicPr>
        <p:blipFill rotWithShape="1">
          <a:blip r:embed="rId4"/>
          <a:srcRect l="48322"/>
          <a:stretch/>
        </p:blipFill>
        <p:spPr>
          <a:xfrm>
            <a:off x="6381357" y="3388498"/>
            <a:ext cx="1159913" cy="597784"/>
          </a:xfrm>
          <a:prstGeom prst="rect">
            <a:avLst/>
          </a:prstGeom>
        </p:spPr>
      </p:pic>
      <p:pic>
        <p:nvPicPr>
          <p:cNvPr id="24" name="Immagine 23"/>
          <p:cNvPicPr>
            <a:picLocks noChangeAspect="1"/>
          </p:cNvPicPr>
          <p:nvPr/>
        </p:nvPicPr>
        <p:blipFill>
          <a:blip r:embed="rId5"/>
          <a:stretch>
            <a:fillRect/>
          </a:stretch>
        </p:blipFill>
        <p:spPr>
          <a:xfrm>
            <a:off x="7291953" y="4446842"/>
            <a:ext cx="713810" cy="360688"/>
          </a:xfrm>
          <a:prstGeom prst="rect">
            <a:avLst/>
          </a:prstGeom>
        </p:spPr>
      </p:pic>
      <p:sp>
        <p:nvSpPr>
          <p:cNvPr id="25" name="CasellaDiTesto 24"/>
          <p:cNvSpPr txBox="1"/>
          <p:nvPr/>
        </p:nvSpPr>
        <p:spPr>
          <a:xfrm>
            <a:off x="6280719" y="3026896"/>
            <a:ext cx="1930427" cy="369332"/>
          </a:xfrm>
          <a:prstGeom prst="rect">
            <a:avLst/>
          </a:prstGeom>
          <a:noFill/>
        </p:spPr>
        <p:txBody>
          <a:bodyPr wrap="square" rtlCol="0">
            <a:spAutoFit/>
          </a:bodyPr>
          <a:lstStyle/>
          <a:p>
            <a:r>
              <a:rPr lang="it-IT" b="1" dirty="0">
                <a:solidFill>
                  <a:srgbClr val="002060"/>
                </a:solidFill>
                <a:latin typeface="Arial" panose="020B0604020202020204" pitchFamily="34" charset="0"/>
                <a:cs typeface="Arial" panose="020B0604020202020204" pitchFamily="34" charset="0"/>
              </a:rPr>
              <a:t>Kit accessori</a:t>
            </a:r>
          </a:p>
        </p:txBody>
      </p:sp>
      <p:sp>
        <p:nvSpPr>
          <p:cNvPr id="26" name="CasellaDiTesto 25"/>
          <p:cNvSpPr txBox="1"/>
          <p:nvPr/>
        </p:nvSpPr>
        <p:spPr>
          <a:xfrm>
            <a:off x="4766666" y="3048979"/>
            <a:ext cx="1930427" cy="369332"/>
          </a:xfrm>
          <a:prstGeom prst="rect">
            <a:avLst/>
          </a:prstGeom>
          <a:noFill/>
        </p:spPr>
        <p:txBody>
          <a:bodyPr wrap="square" rtlCol="0">
            <a:spAutoFit/>
          </a:bodyPr>
          <a:lstStyle/>
          <a:p>
            <a:r>
              <a:rPr lang="it-IT" b="1" dirty="0">
                <a:solidFill>
                  <a:srgbClr val="002060"/>
                </a:solidFill>
                <a:latin typeface="Arial" panose="020B0604020202020204" pitchFamily="34" charset="0"/>
                <a:cs typeface="Arial" panose="020B0604020202020204" pitchFamily="34" charset="0"/>
              </a:rPr>
              <a:t>DYNAMO</a:t>
            </a:r>
          </a:p>
        </p:txBody>
      </p:sp>
      <p:pic>
        <p:nvPicPr>
          <p:cNvPr id="4" name="Immagine 3"/>
          <p:cNvPicPr>
            <a:picLocks noChangeAspect="1"/>
          </p:cNvPicPr>
          <p:nvPr/>
        </p:nvPicPr>
        <p:blipFill>
          <a:blip r:embed="rId6"/>
          <a:stretch>
            <a:fillRect/>
          </a:stretch>
        </p:blipFill>
        <p:spPr>
          <a:xfrm>
            <a:off x="748246" y="801637"/>
            <a:ext cx="432854" cy="292633"/>
          </a:xfrm>
          <a:prstGeom prst="rect">
            <a:avLst/>
          </a:prstGeom>
        </p:spPr>
      </p:pic>
      <p:pic>
        <p:nvPicPr>
          <p:cNvPr id="6" name="Immagine 5"/>
          <p:cNvPicPr>
            <a:picLocks noChangeAspect="1"/>
          </p:cNvPicPr>
          <p:nvPr/>
        </p:nvPicPr>
        <p:blipFill>
          <a:blip r:embed="rId7"/>
          <a:stretch>
            <a:fillRect/>
          </a:stretch>
        </p:blipFill>
        <p:spPr>
          <a:xfrm>
            <a:off x="4592943" y="2847210"/>
            <a:ext cx="360725" cy="266623"/>
          </a:xfrm>
          <a:prstGeom prst="rect">
            <a:avLst/>
          </a:prstGeom>
        </p:spPr>
      </p:pic>
      <p:pic>
        <p:nvPicPr>
          <p:cNvPr id="13" name="Immagine 12"/>
          <p:cNvPicPr>
            <a:picLocks noChangeAspect="1"/>
          </p:cNvPicPr>
          <p:nvPr/>
        </p:nvPicPr>
        <p:blipFill>
          <a:blip r:embed="rId8"/>
          <a:stretch>
            <a:fillRect/>
          </a:stretch>
        </p:blipFill>
        <p:spPr>
          <a:xfrm>
            <a:off x="799930" y="2813650"/>
            <a:ext cx="408364" cy="293617"/>
          </a:xfrm>
          <a:prstGeom prst="rect">
            <a:avLst/>
          </a:prstGeom>
        </p:spPr>
      </p:pic>
      <p:pic>
        <p:nvPicPr>
          <p:cNvPr id="16" name="Immagine 15"/>
          <p:cNvPicPr>
            <a:picLocks noChangeAspect="1"/>
          </p:cNvPicPr>
          <p:nvPr/>
        </p:nvPicPr>
        <p:blipFill>
          <a:blip r:embed="rId9"/>
          <a:stretch>
            <a:fillRect/>
          </a:stretch>
        </p:blipFill>
        <p:spPr>
          <a:xfrm>
            <a:off x="4570643" y="871148"/>
            <a:ext cx="332355" cy="284632"/>
          </a:xfrm>
          <a:prstGeom prst="rect">
            <a:avLst/>
          </a:prstGeom>
        </p:spPr>
      </p:pic>
      <p:pic>
        <p:nvPicPr>
          <p:cNvPr id="23" name="Immagine 22" descr="IMG-20200530-WA0000.jpg"/>
          <p:cNvPicPr>
            <a:picLocks noChangeAspect="1"/>
          </p:cNvPicPr>
          <p:nvPr/>
        </p:nvPicPr>
        <p:blipFill>
          <a:blip r:embed="rId10"/>
          <a:stretch>
            <a:fillRect/>
          </a:stretch>
        </p:blipFill>
        <p:spPr>
          <a:xfrm>
            <a:off x="7536050" y="100668"/>
            <a:ext cx="802607" cy="791352"/>
          </a:xfrm>
          <a:prstGeom prst="rect">
            <a:avLst/>
          </a:prstGeom>
          <a:scene3d>
            <a:camera prst="orthographicFront"/>
            <a:lightRig rig="threePt" dir="t"/>
          </a:scene3d>
          <a:sp3d>
            <a:bevelT/>
          </a:sp3d>
        </p:spPr>
      </p:pic>
    </p:spTree>
    <p:extLst>
      <p:ext uri="{BB962C8B-B14F-4D97-AF65-F5344CB8AC3E}">
        <p14:creationId xmlns:p14="http://schemas.microsoft.com/office/powerpoint/2010/main" val="24049723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2" name="Google Shape;111;p19"/>
          <p:cNvSpPr txBox="1">
            <a:spLocks/>
          </p:cNvSpPr>
          <p:nvPr/>
        </p:nvSpPr>
        <p:spPr>
          <a:xfrm>
            <a:off x="930989" y="91472"/>
            <a:ext cx="6241598" cy="791100"/>
          </a:xfrm>
          <a:prstGeom prst="rect">
            <a:avLst/>
          </a:prstGeom>
          <a:ln>
            <a:solidFill>
              <a:schemeClr val="tx2">
                <a:lumMod val="75000"/>
              </a:schemeClr>
            </a:solidFill>
          </a:ln>
        </p:spPr>
        <p:txBody>
          <a:bodyPr spcFirstLastPara="1" wrap="square" lIns="91425" tIns="91425" rIns="91425" bIns="91425" anchor="ctr" anchorCtr="0">
            <a:noAutofit/>
          </a:bodyPr>
          <a:lstStyle>
            <a:lvl1pPr algn="l" defTabSz="685800" rtl="0" eaLnBrk="1" latinLnBrk="0" hangingPunct="1">
              <a:lnSpc>
                <a:spcPct val="90000"/>
              </a:lnSpc>
              <a:spcBef>
                <a:spcPct val="0"/>
              </a:spcBef>
              <a:buNone/>
              <a:defRPr sz="2700" kern="1200" cap="all" baseline="0">
                <a:solidFill>
                  <a:schemeClr val="tx1"/>
                </a:solidFill>
                <a:latin typeface="+mj-lt"/>
                <a:ea typeface="+mj-ea"/>
                <a:cs typeface="+mj-cs"/>
              </a:defRPr>
            </a:lvl1pPr>
          </a:lstStyle>
          <a:p>
            <a:pPr>
              <a:spcBef>
                <a:spcPts val="0"/>
              </a:spcBef>
            </a:pPr>
            <a:r>
              <a:rPr lang="it-IT" sz="3000" dirty="0">
                <a:solidFill>
                  <a:schemeClr val="tx2">
                    <a:lumMod val="75000"/>
                  </a:schemeClr>
                </a:solidFill>
                <a:effectLst>
                  <a:outerShdw blurRad="38100" dist="38100" dir="2700000" algn="tl">
                    <a:srgbClr val="000000">
                      <a:alpha val="43137"/>
                    </a:srgbClr>
                  </a:outerShdw>
                </a:effectLst>
                <a:latin typeface="Comfortaa"/>
                <a:ea typeface="Comfortaa"/>
                <a:cs typeface="Comfortaa"/>
                <a:sym typeface="Comfortaa"/>
              </a:rPr>
              <a:t>Punti di forza</a:t>
            </a:r>
          </a:p>
        </p:txBody>
      </p:sp>
      <p:sp>
        <p:nvSpPr>
          <p:cNvPr id="3" name="CasellaDiTesto 2"/>
          <p:cNvSpPr txBox="1"/>
          <p:nvPr/>
        </p:nvSpPr>
        <p:spPr>
          <a:xfrm>
            <a:off x="-26503" y="2320000"/>
            <a:ext cx="4654487" cy="2585323"/>
          </a:xfrm>
          <a:prstGeom prst="rect">
            <a:avLst/>
          </a:prstGeom>
          <a:noFill/>
        </p:spPr>
        <p:txBody>
          <a:bodyPr wrap="square" rtlCol="0">
            <a:spAutoFit/>
          </a:bodyPr>
          <a:lstStyle/>
          <a:p>
            <a:endParaRPr lang="it-IT"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t-IT" sz="1600" dirty="0">
                <a:latin typeface="Arial" panose="020B0604020202020204" pitchFamily="34" charset="0"/>
                <a:cs typeface="Arial" panose="020B0604020202020204" pitchFamily="34" charset="0"/>
              </a:rPr>
              <a:t>Le sedi sono collocate in aree geografiche strategiche con numerose vie di comunicazione: limitazione dei costi, rapidità di consegna e soddisfazione dei clienti sono obiettivi prioritari.                                                                                                                     Inoltre le due sedi secondarie presentano una  logistica completamente informatizzata   consentendo un </a:t>
            </a:r>
            <a:r>
              <a:rPr lang="it-IT" sz="1600" dirty="0" err="1">
                <a:latin typeface="Arial" panose="020B0604020202020204" pitchFamily="34" charset="0"/>
                <a:cs typeface="Arial" panose="020B0604020202020204" pitchFamily="34" charset="0"/>
              </a:rPr>
              <a:t>supply</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chain</a:t>
            </a:r>
            <a:r>
              <a:rPr lang="it-IT" sz="1600" dirty="0">
                <a:latin typeface="Arial" panose="020B0604020202020204" pitchFamily="34" charset="0"/>
                <a:cs typeface="Arial" panose="020B0604020202020204" pitchFamily="34" charset="0"/>
              </a:rPr>
              <a:t> avanzato.</a:t>
            </a:r>
          </a:p>
          <a:p>
            <a:pPr marL="285750" indent="-285750">
              <a:buFont typeface="Arial" panose="020B0604020202020204" pitchFamily="34" charset="0"/>
              <a:buChar char="•"/>
            </a:pPr>
            <a:endParaRPr lang="it-IT" dirty="0">
              <a:latin typeface="Arial" panose="020B0604020202020204" pitchFamily="34" charset="0"/>
              <a:cs typeface="Arial" panose="020B0604020202020204" pitchFamily="34" charset="0"/>
            </a:endParaRPr>
          </a:p>
        </p:txBody>
      </p:sp>
      <p:pic>
        <p:nvPicPr>
          <p:cNvPr id="4" name="Immagine 3" descr="IMG-20200530-WA0000.jpg"/>
          <p:cNvPicPr>
            <a:picLocks noChangeAspect="1"/>
          </p:cNvPicPr>
          <p:nvPr/>
        </p:nvPicPr>
        <p:blipFill>
          <a:blip r:embed="rId3"/>
          <a:stretch>
            <a:fillRect/>
          </a:stretch>
        </p:blipFill>
        <p:spPr>
          <a:xfrm>
            <a:off x="7536050" y="100668"/>
            <a:ext cx="802607" cy="791352"/>
          </a:xfrm>
          <a:prstGeom prst="rect">
            <a:avLst/>
          </a:prstGeom>
          <a:scene3d>
            <a:camera prst="orthographicFront"/>
            <a:lightRig rig="threePt" dir="t"/>
          </a:scene3d>
          <a:sp3d>
            <a:bevelT/>
          </a:sp3d>
        </p:spPr>
      </p:pic>
      <p:sp>
        <p:nvSpPr>
          <p:cNvPr id="5" name="Rettangolo 4"/>
          <p:cNvSpPr/>
          <p:nvPr/>
        </p:nvSpPr>
        <p:spPr>
          <a:xfrm>
            <a:off x="783772" y="1231561"/>
            <a:ext cx="2174032" cy="802512"/>
          </a:xfrm>
          <a:prstGeom prst="rect">
            <a:avLst/>
          </a:prstGeom>
          <a:ln w="28575">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it-IT" sz="1600" dirty="0" err="1">
                <a:solidFill>
                  <a:schemeClr val="tx1"/>
                </a:solidFill>
                <a:latin typeface="Arial" panose="020B0604020202020204" pitchFamily="34" charset="0"/>
                <a:cs typeface="Arial" panose="020B0604020202020204" pitchFamily="34" charset="0"/>
              </a:rPr>
              <a:t>Dynamo</a:t>
            </a:r>
            <a:r>
              <a:rPr lang="it-IT" sz="1600" dirty="0">
                <a:solidFill>
                  <a:schemeClr val="tx1"/>
                </a:solidFill>
                <a:latin typeface="Arial" panose="020B0604020202020204" pitchFamily="34" charset="0"/>
                <a:cs typeface="Arial" panose="020B0604020202020204" pitchFamily="34" charset="0"/>
              </a:rPr>
              <a:t> copre un bisogno non ancora presente sul mercato. </a:t>
            </a:r>
            <a:endParaRPr lang="it-IT" sz="1600" dirty="0">
              <a:solidFill>
                <a:schemeClr val="tx1"/>
              </a:solidFill>
            </a:endParaRPr>
          </a:p>
        </p:txBody>
      </p:sp>
      <p:sp>
        <p:nvSpPr>
          <p:cNvPr id="6" name="CasellaDiTesto 5"/>
          <p:cNvSpPr txBox="1"/>
          <p:nvPr/>
        </p:nvSpPr>
        <p:spPr>
          <a:xfrm>
            <a:off x="3834882" y="1119594"/>
            <a:ext cx="4650926" cy="1077218"/>
          </a:xfrm>
          <a:prstGeom prst="rect">
            <a:avLst/>
          </a:prstGeom>
          <a:noFill/>
        </p:spPr>
        <p:txBody>
          <a:bodyPr wrap="square" rtlCol="0">
            <a:spAutoFit/>
          </a:bodyPr>
          <a:lstStyle/>
          <a:p>
            <a:r>
              <a:rPr lang="it-IT" sz="1600" dirty="0">
                <a:latin typeface="Arial" panose="020B0604020202020204" pitchFamily="34" charset="0"/>
                <a:cs typeface="Arial" panose="020B0604020202020204" pitchFamily="34" charset="0"/>
              </a:rPr>
              <a:t>Un solo competitor con prodotto simile ma con limiti importanti: la ricarica avviene solo durante la pedalata, non è dotato di un accumulatore che funziona in maniera indipendente.</a:t>
            </a:r>
          </a:p>
        </p:txBody>
      </p:sp>
      <p:cxnSp>
        <p:nvCxnSpPr>
          <p:cNvPr id="8" name="Connettore 2 7"/>
          <p:cNvCxnSpPr/>
          <p:nvPr/>
        </p:nvCxnSpPr>
        <p:spPr>
          <a:xfrm>
            <a:off x="3023118" y="1673662"/>
            <a:ext cx="877078" cy="0"/>
          </a:xfrm>
          <a:prstGeom prst="straightConnector1">
            <a:avLst/>
          </a:prstGeom>
          <a:ln>
            <a:solidFill>
              <a:srgbClr val="002060"/>
            </a:solidFill>
            <a:tailEnd type="arrow"/>
          </a:ln>
        </p:spPr>
        <p:style>
          <a:lnRef idx="3">
            <a:schemeClr val="dk1"/>
          </a:lnRef>
          <a:fillRef idx="0">
            <a:schemeClr val="dk1"/>
          </a:fillRef>
          <a:effectRef idx="2">
            <a:schemeClr val="dk1"/>
          </a:effectRef>
          <a:fontRef idx="minor">
            <a:schemeClr val="tx1"/>
          </a:fontRef>
        </p:style>
      </p:cxnSp>
      <p:sp>
        <p:nvSpPr>
          <p:cNvPr id="15" name="CasellaDiTesto 14"/>
          <p:cNvSpPr txBox="1"/>
          <p:nvPr/>
        </p:nvSpPr>
        <p:spPr>
          <a:xfrm>
            <a:off x="4693472" y="2596998"/>
            <a:ext cx="4347891" cy="2031325"/>
          </a:xfrm>
          <a:prstGeom prst="rect">
            <a:avLst/>
          </a:prstGeom>
          <a:noFill/>
        </p:spPr>
        <p:txBody>
          <a:bodyPr wrap="square" rtlCol="0">
            <a:spAutoFit/>
          </a:bodyPr>
          <a:lstStyle/>
          <a:p>
            <a:pPr marL="285750" indent="-285750">
              <a:buFont typeface="Arial" panose="020B0604020202020204" pitchFamily="34" charset="0"/>
              <a:buChar char="•"/>
            </a:pPr>
            <a:r>
              <a:rPr lang="it-IT" dirty="0">
                <a:latin typeface="Arial" panose="020B0604020202020204" pitchFamily="34" charset="0"/>
                <a:cs typeface="Arial" panose="020B0604020202020204" pitchFamily="34" charset="0"/>
              </a:rPr>
              <a:t>Tra le priorità del vertice aziendale si evidenzia che oltre alla customer </a:t>
            </a:r>
            <a:r>
              <a:rPr lang="it-IT" dirty="0" err="1">
                <a:latin typeface="Arial" panose="020B0604020202020204" pitchFamily="34" charset="0"/>
                <a:cs typeface="Arial" panose="020B0604020202020204" pitchFamily="34" charset="0"/>
              </a:rPr>
              <a:t>satisfaction</a:t>
            </a:r>
            <a:r>
              <a:rPr lang="it-IT" dirty="0">
                <a:latin typeface="Arial" panose="020B0604020202020204" pitchFamily="34" charset="0"/>
                <a:cs typeface="Arial" panose="020B0604020202020204" pitchFamily="34" charset="0"/>
              </a:rPr>
              <a:t> si punta alla soddisfazione dei propri dipendenti. Formazione e aggregazioni favoriscono il senso di appartenenza al gruppo G.S.V.</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2" name="Google Shape;111;p19"/>
          <p:cNvSpPr txBox="1">
            <a:spLocks/>
          </p:cNvSpPr>
          <p:nvPr/>
        </p:nvSpPr>
        <p:spPr>
          <a:xfrm>
            <a:off x="930989" y="91472"/>
            <a:ext cx="8535300" cy="791100"/>
          </a:xfrm>
          <a:prstGeom prst="rect">
            <a:avLst/>
          </a:prstGeom>
        </p:spPr>
        <p:txBody>
          <a:bodyPr spcFirstLastPara="1" wrap="square" lIns="91425" tIns="91425" rIns="91425" bIns="91425" anchor="ctr" anchorCtr="0">
            <a:noAutofit/>
          </a:bodyPr>
          <a:lstStyle>
            <a:lvl1pPr algn="l" defTabSz="685800" rtl="0" eaLnBrk="1" latinLnBrk="0" hangingPunct="1">
              <a:lnSpc>
                <a:spcPct val="90000"/>
              </a:lnSpc>
              <a:spcBef>
                <a:spcPct val="0"/>
              </a:spcBef>
              <a:buNone/>
              <a:defRPr sz="2700" kern="1200" cap="all" baseline="0">
                <a:solidFill>
                  <a:schemeClr val="tx1"/>
                </a:solidFill>
                <a:latin typeface="+mj-lt"/>
                <a:ea typeface="+mj-ea"/>
                <a:cs typeface="+mj-cs"/>
              </a:defRPr>
            </a:lvl1pPr>
          </a:lstStyle>
          <a:p>
            <a:pPr>
              <a:spcBef>
                <a:spcPts val="0"/>
              </a:spcBef>
            </a:pPr>
            <a:r>
              <a:rPr lang="it-IT" sz="3000" dirty="0">
                <a:solidFill>
                  <a:srgbClr val="002060"/>
                </a:solidFill>
                <a:effectLst>
                  <a:outerShdw blurRad="38100" dist="38100" dir="2700000" algn="tl">
                    <a:srgbClr val="000000">
                      <a:alpha val="43137"/>
                    </a:srgbClr>
                  </a:outerShdw>
                </a:effectLst>
                <a:latin typeface="Comfortaa"/>
                <a:ea typeface="Comfortaa"/>
                <a:cs typeface="Comfortaa"/>
                <a:sym typeface="Comfortaa"/>
              </a:rPr>
              <a:t>Punti di forza</a:t>
            </a:r>
          </a:p>
        </p:txBody>
      </p:sp>
      <p:sp>
        <p:nvSpPr>
          <p:cNvPr id="3" name="CasellaDiTesto 2"/>
          <p:cNvSpPr txBox="1"/>
          <p:nvPr/>
        </p:nvSpPr>
        <p:spPr>
          <a:xfrm>
            <a:off x="794885" y="893717"/>
            <a:ext cx="7463883" cy="2031325"/>
          </a:xfrm>
          <a:prstGeom prst="rect">
            <a:avLst/>
          </a:prstGeom>
          <a:noFill/>
          <a:ln>
            <a:noFill/>
          </a:ln>
        </p:spPr>
        <p:txBody>
          <a:bodyPr wrap="square" rtlCol="0">
            <a:spAutoFit/>
          </a:bodyPr>
          <a:lstStyle/>
          <a:p>
            <a:pPr marL="285750" indent="-285750">
              <a:buFont typeface="Arial" panose="020B0604020202020204" pitchFamily="34" charset="0"/>
              <a:buChar char="•"/>
            </a:pPr>
            <a:r>
              <a:rPr lang="it-IT" dirty="0">
                <a:latin typeface="Arial" panose="020B0604020202020204" pitchFamily="34" charset="0"/>
                <a:cs typeface="Arial" panose="020B0604020202020204" pitchFamily="34" charset="0"/>
              </a:rPr>
              <a:t>Il business plan è ambizioso ma limitato dalle risorse finanziarie a disposizione. sarà comunque in forte evoluzione, secondo gli sviluppi già preventivati tra i quali per primo quello di prodotto.</a:t>
            </a:r>
          </a:p>
          <a:p>
            <a:pPr marL="285750" indent="-285750">
              <a:buFont typeface="Arial" panose="020B0604020202020204" pitchFamily="34" charset="0"/>
              <a:buChar char="•"/>
            </a:pPr>
            <a:endParaRPr lang="it-IT"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t-IT" dirty="0">
                <a:latin typeface="Arial" panose="020B0604020202020204" pitchFamily="34" charset="0"/>
                <a:cs typeface="Arial" panose="020B0604020202020204" pitchFamily="34" charset="0"/>
              </a:rPr>
              <a:t>Partnership </a:t>
            </a:r>
          </a:p>
          <a:p>
            <a:endParaRPr lang="it-IT"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t-IT" dirty="0">
                <a:latin typeface="Arial" panose="020B0604020202020204" pitchFamily="34" charset="0"/>
                <a:cs typeface="Arial" panose="020B0604020202020204" pitchFamily="34" charset="0"/>
              </a:rPr>
              <a:t>Risparmio energetico</a:t>
            </a:r>
          </a:p>
        </p:txBody>
      </p:sp>
      <p:sp>
        <p:nvSpPr>
          <p:cNvPr id="4" name="Rettangolo 3"/>
          <p:cNvSpPr/>
          <p:nvPr/>
        </p:nvSpPr>
        <p:spPr>
          <a:xfrm>
            <a:off x="981323" y="3651432"/>
            <a:ext cx="4346184" cy="830997"/>
          </a:xfrm>
          <a:prstGeom prst="rect">
            <a:avLst/>
          </a:prstGeom>
        </p:spPr>
        <p:txBody>
          <a:bodyPr wrap="square">
            <a:spAutoFit/>
          </a:bodyPr>
          <a:lstStyle/>
          <a:p>
            <a:r>
              <a:rPr lang="it-IT" sz="1600" b="1" dirty="0">
                <a:latin typeface="Arial" panose="020B0604020202020204" pitchFamily="34" charset="0"/>
                <a:cs typeface="Arial" panose="020B0604020202020204" pitchFamily="34" charset="0"/>
              </a:rPr>
              <a:t>CONSUMO DI ENERGIA.</a:t>
            </a:r>
            <a:r>
              <a:rPr lang="it-IT" sz="1600" dirty="0">
                <a:latin typeface="Arial" panose="020B0604020202020204" pitchFamily="34" charset="0"/>
                <a:cs typeface="Arial" panose="020B0604020202020204" pitchFamily="34" charset="0"/>
              </a:rPr>
              <a:t> Sostanzialmente stabile il consumo pro capite di energia elettrica (1.199,6 kWh per abitante) </a:t>
            </a:r>
          </a:p>
        </p:txBody>
      </p:sp>
      <p:sp>
        <p:nvSpPr>
          <p:cNvPr id="5" name="Rettangolo 4"/>
          <p:cNvSpPr/>
          <p:nvPr/>
        </p:nvSpPr>
        <p:spPr>
          <a:xfrm>
            <a:off x="875523" y="4695070"/>
            <a:ext cx="2719014" cy="195535"/>
          </a:xfrm>
          <a:prstGeom prst="rect">
            <a:avLst/>
          </a:prstGeom>
        </p:spPr>
        <p:txBody>
          <a:bodyPr wrap="none">
            <a:spAutoFit/>
          </a:bodyPr>
          <a:lstStyle/>
          <a:p>
            <a:r>
              <a:rPr lang="it-IT" sz="1200" i="1" dirty="0">
                <a:solidFill>
                  <a:srgbClr val="2E4164"/>
                </a:solidFill>
                <a:latin typeface="Francois One"/>
              </a:rPr>
              <a:t>(</a:t>
            </a:r>
            <a:r>
              <a:rPr lang="it-IT" sz="1200" i="1" dirty="0">
                <a:solidFill>
                  <a:srgbClr val="2E4164"/>
                </a:solidFill>
                <a:latin typeface="Arial" panose="020B0604020202020204" pitchFamily="34" charset="0"/>
                <a:cs typeface="Arial" panose="020B0604020202020204" pitchFamily="34" charset="0"/>
              </a:rPr>
              <a:t>Istat: consumo </a:t>
            </a:r>
            <a:r>
              <a:rPr lang="it-IT" sz="1200" i="1" dirty="0" err="1">
                <a:solidFill>
                  <a:srgbClr val="2E4164"/>
                </a:solidFill>
                <a:latin typeface="Arial" panose="020B0604020202020204" pitchFamily="34" charset="0"/>
                <a:cs typeface="Arial" panose="020B0604020202020204" pitchFamily="34" charset="0"/>
              </a:rPr>
              <a:t>procapite</a:t>
            </a:r>
            <a:r>
              <a:rPr lang="it-IT" sz="1200" i="1" dirty="0">
                <a:solidFill>
                  <a:srgbClr val="2E4164"/>
                </a:solidFill>
                <a:latin typeface="Arial" panose="020B0604020202020204" pitchFamily="34" charset="0"/>
                <a:cs typeface="Arial" panose="020B0604020202020204" pitchFamily="34" charset="0"/>
              </a:rPr>
              <a:t> di energia )</a:t>
            </a:r>
            <a:endParaRPr lang="it-IT" sz="1200" i="1" dirty="0">
              <a:latin typeface="Arial" panose="020B0604020202020204" pitchFamily="34" charset="0"/>
              <a:cs typeface="Arial" panose="020B0604020202020204" pitchFamily="34" charset="0"/>
            </a:endParaRPr>
          </a:p>
        </p:txBody>
      </p:sp>
      <p:sp>
        <p:nvSpPr>
          <p:cNvPr id="6" name="CasellaDiTesto 5"/>
          <p:cNvSpPr txBox="1"/>
          <p:nvPr/>
        </p:nvSpPr>
        <p:spPr>
          <a:xfrm>
            <a:off x="5327507" y="3524313"/>
            <a:ext cx="2759741" cy="1323439"/>
          </a:xfrm>
          <a:prstGeom prst="rect">
            <a:avLst/>
          </a:prstGeom>
          <a:noFill/>
        </p:spPr>
        <p:txBody>
          <a:bodyPr wrap="square" rtlCol="0">
            <a:spAutoFit/>
          </a:bodyPr>
          <a:lstStyle/>
          <a:p>
            <a:pPr marL="285750" indent="-285750">
              <a:buFont typeface="Wingdings" panose="05000000000000000000" pitchFamily="2" charset="2"/>
              <a:buChar char="q"/>
            </a:pPr>
            <a:r>
              <a:rPr lang="it-IT" sz="1600" dirty="0">
                <a:latin typeface="Arial" panose="020B0604020202020204" pitchFamily="34" charset="0"/>
                <a:cs typeface="Arial" panose="020B0604020202020204" pitchFamily="34" charset="0"/>
              </a:rPr>
              <a:t>Riduzione dei costi  </a:t>
            </a:r>
            <a:r>
              <a:rPr lang="it-IT" sz="1600" dirty="0" err="1">
                <a:latin typeface="Arial" panose="020B0604020202020204" pitchFamily="34" charset="0"/>
                <a:cs typeface="Arial" panose="020B0604020202020204" pitchFamily="34" charset="0"/>
              </a:rPr>
              <a:t>procapite</a:t>
            </a:r>
            <a:endParaRPr lang="it-IT"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it-IT"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it-IT" sz="1600" dirty="0">
                <a:latin typeface="Arial" panose="020B0604020202020204" pitchFamily="34" charset="0"/>
                <a:cs typeface="Arial" panose="020B0604020202020204" pitchFamily="34" charset="0"/>
              </a:rPr>
              <a:t>Riduzione delle immissioni di CO</a:t>
            </a:r>
            <a:r>
              <a:rPr lang="it-IT" sz="1050" dirty="0">
                <a:latin typeface="Arial" panose="020B0604020202020204" pitchFamily="34" charset="0"/>
                <a:cs typeface="Arial" panose="020B0604020202020204" pitchFamily="34" charset="0"/>
              </a:rPr>
              <a:t>2</a:t>
            </a:r>
            <a:endParaRPr lang="it-IT" sz="1600" dirty="0">
              <a:latin typeface="Arial" panose="020B0604020202020204" pitchFamily="34" charset="0"/>
              <a:cs typeface="Arial" panose="020B0604020202020204" pitchFamily="34" charset="0"/>
            </a:endParaRPr>
          </a:p>
        </p:txBody>
      </p:sp>
      <p:sp>
        <p:nvSpPr>
          <p:cNvPr id="7" name="Rettangolo 6"/>
          <p:cNvSpPr/>
          <p:nvPr/>
        </p:nvSpPr>
        <p:spPr>
          <a:xfrm>
            <a:off x="698242" y="3384123"/>
            <a:ext cx="7636886" cy="1657660"/>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descr="IMG-20200530-WA0000.jpg"/>
          <p:cNvPicPr>
            <a:picLocks noChangeAspect="1"/>
          </p:cNvPicPr>
          <p:nvPr/>
        </p:nvPicPr>
        <p:blipFill>
          <a:blip r:embed="rId3"/>
          <a:stretch>
            <a:fillRect/>
          </a:stretch>
        </p:blipFill>
        <p:spPr>
          <a:xfrm>
            <a:off x="7536050" y="100668"/>
            <a:ext cx="802607" cy="791352"/>
          </a:xfrm>
          <a:prstGeom prst="rect">
            <a:avLst/>
          </a:prstGeom>
          <a:scene3d>
            <a:camera prst="orthographicFront"/>
            <a:lightRig rig="threePt" dir="t"/>
          </a:scene3d>
          <a:sp3d>
            <a:bevelT/>
          </a:sp3d>
        </p:spPr>
      </p:pic>
      <p:grpSp>
        <p:nvGrpSpPr>
          <p:cNvPr id="9" name="Gruppo 8"/>
          <p:cNvGrpSpPr/>
          <p:nvPr/>
        </p:nvGrpSpPr>
        <p:grpSpPr>
          <a:xfrm>
            <a:off x="3594537" y="2999150"/>
            <a:ext cx="997331" cy="374161"/>
            <a:chOff x="3544203" y="3284377"/>
            <a:chExt cx="997331" cy="374161"/>
          </a:xfrm>
        </p:grpSpPr>
        <p:cxnSp>
          <p:nvCxnSpPr>
            <p:cNvPr id="10" name="Connettore 1 9"/>
            <p:cNvCxnSpPr/>
            <p:nvPr/>
          </p:nvCxnSpPr>
          <p:spPr>
            <a:xfrm>
              <a:off x="3544203" y="3284377"/>
              <a:ext cx="982623" cy="0"/>
            </a:xfrm>
            <a:prstGeom prst="lin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cxnSp>
          <p:nvCxnSpPr>
            <p:cNvPr id="29" name="Connettore 2 28"/>
            <p:cNvCxnSpPr/>
            <p:nvPr/>
          </p:nvCxnSpPr>
          <p:spPr>
            <a:xfrm>
              <a:off x="4541534" y="3284377"/>
              <a:ext cx="0" cy="374161"/>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2" name="Rettangolo 11"/>
          <p:cNvSpPr/>
          <p:nvPr/>
        </p:nvSpPr>
        <p:spPr>
          <a:xfrm>
            <a:off x="3439486" y="2072081"/>
            <a:ext cx="5041784" cy="646331"/>
          </a:xfrm>
          <a:prstGeom prst="rect">
            <a:avLst/>
          </a:prstGeom>
        </p:spPr>
        <p:txBody>
          <a:bodyPr wrap="square">
            <a:spAutoFit/>
          </a:bodyPr>
          <a:lstStyle/>
          <a:p>
            <a:pPr algn="ctr"/>
            <a:r>
              <a:rPr lang="it-IT" dirty="0">
                <a:latin typeface="Arial" panose="020B0604020202020204" pitchFamily="34" charset="0"/>
                <a:cs typeface="Arial" panose="020B0604020202020204" pitchFamily="34" charset="0"/>
              </a:rPr>
              <a:t>consentiranno di coprire maggiori fette di mercato realizzando collaborazioni profittevoli</a:t>
            </a:r>
            <a:endParaRPr lang="it-IT" dirty="0"/>
          </a:p>
        </p:txBody>
      </p:sp>
      <p:sp>
        <p:nvSpPr>
          <p:cNvPr id="13" name="Rettangolo 12"/>
          <p:cNvSpPr/>
          <p:nvPr/>
        </p:nvSpPr>
        <p:spPr>
          <a:xfrm>
            <a:off x="3598877" y="2105637"/>
            <a:ext cx="4762816" cy="645952"/>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8" name="Connettore 2 17"/>
          <p:cNvCxnSpPr/>
          <p:nvPr/>
        </p:nvCxnSpPr>
        <p:spPr>
          <a:xfrm>
            <a:off x="2432807" y="2491530"/>
            <a:ext cx="813732" cy="0"/>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46097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10"/>
                                        <p:tgtEl>
                                          <p:spTgt spid="7"/>
                                        </p:tgtEl>
                                      </p:cBhvr>
                                    </p:animEffect>
                                  </p:childTnLst>
                                </p:cTn>
                              </p:par>
                            </p:childTnLst>
                          </p:cTn>
                        </p:par>
                        <p:par>
                          <p:cTn id="20" fill="hold">
                            <p:stCondLst>
                              <p:cond delay="1510"/>
                            </p:stCondLst>
                            <p:childTnLst>
                              <p:par>
                                <p:cTn id="21" presetID="16" presetClass="entr" presetSubtype="21"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par>
                          <p:cTn id="24" fill="hold">
                            <p:stCondLst>
                              <p:cond delay="2010"/>
                            </p:stCondLst>
                            <p:childTnLst>
                              <p:par>
                                <p:cTn id="25" presetID="16" presetClass="entr" presetSubtype="2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1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3" name="CasellaDiTesto 2"/>
          <p:cNvSpPr txBox="1"/>
          <p:nvPr/>
        </p:nvSpPr>
        <p:spPr>
          <a:xfrm>
            <a:off x="683941" y="54122"/>
            <a:ext cx="8460059" cy="4001095"/>
          </a:xfrm>
          <a:prstGeom prst="rect">
            <a:avLst/>
          </a:prstGeom>
          <a:noFill/>
        </p:spPr>
        <p:txBody>
          <a:bodyPr wrap="square" rtlCol="0">
            <a:spAutoFit/>
          </a:bodyPr>
          <a:lstStyle/>
          <a:p>
            <a:r>
              <a:rPr lang="it-IT" dirty="0">
                <a:solidFill>
                  <a:srgbClr val="0070C0"/>
                </a:solidFill>
                <a:latin typeface="Arial" panose="020B0604020202020204" pitchFamily="34" charset="0"/>
                <a:cs typeface="Arial" panose="020B0604020202020204" pitchFamily="34" charset="0"/>
              </a:rPr>
              <a:t>DYNAMO</a:t>
            </a:r>
            <a:r>
              <a:rPr lang="it-IT" dirty="0">
                <a:solidFill>
                  <a:srgbClr val="002060"/>
                </a:solidFill>
                <a:latin typeface="Arial" panose="020B0604020202020204" pitchFamily="34" charset="0"/>
                <a:cs typeface="Arial" panose="020B0604020202020204" pitchFamily="34" charset="0"/>
              </a:rPr>
              <a:t> </a:t>
            </a:r>
            <a:r>
              <a:rPr lang="it-IT" u="sng" dirty="0">
                <a:solidFill>
                  <a:srgbClr val="002060"/>
                </a:solidFill>
                <a:latin typeface="Arial" panose="020B0604020202020204" pitchFamily="34" charset="0"/>
                <a:cs typeface="Arial" panose="020B0604020202020204" pitchFamily="34" charset="0"/>
              </a:rPr>
              <a:t>è un prodotto di facile utilizzo che offre numerose </a:t>
            </a:r>
          </a:p>
          <a:p>
            <a:r>
              <a:rPr lang="it-IT" u="sng" dirty="0">
                <a:solidFill>
                  <a:srgbClr val="002060"/>
                </a:solidFill>
                <a:latin typeface="Arial" panose="020B0604020202020204" pitchFamily="34" charset="0"/>
                <a:cs typeface="Arial" panose="020B0604020202020204" pitchFamily="34" charset="0"/>
              </a:rPr>
              <a:t>opportunità di impiego.</a:t>
            </a:r>
            <a:endParaRPr lang="it-IT" dirty="0">
              <a:solidFill>
                <a:srgbClr val="002060"/>
              </a:solidFill>
              <a:latin typeface="Arial" panose="020B0604020202020204" pitchFamily="34" charset="0"/>
              <a:cs typeface="Arial" panose="020B0604020202020204" pitchFamily="34" charset="0"/>
            </a:endParaRPr>
          </a:p>
          <a:p>
            <a:pPr lvl="6"/>
            <a:r>
              <a:rPr lang="it-IT" b="1" dirty="0">
                <a:solidFill>
                  <a:srgbClr val="002060"/>
                </a:solidFill>
                <a:latin typeface="Arial" panose="020B0604020202020204" pitchFamily="34" charset="0"/>
                <a:cs typeface="Arial" panose="020B0604020202020204" pitchFamily="34" charset="0"/>
              </a:rPr>
              <a:t>Componenti</a:t>
            </a:r>
            <a:r>
              <a:rPr lang="it-IT" dirty="0">
                <a:solidFill>
                  <a:srgbClr val="002060"/>
                </a:solidFill>
                <a:latin typeface="Arial" panose="020B0604020202020204" pitchFamily="34" charset="0"/>
                <a:cs typeface="Arial" panose="020B0604020202020204" pitchFamily="34" charset="0"/>
              </a:rPr>
              <a:t> : </a:t>
            </a:r>
          </a:p>
          <a:p>
            <a:pPr marL="3028950" lvl="6" indent="-285750">
              <a:buFont typeface="Arial" panose="020B0604020202020204" pitchFamily="34" charset="0"/>
              <a:buChar char="•"/>
            </a:pPr>
            <a:r>
              <a:rPr lang="it-IT" sz="1600" dirty="0">
                <a:solidFill>
                  <a:srgbClr val="002060"/>
                </a:solidFill>
                <a:latin typeface="Arial" panose="020B0604020202020204" pitchFamily="34" charset="0"/>
                <a:cs typeface="Arial" panose="020B0604020202020204" pitchFamily="34" charset="0"/>
              </a:rPr>
              <a:t>una dinamo, </a:t>
            </a:r>
          </a:p>
          <a:p>
            <a:pPr marL="3028950" lvl="6" indent="-285750">
              <a:buFont typeface="Arial" panose="020B0604020202020204" pitchFamily="34" charset="0"/>
              <a:buChar char="•"/>
            </a:pPr>
            <a:r>
              <a:rPr lang="it-IT" sz="1600" dirty="0">
                <a:solidFill>
                  <a:srgbClr val="002060"/>
                </a:solidFill>
                <a:latin typeface="Arial" panose="020B0604020202020204" pitchFamily="34" charset="0"/>
                <a:cs typeface="Arial" panose="020B0604020202020204" pitchFamily="34" charset="0"/>
              </a:rPr>
              <a:t>batteria, </a:t>
            </a:r>
          </a:p>
          <a:p>
            <a:pPr marL="1200150" lvl="2" indent="-285750">
              <a:buFont typeface="Arial" panose="020B0604020202020204" pitchFamily="34" charset="0"/>
              <a:buChar char="•"/>
            </a:pPr>
            <a:r>
              <a:rPr lang="it-IT" sz="1600" dirty="0">
                <a:solidFill>
                  <a:srgbClr val="002060"/>
                </a:solidFill>
                <a:latin typeface="Arial" panose="020B0604020202020204" pitchFamily="34" charset="0"/>
                <a:cs typeface="Arial" panose="020B0604020202020204" pitchFamily="34" charset="0"/>
              </a:rPr>
              <a:t>un trasformatore dotato di presa elettrica e uscita USB, </a:t>
            </a:r>
          </a:p>
          <a:p>
            <a:pPr marL="1200150" lvl="2" indent="-285750">
              <a:buFont typeface="Arial" panose="020B0604020202020204" pitchFamily="34" charset="0"/>
              <a:buChar char="•"/>
            </a:pPr>
            <a:r>
              <a:rPr lang="it-IT" sz="1600" dirty="0">
                <a:solidFill>
                  <a:srgbClr val="002060"/>
                </a:solidFill>
                <a:latin typeface="Arial" panose="020B0604020202020204" pitchFamily="34" charset="0"/>
                <a:cs typeface="Arial" panose="020B0604020202020204" pitchFamily="34" charset="0"/>
              </a:rPr>
              <a:t>kit di accessori vendibile separatamente (completo di torcia collegabile)</a:t>
            </a:r>
          </a:p>
          <a:p>
            <a:pPr lvl="2"/>
            <a:endParaRPr lang="it-IT" sz="1600" dirty="0">
              <a:solidFill>
                <a:srgbClr val="002060"/>
              </a:solidFill>
              <a:latin typeface="Arial" panose="020B0604020202020204" pitchFamily="34" charset="0"/>
              <a:cs typeface="Arial" panose="020B0604020202020204" pitchFamily="34" charset="0"/>
            </a:endParaRPr>
          </a:p>
          <a:p>
            <a:pPr lvl="2"/>
            <a:endParaRPr lang="it-IT" sz="1600" dirty="0">
              <a:solidFill>
                <a:srgbClr val="002060"/>
              </a:solidFill>
              <a:latin typeface="Arial" panose="020B0604020202020204" pitchFamily="34" charset="0"/>
              <a:cs typeface="Arial" panose="020B0604020202020204" pitchFamily="34" charset="0"/>
            </a:endParaRPr>
          </a:p>
          <a:p>
            <a:pPr lvl="2"/>
            <a:endParaRPr lang="it-IT" sz="1600" dirty="0">
              <a:solidFill>
                <a:srgbClr val="002060"/>
              </a:solidFill>
              <a:latin typeface="Arial" panose="020B0604020202020204" pitchFamily="34" charset="0"/>
              <a:cs typeface="Arial" panose="020B0604020202020204" pitchFamily="34" charset="0"/>
            </a:endParaRPr>
          </a:p>
          <a:p>
            <a:pPr lvl="2"/>
            <a:endParaRPr lang="it-IT" sz="1600" dirty="0">
              <a:solidFill>
                <a:srgbClr val="002060"/>
              </a:solidFill>
              <a:latin typeface="Arial" panose="020B0604020202020204" pitchFamily="34" charset="0"/>
              <a:cs typeface="Arial" panose="020B0604020202020204" pitchFamily="34" charset="0"/>
            </a:endParaRPr>
          </a:p>
          <a:p>
            <a:pPr algn="ctr"/>
            <a:endParaRPr lang="it-IT" dirty="0">
              <a:solidFill>
                <a:srgbClr val="002060"/>
              </a:solidFill>
              <a:latin typeface="Arial" panose="020B0604020202020204" pitchFamily="34" charset="0"/>
              <a:cs typeface="Arial" panose="020B0604020202020204" pitchFamily="34" charset="0"/>
            </a:endParaRPr>
          </a:p>
          <a:p>
            <a:endParaRPr lang="it-IT" dirty="0">
              <a:solidFill>
                <a:srgbClr val="002060"/>
              </a:solidFill>
              <a:latin typeface="Arial" panose="020B0604020202020204" pitchFamily="34" charset="0"/>
              <a:cs typeface="Arial" panose="020B0604020202020204" pitchFamily="34" charset="0"/>
            </a:endParaRPr>
          </a:p>
          <a:p>
            <a:endParaRPr lang="it-IT" dirty="0">
              <a:solidFill>
                <a:srgbClr val="002060"/>
              </a:solidFill>
              <a:latin typeface="Arial" panose="020B0604020202020204" pitchFamily="34" charset="0"/>
              <a:cs typeface="Arial" panose="020B0604020202020204" pitchFamily="34" charset="0"/>
            </a:endParaRPr>
          </a:p>
          <a:p>
            <a:endParaRPr lang="it-IT" dirty="0">
              <a:solidFill>
                <a:srgbClr val="002060"/>
              </a:solidFill>
              <a:latin typeface="Arial" panose="020B0604020202020204" pitchFamily="34" charset="0"/>
              <a:cs typeface="Arial" panose="020B0604020202020204" pitchFamily="34" charset="0"/>
            </a:endParaRPr>
          </a:p>
        </p:txBody>
      </p:sp>
      <p:pic>
        <p:nvPicPr>
          <p:cNvPr id="4" name="Immagine 3" descr="IMG-20200530-WA0000.jpg"/>
          <p:cNvPicPr>
            <a:picLocks noChangeAspect="1"/>
          </p:cNvPicPr>
          <p:nvPr/>
        </p:nvPicPr>
        <p:blipFill>
          <a:blip r:embed="rId3"/>
          <a:stretch>
            <a:fillRect/>
          </a:stretch>
        </p:blipFill>
        <p:spPr>
          <a:xfrm>
            <a:off x="7536050" y="100668"/>
            <a:ext cx="802607" cy="791352"/>
          </a:xfrm>
          <a:prstGeom prst="rect">
            <a:avLst/>
          </a:prstGeom>
          <a:scene3d>
            <a:camera prst="orthographicFront"/>
            <a:lightRig rig="threePt" dir="t"/>
          </a:scene3d>
          <a:sp3d>
            <a:bevelT/>
          </a:sp3d>
        </p:spPr>
      </p:pic>
      <p:sp>
        <p:nvSpPr>
          <p:cNvPr id="5" name="CasellaDiTesto 4"/>
          <p:cNvSpPr txBox="1"/>
          <p:nvPr/>
        </p:nvSpPr>
        <p:spPr>
          <a:xfrm>
            <a:off x="683941" y="2071926"/>
            <a:ext cx="3217658" cy="1569660"/>
          </a:xfrm>
          <a:prstGeom prst="rect">
            <a:avLst/>
          </a:prstGeom>
          <a:noFill/>
        </p:spPr>
        <p:txBody>
          <a:bodyPr wrap="square" rtlCol="0">
            <a:spAutoFit/>
          </a:bodyPr>
          <a:lstStyle/>
          <a:p>
            <a:pPr lvl="0"/>
            <a:r>
              <a:rPr lang="it-IT" sz="1600" dirty="0">
                <a:solidFill>
                  <a:srgbClr val="002060"/>
                </a:solidFill>
                <a:latin typeface="Arial" panose="020B0604020202020204" pitchFamily="34" charset="0"/>
                <a:cs typeface="Arial" panose="020B0604020202020204" pitchFamily="34" charset="0"/>
              </a:rPr>
              <a:t>E’ facilmente applicabile su ogni tipo di bicicletta e consente di accumulare energia elettrica passando da quella cinetica per mezzo della dinamo collegata alla ruota anteriore del mezzo. </a:t>
            </a:r>
          </a:p>
        </p:txBody>
      </p:sp>
      <p:cxnSp>
        <p:nvCxnSpPr>
          <p:cNvPr id="7" name="Connettore 2 6"/>
          <p:cNvCxnSpPr/>
          <p:nvPr/>
        </p:nvCxnSpPr>
        <p:spPr>
          <a:xfrm>
            <a:off x="3732245" y="2749918"/>
            <a:ext cx="1017037" cy="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4833257" y="2088199"/>
            <a:ext cx="4030824" cy="1323439"/>
          </a:xfrm>
          <a:prstGeom prst="rect">
            <a:avLst/>
          </a:prstGeom>
          <a:noFill/>
        </p:spPr>
        <p:txBody>
          <a:bodyPr wrap="square" rtlCol="0">
            <a:spAutoFit/>
          </a:bodyPr>
          <a:lstStyle/>
          <a:p>
            <a:pPr lvl="0"/>
            <a:r>
              <a:rPr lang="it-IT" sz="1600" dirty="0">
                <a:solidFill>
                  <a:srgbClr val="002060"/>
                </a:solidFill>
                <a:latin typeface="Arial" panose="020B0604020202020204" pitchFamily="34" charset="0"/>
                <a:cs typeface="Arial" panose="020B0604020202020204" pitchFamily="34" charset="0"/>
              </a:rPr>
              <a:t>Il generatore consente non solo la creazione di energia elettrica ma anche l’accumulo nella batteria. In tal modo sarà possibile utilizzare l’energia prodotta in qualsiasi luogo e per numerose necessità.</a:t>
            </a:r>
          </a:p>
        </p:txBody>
      </p:sp>
      <p:sp>
        <p:nvSpPr>
          <p:cNvPr id="9" name="CasellaDiTesto 8"/>
          <p:cNvSpPr txBox="1"/>
          <p:nvPr/>
        </p:nvSpPr>
        <p:spPr>
          <a:xfrm>
            <a:off x="558557" y="3637961"/>
            <a:ext cx="5086463" cy="1384995"/>
          </a:xfrm>
          <a:prstGeom prst="rect">
            <a:avLst/>
          </a:prstGeom>
          <a:noFill/>
        </p:spPr>
        <p:txBody>
          <a:bodyPr wrap="square" rtlCol="0">
            <a:spAutoFit/>
          </a:bodyPr>
          <a:lstStyle/>
          <a:p>
            <a:pPr algn="just"/>
            <a:r>
              <a:rPr lang="it-IT" sz="1400" dirty="0">
                <a:solidFill>
                  <a:srgbClr val="002060"/>
                </a:solidFill>
                <a:latin typeface="Arial" panose="020B0604020202020204" pitchFamily="34" charset="0"/>
                <a:cs typeface="Arial" panose="020B0604020202020204" pitchFamily="34" charset="0"/>
              </a:rPr>
              <a:t>Attraverso la pedalata si </a:t>
            </a:r>
            <a:r>
              <a:rPr lang="it-IT" sz="1400" dirty="0" err="1">
                <a:solidFill>
                  <a:srgbClr val="002060"/>
                </a:solidFill>
                <a:latin typeface="Arial" panose="020B0604020202020204" pitchFamily="34" charset="0"/>
                <a:cs typeface="Arial" panose="020B0604020202020204" pitchFamily="34" charset="0"/>
              </a:rPr>
              <a:t>autogenera</a:t>
            </a:r>
            <a:r>
              <a:rPr lang="it-IT" sz="1400" dirty="0">
                <a:solidFill>
                  <a:srgbClr val="002060"/>
                </a:solidFill>
                <a:latin typeface="Arial" panose="020B0604020202020204" pitchFamily="34" charset="0"/>
                <a:cs typeface="Arial" panose="020B0604020202020204" pitchFamily="34" charset="0"/>
              </a:rPr>
              <a:t> corrente elettrica da impiegare nella vita quotidiana consentendo un risparmio economico senza impatto ambientale ma solo utilizzando un mezzo di trasporto che sta riscuotendo, a seguito degli eventi che hanno caratterizzato il 2020, un sempre maggiore successo come mezzo di locomozione</a:t>
            </a:r>
            <a:r>
              <a:rPr lang="it-IT" sz="1200" dirty="0">
                <a:solidFill>
                  <a:srgbClr val="002060"/>
                </a:solidFill>
                <a:latin typeface="Arial" panose="020B0604020202020204" pitchFamily="34" charset="0"/>
                <a:cs typeface="Arial" panose="020B0604020202020204" pitchFamily="34" charset="0"/>
              </a:rPr>
              <a:t>.</a:t>
            </a:r>
          </a:p>
        </p:txBody>
      </p:sp>
      <p:cxnSp>
        <p:nvCxnSpPr>
          <p:cNvPr id="11" name="Connettore 4 10"/>
          <p:cNvCxnSpPr/>
          <p:nvPr/>
        </p:nvCxnSpPr>
        <p:spPr>
          <a:xfrm rot="10800000" flipV="1">
            <a:off x="5934271" y="3984171"/>
            <a:ext cx="1147664" cy="346286"/>
          </a:xfrm>
          <a:prstGeom prst="bentConnector3">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a:off x="7081935" y="3395365"/>
            <a:ext cx="0" cy="588806"/>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5" name="Rettangolo 4"/>
          <p:cNvSpPr/>
          <p:nvPr/>
        </p:nvSpPr>
        <p:spPr>
          <a:xfrm>
            <a:off x="708053" y="421561"/>
            <a:ext cx="6791706" cy="2000548"/>
          </a:xfrm>
          <a:prstGeom prst="rect">
            <a:avLst/>
          </a:prstGeom>
        </p:spPr>
        <p:txBody>
          <a:bodyPr wrap="square">
            <a:spAutoFit/>
          </a:bodyPr>
          <a:lstStyle/>
          <a:p>
            <a:r>
              <a:rPr lang="it-IT" sz="1600" u="sng" dirty="0">
                <a:latin typeface="Arial" panose="020B0604020202020204" pitchFamily="34" charset="0"/>
                <a:cs typeface="Arial" panose="020B0604020202020204" pitchFamily="34" charset="0"/>
              </a:rPr>
              <a:t>(Dati Istat </a:t>
            </a:r>
            <a:r>
              <a:rPr lang="it-IT" sz="1400" u="sng" dirty="0">
                <a:latin typeface="Arial" panose="020B0604020202020204" pitchFamily="34" charset="0"/>
                <a:cs typeface="Arial" panose="020B0604020202020204" pitchFamily="34" charset="0"/>
              </a:rPr>
              <a:t>2019</a:t>
            </a:r>
            <a:r>
              <a:rPr lang="it-IT" sz="1600" u="sng" dirty="0">
                <a:latin typeface="Arial" panose="020B0604020202020204" pitchFamily="34" charset="0"/>
                <a:cs typeface="Arial" panose="020B0604020202020204" pitchFamily="34" charset="0"/>
              </a:rPr>
              <a:t>)</a:t>
            </a:r>
          </a:p>
          <a:p>
            <a:r>
              <a:rPr lang="it-IT" dirty="0">
                <a:latin typeface="Arial" panose="020B0604020202020204" pitchFamily="34" charset="0"/>
                <a:cs typeface="Arial" panose="020B0604020202020204" pitchFamily="34" charset="0"/>
              </a:rPr>
              <a:t>La media europea dei cittadini che hanno dichiarato di usare la bici abitualmente per spostarsi è dell’8%, equamente distribuita tra i sessi. </a:t>
            </a:r>
          </a:p>
          <a:p>
            <a:r>
              <a:rPr lang="it-IT" dirty="0">
                <a:latin typeface="Arial" panose="020B0604020202020204" pitchFamily="34" charset="0"/>
                <a:cs typeface="Arial" panose="020B0604020202020204" pitchFamily="34" charset="0"/>
              </a:rPr>
              <a:t>Fasce d’età: la media più alta (13%) si è registrata tra i giovani con età compresa tra i 15 e i 24 anni segue con il 7/8% la fascia 25-39</a:t>
            </a:r>
          </a:p>
        </p:txBody>
      </p:sp>
      <p:sp>
        <p:nvSpPr>
          <p:cNvPr id="3" name="CasellaDiTesto 2"/>
          <p:cNvSpPr txBox="1"/>
          <p:nvPr/>
        </p:nvSpPr>
        <p:spPr>
          <a:xfrm>
            <a:off x="710952" y="2758916"/>
            <a:ext cx="2802408" cy="1477328"/>
          </a:xfrm>
          <a:prstGeom prst="rect">
            <a:avLst/>
          </a:prstGeom>
          <a:noFill/>
        </p:spPr>
        <p:txBody>
          <a:bodyPr wrap="square" rtlCol="0">
            <a:spAutoFit/>
          </a:bodyPr>
          <a:lstStyle/>
          <a:p>
            <a:r>
              <a:rPr lang="it-IT" i="1" dirty="0">
                <a:latin typeface="Arial" panose="020B0604020202020204" pitchFamily="34" charset="0"/>
                <a:cs typeface="Arial" panose="020B0604020202020204" pitchFamily="34" charset="0"/>
              </a:rPr>
              <a:t>Con una popolazione di 741,4 milioni di abitanti abbiamo un mercato di abituali utilizzatori di Bici    di 57,15 milioni</a:t>
            </a:r>
          </a:p>
        </p:txBody>
      </p:sp>
      <p:sp>
        <p:nvSpPr>
          <p:cNvPr id="4" name="CasellaDiTesto 3"/>
          <p:cNvSpPr txBox="1"/>
          <p:nvPr/>
        </p:nvSpPr>
        <p:spPr>
          <a:xfrm>
            <a:off x="4693381" y="2621819"/>
            <a:ext cx="3876085" cy="2308324"/>
          </a:xfrm>
          <a:prstGeom prst="rect">
            <a:avLst/>
          </a:prstGeom>
          <a:noFill/>
        </p:spPr>
        <p:txBody>
          <a:bodyPr wrap="square" rtlCol="0">
            <a:spAutoFit/>
          </a:bodyPr>
          <a:lstStyle/>
          <a:p>
            <a:r>
              <a:rPr lang="it-IT" b="1" i="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Mercato potenziale</a:t>
            </a:r>
          </a:p>
          <a:p>
            <a:r>
              <a:rPr lang="it-IT" dirty="0">
                <a:latin typeface="Arial" panose="020B0604020202020204" pitchFamily="34" charset="0"/>
                <a:cs typeface="Arial" panose="020B0604020202020204" pitchFamily="34" charset="0"/>
              </a:rPr>
              <a:t>-utilizzatori occasionali di bici proprie ma anche in affitto. </a:t>
            </a:r>
          </a:p>
          <a:p>
            <a:r>
              <a:rPr lang="it-IT" dirty="0">
                <a:latin typeface="Arial" panose="020B0604020202020204" pitchFamily="34" charset="0"/>
                <a:cs typeface="Arial" panose="020B0604020202020204" pitchFamily="34" charset="0"/>
              </a:rPr>
              <a:t>La velocità di montaggio permette l’utilizzo di </a:t>
            </a:r>
            <a:r>
              <a:rPr lang="it-IT" dirty="0" err="1">
                <a:latin typeface="Arial" panose="020B0604020202020204" pitchFamily="34" charset="0"/>
                <a:cs typeface="Arial" panose="020B0604020202020204" pitchFamily="34" charset="0"/>
              </a:rPr>
              <a:t>Dynamo</a:t>
            </a:r>
            <a:r>
              <a:rPr lang="it-IT" dirty="0">
                <a:latin typeface="Arial" panose="020B0604020202020204" pitchFamily="34" charset="0"/>
                <a:cs typeface="Arial" panose="020B0604020202020204" pitchFamily="34" charset="0"/>
              </a:rPr>
              <a:t> anche a coloro che si servono del servizio di Bike </a:t>
            </a:r>
            <a:r>
              <a:rPr lang="it-IT" dirty="0" err="1">
                <a:latin typeface="Arial" panose="020B0604020202020204" pitchFamily="34" charset="0"/>
                <a:cs typeface="Arial" panose="020B0604020202020204" pitchFamily="34" charset="0"/>
              </a:rPr>
              <a:t>Sharing</a:t>
            </a:r>
            <a:r>
              <a:rPr lang="it-IT" dirty="0">
                <a:latin typeface="Arial" panose="020B0604020202020204" pitchFamily="34" charset="0"/>
                <a:cs typeface="Arial" panose="020B0604020202020204" pitchFamily="34" charset="0"/>
              </a:rPr>
              <a:t> ormai presente in numerose città metropolitane</a:t>
            </a:r>
          </a:p>
        </p:txBody>
      </p:sp>
      <p:sp>
        <p:nvSpPr>
          <p:cNvPr id="2" name="Freccia a destra 1"/>
          <p:cNvSpPr/>
          <p:nvPr/>
        </p:nvSpPr>
        <p:spPr>
          <a:xfrm>
            <a:off x="3710940" y="3169920"/>
            <a:ext cx="762000" cy="502920"/>
          </a:xfrm>
          <a:prstGeom prst="rightArrow">
            <a:avLst/>
          </a:prstGeom>
          <a:solidFill>
            <a:srgbClr val="00B0F0">
              <a:alpha val="45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p:cNvSpPr/>
          <p:nvPr/>
        </p:nvSpPr>
        <p:spPr>
          <a:xfrm rot="5400000">
            <a:off x="1882746" y="2126519"/>
            <a:ext cx="480060" cy="510540"/>
          </a:xfrm>
          <a:prstGeom prst="rightArrow">
            <a:avLst/>
          </a:prstGeom>
          <a:solidFill>
            <a:srgbClr val="00B0F0">
              <a:alpha val="45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571500" y="2720816"/>
            <a:ext cx="3063240" cy="15616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Arial" panose="020B0604020202020204" pitchFamily="34" charset="0"/>
              <a:cs typeface="Arial" panose="020B0604020202020204" pitchFamily="34" charset="0"/>
            </a:endParaRPr>
          </a:p>
        </p:txBody>
      </p:sp>
      <p:pic>
        <p:nvPicPr>
          <p:cNvPr id="8" name="Immagine 7" descr="IMG-20200530-WA0000.jpg"/>
          <p:cNvPicPr>
            <a:picLocks noChangeAspect="1"/>
          </p:cNvPicPr>
          <p:nvPr/>
        </p:nvPicPr>
        <p:blipFill>
          <a:blip r:embed="rId3"/>
          <a:stretch>
            <a:fillRect/>
          </a:stretch>
        </p:blipFill>
        <p:spPr>
          <a:xfrm>
            <a:off x="7536050" y="100668"/>
            <a:ext cx="802607" cy="791352"/>
          </a:xfrm>
          <a:prstGeom prst="rect">
            <a:avLst/>
          </a:prstGeom>
          <a:scene3d>
            <a:camera prst="orthographicFront"/>
            <a:lightRig rig="threePt" dir="t"/>
          </a:scene3d>
          <a:sp3d>
            <a:bevelT/>
          </a:sp3d>
        </p:spPr>
      </p:pic>
    </p:spTree>
    <p:extLst>
      <p:ext uri="{BB962C8B-B14F-4D97-AF65-F5344CB8AC3E}">
        <p14:creationId xmlns:p14="http://schemas.microsoft.com/office/powerpoint/2010/main" val="3460094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par>
                          <p:cTn id="12" fill="hold">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par>
                          <p:cTn id="16" fill="hold">
                            <p:stCondLst>
                              <p:cond delay="4500"/>
                            </p:stCondLst>
                            <p:childTnLst>
                              <p:par>
                                <p:cTn id="17" presetID="6"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par>
                          <p:cTn id="20" fill="hold">
                            <p:stCondLst>
                              <p:cond delay="6500"/>
                            </p:stCondLst>
                            <p:childTnLst>
                              <p:par>
                                <p:cTn id="21" presetID="6" presetClass="entr" presetSubtype="16"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in)">
                                      <p:cBhvr>
                                        <p:cTn id="23" dur="1000"/>
                                        <p:tgtEl>
                                          <p:spTgt spid="2"/>
                                        </p:tgtEl>
                                      </p:cBhvr>
                                    </p:animEffect>
                                  </p:childTnLst>
                                </p:cTn>
                              </p:par>
                            </p:childTnLst>
                          </p:cTn>
                        </p:par>
                        <p:par>
                          <p:cTn id="24" fill="hold">
                            <p:stCondLst>
                              <p:cond delay="7500"/>
                            </p:stCondLst>
                            <p:childTnLst>
                              <p:par>
                                <p:cTn id="25" presetID="6"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2"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5" name="Rettangolo 4"/>
          <p:cNvSpPr/>
          <p:nvPr/>
        </p:nvSpPr>
        <p:spPr>
          <a:xfrm>
            <a:off x="910353" y="88788"/>
            <a:ext cx="6908186" cy="2585323"/>
          </a:xfrm>
          <a:prstGeom prst="rect">
            <a:avLst/>
          </a:prstGeom>
        </p:spPr>
        <p:txBody>
          <a:bodyPr wrap="square">
            <a:spAutoFit/>
          </a:bodyPr>
          <a:lstStyle/>
          <a:p>
            <a:r>
              <a:rPr lang="it-IT" dirty="0">
                <a:latin typeface="Arial" panose="020B0604020202020204" pitchFamily="34" charset="0"/>
                <a:cs typeface="Arial" panose="020B0604020202020204" pitchFamily="34" charset="0"/>
              </a:rPr>
              <a:t>Dopo la partenza dell’attività ed il raggiungimento dei primi successi di vendita puntiamo </a:t>
            </a:r>
          </a:p>
          <a:p>
            <a:endParaRPr lang="it-IT" dirty="0">
              <a:latin typeface="Arial" panose="020B0604020202020204" pitchFamily="34" charset="0"/>
              <a:cs typeface="Arial" panose="020B0604020202020204" pitchFamily="34" charset="0"/>
            </a:endParaRPr>
          </a:p>
          <a:p>
            <a:pPr marL="342900" indent="-342900">
              <a:buAutoNum type="arabicPeriod"/>
            </a:pPr>
            <a:r>
              <a:rPr lang="it-IT" dirty="0">
                <a:latin typeface="Arial" panose="020B0604020202020204" pitchFamily="34" charset="0"/>
                <a:cs typeface="Arial" panose="020B0604020202020204" pitchFamily="34" charset="0"/>
              </a:rPr>
              <a:t>Incremento tecnologico: incrementare la capacità di accumulo d’energia</a:t>
            </a:r>
          </a:p>
          <a:p>
            <a:pPr marL="342900" indent="-342900">
              <a:buAutoNum type="arabicPeriod"/>
            </a:pPr>
            <a:r>
              <a:rPr lang="it-IT" dirty="0">
                <a:latin typeface="Arial" panose="020B0604020202020204" pitchFamily="34" charset="0"/>
                <a:cs typeface="Arial" panose="020B0604020202020204" pitchFamily="34" charset="0"/>
              </a:rPr>
              <a:t>Implementazione del Kit di accessori</a:t>
            </a:r>
          </a:p>
          <a:p>
            <a:pPr marL="342900" indent="-342900">
              <a:buFontTx/>
              <a:buAutoNum type="arabicPeriod"/>
            </a:pPr>
            <a:r>
              <a:rPr lang="it-IT" dirty="0">
                <a:latin typeface="Arial" panose="020B0604020202020204" pitchFamily="34" charset="0"/>
                <a:cs typeface="Arial" panose="020B0604020202020204" pitchFamily="34" charset="0"/>
              </a:rPr>
              <a:t>Vendita via Web</a:t>
            </a:r>
          </a:p>
          <a:p>
            <a:pPr marL="342900" indent="-342900">
              <a:buAutoNum type="arabicPeriod"/>
            </a:pPr>
            <a:r>
              <a:rPr lang="it-IT" dirty="0">
                <a:latin typeface="Arial" panose="020B0604020202020204" pitchFamily="34" charset="0"/>
                <a:cs typeface="Arial" panose="020B0604020202020204" pitchFamily="34" charset="0"/>
              </a:rPr>
              <a:t>Partnership con venditori di Bike</a:t>
            </a:r>
          </a:p>
          <a:p>
            <a:pPr marL="342900" indent="-342900">
              <a:buAutoNum type="arabicPeriod"/>
            </a:pPr>
            <a:r>
              <a:rPr lang="it-IT" dirty="0">
                <a:latin typeface="Arial" panose="020B0604020202020204" pitchFamily="34" charset="0"/>
                <a:cs typeface="Arial" panose="020B0604020202020204" pitchFamily="34" charset="0"/>
              </a:rPr>
              <a:t>Partnership con produttori di Bike</a:t>
            </a:r>
          </a:p>
        </p:txBody>
      </p:sp>
      <p:sp>
        <p:nvSpPr>
          <p:cNvPr id="2" name="Rettangolo 1"/>
          <p:cNvSpPr/>
          <p:nvPr/>
        </p:nvSpPr>
        <p:spPr>
          <a:xfrm>
            <a:off x="516863" y="3194601"/>
            <a:ext cx="4264503" cy="1815882"/>
          </a:xfrm>
          <a:prstGeom prst="rect">
            <a:avLst/>
          </a:prstGeom>
        </p:spPr>
        <p:txBody>
          <a:bodyPr wrap="square">
            <a:spAutoFit/>
          </a:bodyPr>
          <a:lstStyle/>
          <a:p>
            <a:r>
              <a:rPr lang="it-IT" sz="1400" i="1" dirty="0">
                <a:latin typeface="Arial" panose="020B0604020202020204" pitchFamily="34" charset="0"/>
                <a:cs typeface="Arial" panose="020B0604020202020204" pitchFamily="34" charset="0"/>
              </a:rPr>
              <a:t>Nel </a:t>
            </a:r>
            <a:r>
              <a:rPr lang="it-IT" sz="1400" b="1" i="1" dirty="0">
                <a:latin typeface="Arial" panose="020B0604020202020204" pitchFamily="34" charset="0"/>
                <a:cs typeface="Arial" panose="020B0604020202020204" pitchFamily="34" charset="0"/>
              </a:rPr>
              <a:t>2019</a:t>
            </a:r>
            <a:r>
              <a:rPr lang="it-IT" sz="1400" i="1" dirty="0">
                <a:latin typeface="Arial" panose="020B0604020202020204" pitchFamily="34" charset="0"/>
                <a:cs typeface="Arial" panose="020B0604020202020204" pitchFamily="34" charset="0"/>
              </a:rPr>
              <a:t> la </a:t>
            </a:r>
            <a:r>
              <a:rPr lang="it-IT" sz="1400" b="1" i="1" dirty="0">
                <a:latin typeface="Arial" panose="020B0604020202020204" pitchFamily="34" charset="0"/>
                <a:cs typeface="Arial" panose="020B0604020202020204" pitchFamily="34" charset="0"/>
              </a:rPr>
              <a:t>vendita di biciclette ha raggiunto 1.713.000 unità pari al 7% in più</a:t>
            </a:r>
            <a:r>
              <a:rPr lang="it-IT" sz="1400" i="1" dirty="0">
                <a:latin typeface="Arial" panose="020B0604020202020204" pitchFamily="34" charset="0"/>
                <a:cs typeface="Arial" panose="020B0604020202020204" pitchFamily="34" charset="0"/>
              </a:rPr>
              <a:t> rispetto all’anno precedente. E’ tornata a crescere, rispetto ai trend degli anni prima, la bicicletta da città e da turismo, ed è in continua crescita la bicicletta a pedalata assistita. Il mercato alla vendita vale nel 2019 circa 1,35 miliardi di euro. Per produzione ed esportazioni, siamo il </a:t>
            </a:r>
            <a:r>
              <a:rPr lang="it-IT" sz="1400" b="1" i="1" dirty="0">
                <a:latin typeface="Arial" panose="020B0604020202020204" pitchFamily="34" charset="0"/>
                <a:cs typeface="Arial" panose="020B0604020202020204" pitchFamily="34" charset="0"/>
              </a:rPr>
              <a:t>primo paese in Europa</a:t>
            </a:r>
            <a:r>
              <a:rPr lang="it-IT" sz="1400" i="1" dirty="0">
                <a:latin typeface="Arial" panose="020B0604020202020204" pitchFamily="34" charset="0"/>
                <a:cs typeface="Arial" panose="020B0604020202020204" pitchFamily="34" charset="0"/>
              </a:rPr>
              <a:t>.</a:t>
            </a:r>
          </a:p>
        </p:txBody>
      </p:sp>
      <p:pic>
        <p:nvPicPr>
          <p:cNvPr id="7" name="Immagine 6"/>
          <p:cNvPicPr>
            <a:picLocks noChangeAspect="1"/>
          </p:cNvPicPr>
          <p:nvPr/>
        </p:nvPicPr>
        <p:blipFill rotWithShape="1">
          <a:blip r:embed="rId3"/>
          <a:srcRect l="13684" t="21086" r="43999" b="22277"/>
          <a:stretch/>
        </p:blipFill>
        <p:spPr>
          <a:xfrm>
            <a:off x="5093805" y="2120113"/>
            <a:ext cx="3847894" cy="2896949"/>
          </a:xfrm>
          <a:prstGeom prst="rect">
            <a:avLst/>
          </a:prstGeom>
        </p:spPr>
      </p:pic>
      <p:pic>
        <p:nvPicPr>
          <p:cNvPr id="6" name="Immagine 5" descr="IMG-20200530-WA0000.jpg"/>
          <p:cNvPicPr>
            <a:picLocks noChangeAspect="1"/>
          </p:cNvPicPr>
          <p:nvPr/>
        </p:nvPicPr>
        <p:blipFill>
          <a:blip r:embed="rId4"/>
          <a:stretch>
            <a:fillRect/>
          </a:stretch>
        </p:blipFill>
        <p:spPr>
          <a:xfrm>
            <a:off x="7536050" y="100668"/>
            <a:ext cx="802607" cy="791352"/>
          </a:xfrm>
          <a:prstGeom prst="rect">
            <a:avLst/>
          </a:prstGeom>
          <a:scene3d>
            <a:camera prst="orthographicFront"/>
            <a:lightRig rig="threePt" dir="t"/>
          </a:scene3d>
          <a:sp3d>
            <a:bevelT/>
          </a:sp3d>
        </p:spPr>
      </p:pic>
      <p:sp>
        <p:nvSpPr>
          <p:cNvPr id="8" name="Callout con freccia in giù 7"/>
          <p:cNvSpPr/>
          <p:nvPr/>
        </p:nvSpPr>
        <p:spPr>
          <a:xfrm>
            <a:off x="847287" y="2080471"/>
            <a:ext cx="4077051" cy="1015067"/>
          </a:xfrm>
          <a:prstGeom prst="downArrowCallout">
            <a:avLst>
              <a:gd name="adj1" fmla="val 17389"/>
              <a:gd name="adj2" fmla="val 22727"/>
              <a:gd name="adj3" fmla="val 31692"/>
              <a:gd name="adj4" fmla="val 50248"/>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26382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graphicFrame>
        <p:nvGraphicFramePr>
          <p:cNvPr id="101" name="Google Shape;101;p17"/>
          <p:cNvGraphicFramePr/>
          <p:nvPr>
            <p:extLst>
              <p:ext uri="{D42A27DB-BD31-4B8C-83A1-F6EECF244321}">
                <p14:modId xmlns:p14="http://schemas.microsoft.com/office/powerpoint/2010/main" val="3768861739"/>
              </p:ext>
            </p:extLst>
          </p:nvPr>
        </p:nvGraphicFramePr>
        <p:xfrm>
          <a:off x="652926" y="530696"/>
          <a:ext cx="8372475" cy="4483264"/>
        </p:xfrm>
        <a:graphic>
          <a:graphicData uri="http://schemas.openxmlformats.org/drawingml/2006/table">
            <a:tbl>
              <a:tblPr>
                <a:noFill/>
                <a:tableStyleId>{44690ED6-2B78-4921-9739-BF9B6A6A56F0}</a:tableStyleId>
              </a:tblPr>
              <a:tblGrid>
                <a:gridCol w="1436501">
                  <a:extLst>
                    <a:ext uri="{9D8B030D-6E8A-4147-A177-3AD203B41FA5}">
                      <a16:colId xmlns:a16="http://schemas.microsoft.com/office/drawing/2014/main" val="20000"/>
                    </a:ext>
                  </a:extLst>
                </a:gridCol>
                <a:gridCol w="1535805">
                  <a:extLst>
                    <a:ext uri="{9D8B030D-6E8A-4147-A177-3AD203B41FA5}">
                      <a16:colId xmlns:a16="http://schemas.microsoft.com/office/drawing/2014/main" val="20001"/>
                    </a:ext>
                  </a:extLst>
                </a:gridCol>
                <a:gridCol w="2249586">
                  <a:extLst>
                    <a:ext uri="{9D8B030D-6E8A-4147-A177-3AD203B41FA5}">
                      <a16:colId xmlns:a16="http://schemas.microsoft.com/office/drawing/2014/main" val="20002"/>
                    </a:ext>
                  </a:extLst>
                </a:gridCol>
                <a:gridCol w="3150583">
                  <a:extLst>
                    <a:ext uri="{9D8B030D-6E8A-4147-A177-3AD203B41FA5}">
                      <a16:colId xmlns:a16="http://schemas.microsoft.com/office/drawing/2014/main" val="20003"/>
                    </a:ext>
                  </a:extLst>
                </a:gridCol>
              </a:tblGrid>
              <a:tr h="598161">
                <a:tc>
                  <a:txBody>
                    <a:bodyPr/>
                    <a:lstStyle/>
                    <a:p>
                      <a:pPr marL="0" lvl="0" indent="0" algn="ctr" rtl="0">
                        <a:spcBef>
                          <a:spcPts val="0"/>
                        </a:spcBef>
                        <a:spcAft>
                          <a:spcPts val="0"/>
                        </a:spcAft>
                        <a:buNone/>
                      </a:pPr>
                      <a:r>
                        <a:rPr lang="en" sz="1400" b="1" dirty="0">
                          <a:solidFill>
                            <a:srgbClr val="002060"/>
                          </a:solidFill>
                          <a:latin typeface="Arial" panose="020B0604020202020204" pitchFamily="34" charset="0"/>
                          <a:ea typeface="Comfortaa"/>
                          <a:cs typeface="Arial" panose="020B0604020202020204" pitchFamily="34" charset="0"/>
                          <a:sym typeface="Comfortaa"/>
                        </a:rPr>
                        <a:t>rischio</a:t>
                      </a:r>
                      <a:endParaRPr sz="1400" b="1" dirty="0">
                        <a:solidFill>
                          <a:srgbClr val="002060"/>
                        </a:solidFill>
                        <a:latin typeface="Arial" panose="020B0604020202020204" pitchFamily="34" charset="0"/>
                        <a:ea typeface="Comfortaa"/>
                        <a:cs typeface="Arial" panose="020B0604020202020204" pitchFamily="34" charset="0"/>
                        <a:sym typeface="Comfortaa"/>
                      </a:endParaRPr>
                    </a:p>
                  </a:txBody>
                  <a:tcPr marL="91425" marR="91425" marT="91425" marB="91425"/>
                </a:tc>
                <a:tc>
                  <a:txBody>
                    <a:bodyPr/>
                    <a:lstStyle/>
                    <a:p>
                      <a:pPr marL="0" lvl="0" indent="0" algn="ctr" rtl="0">
                        <a:spcBef>
                          <a:spcPts val="0"/>
                        </a:spcBef>
                        <a:spcAft>
                          <a:spcPts val="0"/>
                        </a:spcAft>
                        <a:buNone/>
                      </a:pPr>
                      <a:r>
                        <a:rPr lang="en" sz="1400" b="1" dirty="0">
                          <a:solidFill>
                            <a:srgbClr val="002060"/>
                          </a:solidFill>
                          <a:latin typeface="Arial" panose="020B0604020202020204" pitchFamily="34" charset="0"/>
                          <a:ea typeface="Comfortaa"/>
                          <a:cs typeface="Arial" panose="020B0604020202020204" pitchFamily="34" charset="0"/>
                          <a:sym typeface="Comfortaa"/>
                        </a:rPr>
                        <a:t>prevenzione</a:t>
                      </a:r>
                      <a:endParaRPr sz="1400" b="1" dirty="0">
                        <a:solidFill>
                          <a:srgbClr val="002060"/>
                        </a:solidFill>
                        <a:latin typeface="Arial" panose="020B0604020202020204" pitchFamily="34" charset="0"/>
                        <a:ea typeface="Comfortaa"/>
                        <a:cs typeface="Arial" panose="020B0604020202020204" pitchFamily="34" charset="0"/>
                        <a:sym typeface="Comfortaa"/>
                      </a:endParaRPr>
                    </a:p>
                  </a:txBody>
                  <a:tcPr marL="91425" marR="91425" marT="91425" marB="91425"/>
                </a:tc>
                <a:tc>
                  <a:txBody>
                    <a:bodyPr/>
                    <a:lstStyle/>
                    <a:p>
                      <a:pPr marL="0" lvl="0" indent="0" algn="ctr" rtl="0">
                        <a:spcBef>
                          <a:spcPts val="0"/>
                        </a:spcBef>
                        <a:spcAft>
                          <a:spcPts val="0"/>
                        </a:spcAft>
                        <a:buNone/>
                      </a:pPr>
                      <a:r>
                        <a:rPr lang="en" sz="1400" b="1" dirty="0">
                          <a:solidFill>
                            <a:srgbClr val="002060"/>
                          </a:solidFill>
                          <a:latin typeface="Arial" panose="020B0604020202020204" pitchFamily="34" charset="0"/>
                          <a:ea typeface="Comfortaa"/>
                          <a:cs typeface="Arial" panose="020B0604020202020204" pitchFamily="34" charset="0"/>
                          <a:sym typeface="Comfortaa"/>
                        </a:rPr>
                        <a:t>assicurazione</a:t>
                      </a:r>
                      <a:endParaRPr sz="1400" b="1" dirty="0">
                        <a:solidFill>
                          <a:srgbClr val="002060"/>
                        </a:solidFill>
                        <a:latin typeface="Arial" panose="020B0604020202020204" pitchFamily="34" charset="0"/>
                        <a:ea typeface="Comfortaa"/>
                        <a:cs typeface="Arial" panose="020B0604020202020204" pitchFamily="34" charset="0"/>
                        <a:sym typeface="Comfortaa"/>
                      </a:endParaRPr>
                    </a:p>
                  </a:txBody>
                  <a:tcPr marL="91425" marR="91425" marT="91425" marB="91425"/>
                </a:tc>
                <a:tc>
                  <a:txBody>
                    <a:bodyPr/>
                    <a:lstStyle/>
                    <a:p>
                      <a:pPr marL="0" lvl="0" indent="0" algn="ctr" rtl="0">
                        <a:spcBef>
                          <a:spcPts val="0"/>
                        </a:spcBef>
                        <a:spcAft>
                          <a:spcPts val="0"/>
                        </a:spcAft>
                        <a:buNone/>
                      </a:pPr>
                      <a:r>
                        <a:rPr lang="it-IT" sz="1400" b="1" dirty="0">
                          <a:solidFill>
                            <a:srgbClr val="002060"/>
                          </a:solidFill>
                          <a:latin typeface="Arial" panose="020B0604020202020204" pitchFamily="34" charset="0"/>
                          <a:ea typeface="Comfortaa"/>
                          <a:cs typeface="Arial" panose="020B0604020202020204" pitchFamily="34" charset="0"/>
                          <a:sym typeface="Comfortaa"/>
                        </a:rPr>
                        <a:t>altre prevenzioni</a:t>
                      </a:r>
                    </a:p>
                  </a:txBody>
                  <a:tcPr marL="91425" marR="91425" marT="91425" marB="91425"/>
                </a:tc>
                <a:extLst>
                  <a:ext uri="{0D108BD9-81ED-4DB2-BD59-A6C34878D82A}">
                    <a16:rowId xmlns:a16="http://schemas.microsoft.com/office/drawing/2014/main" val="10000"/>
                  </a:ext>
                </a:extLst>
              </a:tr>
              <a:tr h="804267">
                <a:tc>
                  <a:txBody>
                    <a:bodyPr/>
                    <a:lstStyle/>
                    <a:p>
                      <a:pPr marL="0" lvl="0" indent="0" algn="l" rtl="0">
                        <a:spcBef>
                          <a:spcPts val="0"/>
                        </a:spcBef>
                        <a:spcAft>
                          <a:spcPts val="0"/>
                        </a:spcAft>
                        <a:buNone/>
                      </a:pPr>
                      <a:r>
                        <a:rPr lang="en" sz="1400" b="1" dirty="0">
                          <a:solidFill>
                            <a:srgbClr val="002060"/>
                          </a:solidFill>
                          <a:latin typeface="Arial" panose="020B0604020202020204" pitchFamily="34" charset="0"/>
                          <a:ea typeface="Comfortaa"/>
                          <a:cs typeface="Arial" panose="020B0604020202020204" pitchFamily="34" charset="0"/>
                          <a:sym typeface="Comfortaa"/>
                        </a:rPr>
                        <a:t>Incendio </a:t>
                      </a:r>
                      <a:r>
                        <a:rPr lang="it-IT" sz="1400" b="1" dirty="0">
                          <a:solidFill>
                            <a:srgbClr val="002060"/>
                          </a:solidFill>
                          <a:latin typeface="Arial" panose="020B0604020202020204" pitchFamily="34" charset="0"/>
                          <a:ea typeface="Comfortaa"/>
                          <a:cs typeface="Arial" panose="020B0604020202020204" pitchFamily="34" charset="0"/>
                          <a:sym typeface="Comfortaa"/>
                        </a:rPr>
                        <a:t>e</a:t>
                      </a:r>
                      <a:r>
                        <a:rPr lang="en" sz="1400" b="1" dirty="0">
                          <a:solidFill>
                            <a:srgbClr val="002060"/>
                          </a:solidFill>
                          <a:latin typeface="Arial" panose="020B0604020202020204" pitchFamily="34" charset="0"/>
                          <a:ea typeface="Comfortaa"/>
                          <a:cs typeface="Arial" panose="020B0604020202020204" pitchFamily="34" charset="0"/>
                          <a:sym typeface="Comfortaa"/>
                        </a:rPr>
                        <a:t> calamità</a:t>
                      </a:r>
                      <a:endParaRPr sz="1400" b="1" dirty="0">
                        <a:solidFill>
                          <a:srgbClr val="002060"/>
                        </a:solidFill>
                        <a:latin typeface="Arial" panose="020B0604020202020204" pitchFamily="34" charset="0"/>
                        <a:cs typeface="Arial" panose="020B0604020202020204" pitchFamily="34" charset="0"/>
                      </a:endParaRPr>
                    </a:p>
                  </a:txBody>
                  <a:tcPr marL="91425" marR="91425" marT="91425" marB="91425"/>
                </a:tc>
                <a:tc>
                  <a:txBody>
                    <a:bodyPr/>
                    <a:lstStyle/>
                    <a:p>
                      <a:pPr marL="0" lvl="0" indent="0" algn="l" rtl="0">
                        <a:spcBef>
                          <a:spcPts val="0"/>
                        </a:spcBef>
                        <a:spcAft>
                          <a:spcPts val="0"/>
                        </a:spcAft>
                        <a:buNone/>
                      </a:pPr>
                      <a:r>
                        <a:rPr lang="it-IT" sz="1400" dirty="0" err="1">
                          <a:solidFill>
                            <a:srgbClr val="002060"/>
                          </a:solidFill>
                          <a:latin typeface="Arial" panose="020B0604020202020204" pitchFamily="34" charset="0"/>
                          <a:cs typeface="Arial" panose="020B0604020202020204" pitchFamily="34" charset="0"/>
                        </a:rPr>
                        <a:t>D.Lgs</a:t>
                      </a:r>
                      <a:r>
                        <a:rPr lang="it-IT" sz="1400" dirty="0">
                          <a:solidFill>
                            <a:srgbClr val="002060"/>
                          </a:solidFill>
                          <a:latin typeface="Arial" panose="020B0604020202020204" pitchFamily="34" charset="0"/>
                          <a:cs typeface="Arial" panose="020B0604020202020204" pitchFamily="34" charset="0"/>
                        </a:rPr>
                        <a:t> 81/08 </a:t>
                      </a:r>
                      <a:endParaRPr sz="1400" dirty="0">
                        <a:solidFill>
                          <a:srgbClr val="002060"/>
                        </a:solidFill>
                        <a:latin typeface="Arial" panose="020B0604020202020204" pitchFamily="34" charset="0"/>
                        <a:ea typeface="Comfortaa"/>
                        <a:cs typeface="Arial" panose="020B0604020202020204" pitchFamily="34" charset="0"/>
                        <a:sym typeface="Comfortaa"/>
                      </a:endParaRPr>
                    </a:p>
                  </a:txBody>
                  <a:tcPr marL="91425" marR="91425" marT="91425" marB="91425"/>
                </a:tc>
                <a:tc>
                  <a:txBody>
                    <a:bodyPr/>
                    <a:lstStyle/>
                    <a:p>
                      <a:pPr marL="0" lvl="0" indent="0" algn="l" rtl="0">
                        <a:spcBef>
                          <a:spcPts val="0"/>
                        </a:spcBef>
                        <a:spcAft>
                          <a:spcPts val="0"/>
                        </a:spcAft>
                        <a:buNone/>
                      </a:pPr>
                      <a:r>
                        <a:rPr lang="it-IT" sz="1400" dirty="0">
                          <a:solidFill>
                            <a:srgbClr val="002060"/>
                          </a:solidFill>
                          <a:latin typeface="Arial" panose="020B0604020202020204" pitchFamily="34" charset="0"/>
                          <a:ea typeface="Comfortaa"/>
                          <a:cs typeface="Arial" panose="020B0604020202020204" pitchFamily="34" charset="0"/>
                          <a:sym typeface="Comfortaa"/>
                        </a:rPr>
                        <a:t>INCENDIO</a:t>
                      </a:r>
                      <a:r>
                        <a:rPr lang="it-IT" sz="1400" baseline="0" dirty="0">
                          <a:solidFill>
                            <a:srgbClr val="002060"/>
                          </a:solidFill>
                          <a:latin typeface="Arial" panose="020B0604020202020204" pitchFamily="34" charset="0"/>
                          <a:ea typeface="Comfortaa"/>
                          <a:cs typeface="Arial" panose="020B0604020202020204" pitchFamily="34" charset="0"/>
                          <a:sym typeface="Comfortaa"/>
                        </a:rPr>
                        <a:t> e CALAMITA’ NATURALI (Danno Diretto e indiretto)</a:t>
                      </a:r>
                      <a:endParaRPr sz="1400" dirty="0">
                        <a:solidFill>
                          <a:srgbClr val="002060"/>
                        </a:solidFill>
                        <a:latin typeface="Arial" panose="020B0604020202020204" pitchFamily="34" charset="0"/>
                        <a:ea typeface="Comfortaa"/>
                        <a:cs typeface="Arial" panose="020B0604020202020204" pitchFamily="34" charset="0"/>
                        <a:sym typeface="Comfortaa"/>
                      </a:endParaRPr>
                    </a:p>
                  </a:txBody>
                  <a:tcPr marL="91425" marR="91425" marT="91425" marB="91425"/>
                </a:tc>
                <a:tc>
                  <a:txBody>
                    <a:bodyPr/>
                    <a:lstStyle/>
                    <a:p>
                      <a:pPr marL="0" lvl="0" indent="0" algn="l" rtl="0">
                        <a:spcBef>
                          <a:spcPts val="0"/>
                        </a:spcBef>
                        <a:spcAft>
                          <a:spcPts val="0"/>
                        </a:spcAft>
                        <a:buNone/>
                      </a:pPr>
                      <a:r>
                        <a:rPr lang="it-IT" sz="1400" dirty="0">
                          <a:solidFill>
                            <a:srgbClr val="002060"/>
                          </a:solidFill>
                          <a:latin typeface="Arial" panose="020B0604020202020204" pitchFamily="34" charset="0"/>
                          <a:cs typeface="Arial" panose="020B0604020202020204" pitchFamily="34" charset="0"/>
                        </a:rPr>
                        <a:t>Porte tagliafuoco, rilevatori</a:t>
                      </a:r>
                      <a:r>
                        <a:rPr lang="it-IT" sz="1400" baseline="0" dirty="0">
                          <a:solidFill>
                            <a:srgbClr val="002060"/>
                          </a:solidFill>
                          <a:latin typeface="Arial" panose="020B0604020202020204" pitchFamily="34" charset="0"/>
                          <a:cs typeface="Arial" panose="020B0604020202020204" pitchFamily="34" charset="0"/>
                        </a:rPr>
                        <a:t> di fumo, estintori, formazione del personale, esercitazioni</a:t>
                      </a:r>
                      <a:endParaRPr sz="1400" dirty="0">
                        <a:solidFill>
                          <a:srgbClr val="002060"/>
                        </a:solidFill>
                        <a:latin typeface="Arial" panose="020B0604020202020204" pitchFamily="34" charset="0"/>
                        <a:cs typeface="Arial" panose="020B0604020202020204" pitchFamily="34" charset="0"/>
                      </a:endParaRPr>
                    </a:p>
                  </a:txBody>
                  <a:tcPr marL="91425" marR="91425" marT="91425" marB="91425"/>
                </a:tc>
                <a:extLst>
                  <a:ext uri="{0D108BD9-81ED-4DB2-BD59-A6C34878D82A}">
                    <a16:rowId xmlns:a16="http://schemas.microsoft.com/office/drawing/2014/main" val="10001"/>
                  </a:ext>
                </a:extLst>
              </a:tr>
              <a:tr h="1202953">
                <a:tc>
                  <a:txBody>
                    <a:bodyPr/>
                    <a:lstStyle/>
                    <a:p>
                      <a:pPr marL="0" lvl="0" indent="0" algn="l" rtl="0">
                        <a:spcBef>
                          <a:spcPts val="0"/>
                        </a:spcBef>
                        <a:spcAft>
                          <a:spcPts val="0"/>
                        </a:spcAft>
                        <a:buNone/>
                      </a:pPr>
                      <a:r>
                        <a:rPr lang="en" sz="1400" b="1" dirty="0">
                          <a:solidFill>
                            <a:srgbClr val="002060"/>
                          </a:solidFill>
                          <a:latin typeface="Arial" panose="020B0604020202020204" pitchFamily="34" charset="0"/>
                          <a:ea typeface="Comfortaa"/>
                          <a:cs typeface="Arial" panose="020B0604020202020204" pitchFamily="34" charset="0"/>
                          <a:sym typeface="Comfortaa"/>
                        </a:rPr>
                        <a:t>Infortuni sul lavoro</a:t>
                      </a:r>
                      <a:endParaRPr sz="1400" b="1" dirty="0">
                        <a:solidFill>
                          <a:srgbClr val="002060"/>
                        </a:solidFill>
                        <a:latin typeface="Arial" panose="020B0604020202020204" pitchFamily="34" charset="0"/>
                        <a:ea typeface="Comfortaa"/>
                        <a:cs typeface="Arial" panose="020B0604020202020204" pitchFamily="34" charset="0"/>
                        <a:sym typeface="Comfortaa"/>
                      </a:endParaRPr>
                    </a:p>
                  </a:txBody>
                  <a:tcPr marL="91425" marR="91425" marT="91425" marB="9142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1400" dirty="0" err="1">
                          <a:solidFill>
                            <a:srgbClr val="002060"/>
                          </a:solidFill>
                          <a:latin typeface="Arial" panose="020B0604020202020204" pitchFamily="34" charset="0"/>
                          <a:cs typeface="Arial" panose="020B0604020202020204" pitchFamily="34" charset="0"/>
                        </a:rPr>
                        <a:t>D.Lgs</a:t>
                      </a:r>
                      <a:r>
                        <a:rPr lang="it-IT" sz="1400" dirty="0">
                          <a:solidFill>
                            <a:srgbClr val="002060"/>
                          </a:solidFill>
                          <a:latin typeface="Arial" panose="020B0604020202020204" pitchFamily="34" charset="0"/>
                          <a:cs typeface="Arial" panose="020B0604020202020204" pitchFamily="34" charset="0"/>
                        </a:rPr>
                        <a:t> 81/08 </a:t>
                      </a:r>
                      <a:endParaRPr lang="it-IT" sz="1400" dirty="0">
                        <a:solidFill>
                          <a:srgbClr val="002060"/>
                        </a:solidFill>
                        <a:latin typeface="Arial" panose="020B0604020202020204" pitchFamily="34" charset="0"/>
                        <a:ea typeface="Comfortaa"/>
                        <a:cs typeface="Arial" panose="020B0604020202020204" pitchFamily="34" charset="0"/>
                        <a:sym typeface="Comfortaa"/>
                      </a:endParaRPr>
                    </a:p>
                    <a:p>
                      <a:pPr marL="0" lvl="0" indent="0" algn="l" rtl="0">
                        <a:spcBef>
                          <a:spcPts val="0"/>
                        </a:spcBef>
                        <a:spcAft>
                          <a:spcPts val="0"/>
                        </a:spcAft>
                        <a:buNone/>
                      </a:pPr>
                      <a:r>
                        <a:rPr lang="it-IT" sz="1400" dirty="0">
                          <a:solidFill>
                            <a:srgbClr val="002060"/>
                          </a:solidFill>
                          <a:latin typeface="Arial" panose="020B0604020202020204" pitchFamily="34" charset="0"/>
                          <a:cs typeface="Arial" panose="020B0604020202020204" pitchFamily="34" charset="0"/>
                        </a:rPr>
                        <a:t> e DVR</a:t>
                      </a:r>
                      <a:endParaRPr sz="1400" dirty="0">
                        <a:solidFill>
                          <a:srgbClr val="002060"/>
                        </a:solidFill>
                        <a:latin typeface="Arial" panose="020B0604020202020204" pitchFamily="34" charset="0"/>
                        <a:cs typeface="Arial" panose="020B0604020202020204" pitchFamily="34" charset="0"/>
                      </a:endParaRPr>
                    </a:p>
                  </a:txBody>
                  <a:tcPr marL="91425" marR="91425" marT="91425" marB="91425"/>
                </a:tc>
                <a:tc>
                  <a:txBody>
                    <a:bodyPr/>
                    <a:lstStyle/>
                    <a:p>
                      <a:pPr marL="0" lvl="0" indent="0" algn="l" rtl="0">
                        <a:spcBef>
                          <a:spcPts val="0"/>
                        </a:spcBef>
                        <a:spcAft>
                          <a:spcPts val="0"/>
                        </a:spcAft>
                        <a:buNone/>
                      </a:pPr>
                      <a:r>
                        <a:rPr lang="it-IT" sz="1400" dirty="0">
                          <a:solidFill>
                            <a:srgbClr val="002060"/>
                          </a:solidFill>
                          <a:latin typeface="Arial" panose="020B0604020202020204" pitchFamily="34" charset="0"/>
                          <a:cs typeface="Arial" panose="020B0604020202020204" pitchFamily="34" charset="0"/>
                        </a:rPr>
                        <a:t>RCO (Responsabilità</a:t>
                      </a:r>
                      <a:r>
                        <a:rPr lang="it-IT" sz="1400" baseline="0" dirty="0">
                          <a:solidFill>
                            <a:srgbClr val="002060"/>
                          </a:solidFill>
                          <a:latin typeface="Arial" panose="020B0604020202020204" pitchFamily="34" charset="0"/>
                          <a:cs typeface="Arial" panose="020B0604020202020204" pitchFamily="34" charset="0"/>
                        </a:rPr>
                        <a:t> Civile Operai)</a:t>
                      </a:r>
                    </a:p>
                    <a:p>
                      <a:pPr marL="0" lvl="0" indent="0" algn="l" rtl="0">
                        <a:spcBef>
                          <a:spcPts val="0"/>
                        </a:spcBef>
                        <a:spcAft>
                          <a:spcPts val="0"/>
                        </a:spcAft>
                        <a:buNone/>
                      </a:pPr>
                      <a:r>
                        <a:rPr lang="it-IT" sz="1400" dirty="0">
                          <a:solidFill>
                            <a:srgbClr val="002060"/>
                          </a:solidFill>
                          <a:latin typeface="Arial" panose="020B0604020202020204" pitchFamily="34" charset="0"/>
                          <a:cs typeface="Arial" panose="020B0604020202020204" pitchFamily="34" charset="0"/>
                        </a:rPr>
                        <a:t>Danno Diretto e Danno</a:t>
                      </a:r>
                      <a:r>
                        <a:rPr lang="it-IT" sz="1400" baseline="0" dirty="0">
                          <a:solidFill>
                            <a:srgbClr val="002060"/>
                          </a:solidFill>
                          <a:latin typeface="Arial" panose="020B0604020202020204" pitchFamily="34" charset="0"/>
                          <a:cs typeface="Arial" panose="020B0604020202020204" pitchFamily="34" charset="0"/>
                        </a:rPr>
                        <a:t> indiretto</a:t>
                      </a:r>
                      <a:endParaRPr sz="1400" dirty="0">
                        <a:solidFill>
                          <a:srgbClr val="002060"/>
                        </a:solidFill>
                        <a:latin typeface="Arial" panose="020B0604020202020204" pitchFamily="34" charset="0"/>
                        <a:cs typeface="Arial" panose="020B0604020202020204" pitchFamily="34" charset="0"/>
                      </a:endParaRPr>
                    </a:p>
                  </a:txBody>
                  <a:tcPr marL="91425" marR="91425" marT="91425" marB="91425"/>
                </a:tc>
                <a:tc>
                  <a:txBody>
                    <a:bodyPr/>
                    <a:lstStyle/>
                    <a:p>
                      <a:pPr marL="0" lvl="0" indent="0" algn="l" rtl="0">
                        <a:spcBef>
                          <a:spcPts val="0"/>
                        </a:spcBef>
                        <a:spcAft>
                          <a:spcPts val="0"/>
                        </a:spcAft>
                        <a:buNone/>
                      </a:pPr>
                      <a:r>
                        <a:rPr lang="it-IT" sz="1400" dirty="0">
                          <a:solidFill>
                            <a:srgbClr val="002060"/>
                          </a:solidFill>
                          <a:latin typeface="Arial" panose="020B0604020202020204" pitchFamily="34" charset="0"/>
                          <a:cs typeface="Arial" panose="020B0604020202020204" pitchFamily="34" charset="0"/>
                        </a:rPr>
                        <a:t>Formazione ed aggiornamenti costanti sulle misure di sicurezza sul posto di lavoro. Mascherine e </a:t>
                      </a:r>
                      <a:r>
                        <a:rPr lang="it-IT" sz="1400">
                          <a:solidFill>
                            <a:srgbClr val="002060"/>
                          </a:solidFill>
                          <a:latin typeface="Arial" panose="020B0604020202020204" pitchFamily="34" charset="0"/>
                          <a:cs typeface="Arial" panose="020B0604020202020204" pitchFamily="34" charset="0"/>
                        </a:rPr>
                        <a:t>guanti monouso.</a:t>
                      </a:r>
                      <a:endParaRPr sz="1400" dirty="0">
                        <a:solidFill>
                          <a:srgbClr val="002060"/>
                        </a:solidFill>
                        <a:latin typeface="Arial" panose="020B0604020202020204" pitchFamily="34" charset="0"/>
                        <a:cs typeface="Arial" panose="020B0604020202020204" pitchFamily="34" charset="0"/>
                      </a:endParaRPr>
                    </a:p>
                  </a:txBody>
                  <a:tcPr marL="91425" marR="91425" marT="91425" marB="91425"/>
                </a:tc>
                <a:extLst>
                  <a:ext uri="{0D108BD9-81ED-4DB2-BD59-A6C34878D82A}">
                    <a16:rowId xmlns:a16="http://schemas.microsoft.com/office/drawing/2014/main" val="10002"/>
                  </a:ext>
                </a:extLst>
              </a:tr>
              <a:tr h="738606">
                <a:tc>
                  <a:txBody>
                    <a:bodyPr/>
                    <a:lstStyle/>
                    <a:p>
                      <a:pPr marL="0" lvl="0" indent="0" algn="l" rtl="0">
                        <a:spcBef>
                          <a:spcPts val="0"/>
                        </a:spcBef>
                        <a:spcAft>
                          <a:spcPts val="0"/>
                        </a:spcAft>
                        <a:buNone/>
                      </a:pPr>
                      <a:r>
                        <a:rPr lang="en" sz="1400" b="1" dirty="0">
                          <a:solidFill>
                            <a:srgbClr val="002060"/>
                          </a:solidFill>
                          <a:latin typeface="Arial" panose="020B0604020202020204" pitchFamily="34" charset="0"/>
                          <a:ea typeface="Comfortaa"/>
                          <a:cs typeface="Arial" panose="020B0604020202020204" pitchFamily="34" charset="0"/>
                          <a:sym typeface="Comfortaa"/>
                        </a:rPr>
                        <a:t>Cyber risk</a:t>
                      </a:r>
                      <a:endParaRPr sz="1400" b="1" dirty="0">
                        <a:solidFill>
                          <a:srgbClr val="002060"/>
                        </a:solidFill>
                        <a:latin typeface="Arial" panose="020B0604020202020204" pitchFamily="34" charset="0"/>
                        <a:ea typeface="Comfortaa"/>
                        <a:cs typeface="Arial" panose="020B0604020202020204" pitchFamily="34" charset="0"/>
                        <a:sym typeface="Comfortaa"/>
                      </a:endParaRPr>
                    </a:p>
                  </a:txBody>
                  <a:tcPr marL="91425" marR="91425" marT="91425" marB="91425"/>
                </a:tc>
                <a:tc>
                  <a:txBody>
                    <a:bodyPr/>
                    <a:lstStyle/>
                    <a:p>
                      <a:pPr marL="0" lvl="0" indent="0" algn="l" rtl="0">
                        <a:spcBef>
                          <a:spcPts val="0"/>
                        </a:spcBef>
                        <a:spcAft>
                          <a:spcPts val="0"/>
                        </a:spcAft>
                        <a:buNone/>
                      </a:pPr>
                      <a:r>
                        <a:rPr lang="it-IT" sz="1400" dirty="0">
                          <a:solidFill>
                            <a:srgbClr val="002060"/>
                          </a:solidFill>
                          <a:latin typeface="Arial" panose="020B0604020202020204" pitchFamily="34" charset="0"/>
                          <a:cs typeface="Arial" panose="020B0604020202020204" pitchFamily="34" charset="0"/>
                        </a:rPr>
                        <a:t>Antivirus</a:t>
                      </a:r>
                    </a:p>
                    <a:p>
                      <a:pPr marL="0" lvl="0" indent="0" algn="l" rtl="0">
                        <a:spcBef>
                          <a:spcPts val="0"/>
                        </a:spcBef>
                        <a:spcAft>
                          <a:spcPts val="0"/>
                        </a:spcAft>
                        <a:buNone/>
                      </a:pPr>
                      <a:r>
                        <a:rPr lang="it-IT" sz="1400" dirty="0">
                          <a:solidFill>
                            <a:srgbClr val="002060"/>
                          </a:solidFill>
                          <a:latin typeface="Arial" panose="020B0604020202020204" pitchFamily="34" charset="0"/>
                          <a:cs typeface="Arial" panose="020B0604020202020204" pitchFamily="34" charset="0"/>
                        </a:rPr>
                        <a:t>Cloud</a:t>
                      </a:r>
                      <a:r>
                        <a:rPr lang="it-IT" sz="1400" baseline="0" dirty="0">
                          <a:solidFill>
                            <a:srgbClr val="002060"/>
                          </a:solidFill>
                          <a:latin typeface="Arial" panose="020B0604020202020204" pitchFamily="34" charset="0"/>
                          <a:cs typeface="Arial" panose="020B0604020202020204" pitchFamily="34" charset="0"/>
                        </a:rPr>
                        <a:t> Backup</a:t>
                      </a:r>
                    </a:p>
                    <a:p>
                      <a:pPr marL="0" lvl="0" indent="0" algn="l" rtl="0">
                        <a:spcBef>
                          <a:spcPts val="0"/>
                        </a:spcBef>
                        <a:spcAft>
                          <a:spcPts val="0"/>
                        </a:spcAft>
                        <a:buNone/>
                      </a:pPr>
                      <a:endParaRPr sz="1400" dirty="0">
                        <a:solidFill>
                          <a:srgbClr val="002060"/>
                        </a:solidFill>
                        <a:latin typeface="Arial" panose="020B0604020202020204" pitchFamily="34" charset="0"/>
                        <a:cs typeface="Arial" panose="020B0604020202020204" pitchFamily="34" charset="0"/>
                      </a:endParaRPr>
                    </a:p>
                  </a:txBody>
                  <a:tcPr marL="91425" marR="91425" marT="91425" marB="91425"/>
                </a:tc>
                <a:tc>
                  <a:txBody>
                    <a:bodyPr/>
                    <a:lstStyle/>
                    <a:p>
                      <a:pPr marL="0" lvl="0" indent="0" algn="l" rtl="0">
                        <a:spcBef>
                          <a:spcPts val="0"/>
                        </a:spcBef>
                        <a:spcAft>
                          <a:spcPts val="0"/>
                        </a:spcAft>
                        <a:buNone/>
                      </a:pPr>
                      <a:r>
                        <a:rPr lang="it-IT" sz="1400" dirty="0">
                          <a:solidFill>
                            <a:srgbClr val="002060"/>
                          </a:solidFill>
                          <a:latin typeface="Arial" panose="020B0604020202020204" pitchFamily="34" charset="0"/>
                          <a:cs typeface="Arial" panose="020B0604020202020204" pitchFamily="34" charset="0"/>
                        </a:rPr>
                        <a:t>Cyber </a:t>
                      </a:r>
                      <a:r>
                        <a:rPr lang="it-IT" sz="1400" dirty="0" err="1">
                          <a:solidFill>
                            <a:srgbClr val="002060"/>
                          </a:solidFill>
                          <a:latin typeface="Arial" panose="020B0604020202020204" pitchFamily="34" charset="0"/>
                          <a:cs typeface="Arial" panose="020B0604020202020204" pitchFamily="34" charset="0"/>
                        </a:rPr>
                        <a:t>risk</a:t>
                      </a:r>
                      <a:endParaRPr lang="it-IT" sz="1400" dirty="0">
                        <a:solidFill>
                          <a:srgbClr val="002060"/>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it-IT" sz="1400" dirty="0">
                          <a:solidFill>
                            <a:srgbClr val="002060"/>
                          </a:solidFill>
                          <a:latin typeface="Arial" panose="020B0604020202020204" pitchFamily="34" charset="0"/>
                          <a:cs typeface="Arial" panose="020B0604020202020204" pitchFamily="34" charset="0"/>
                        </a:rPr>
                        <a:t>Danni</a:t>
                      </a:r>
                      <a:r>
                        <a:rPr lang="it-IT" sz="1400" baseline="0" dirty="0">
                          <a:solidFill>
                            <a:srgbClr val="002060"/>
                          </a:solidFill>
                          <a:latin typeface="Arial" panose="020B0604020202020204" pitchFamily="34" charset="0"/>
                          <a:cs typeface="Arial" panose="020B0604020202020204" pitchFamily="34" charset="0"/>
                        </a:rPr>
                        <a:t> Diretti e Indiretti</a:t>
                      </a:r>
                      <a:endParaRPr sz="1400" dirty="0">
                        <a:solidFill>
                          <a:srgbClr val="002060"/>
                        </a:solidFill>
                        <a:latin typeface="Arial" panose="020B0604020202020204" pitchFamily="34" charset="0"/>
                        <a:cs typeface="Arial" panose="020B0604020202020204" pitchFamily="34" charset="0"/>
                      </a:endParaRPr>
                    </a:p>
                  </a:txBody>
                  <a:tcPr marL="91425" marR="91425" marT="91425" marB="91425"/>
                </a:tc>
                <a:tc>
                  <a:txBody>
                    <a:bodyPr/>
                    <a:lstStyle/>
                    <a:p>
                      <a:pPr marL="0" lvl="0" indent="0" algn="l" rtl="0">
                        <a:spcBef>
                          <a:spcPts val="0"/>
                        </a:spcBef>
                        <a:spcAft>
                          <a:spcPts val="0"/>
                        </a:spcAft>
                        <a:buNone/>
                      </a:pPr>
                      <a:r>
                        <a:rPr lang="it-IT" sz="1400" dirty="0">
                          <a:solidFill>
                            <a:srgbClr val="002060"/>
                          </a:solidFill>
                          <a:latin typeface="Arial" panose="020B0604020202020204" pitchFamily="34" charset="0"/>
                          <a:ea typeface="Comfortaa"/>
                          <a:cs typeface="Arial" panose="020B0604020202020204" pitchFamily="34" charset="0"/>
                          <a:sym typeface="Comfortaa"/>
                        </a:rPr>
                        <a:t>Formazione sui rischi,</a:t>
                      </a:r>
                      <a:r>
                        <a:rPr lang="it-IT" sz="1400" baseline="0" dirty="0">
                          <a:solidFill>
                            <a:srgbClr val="002060"/>
                          </a:solidFill>
                          <a:latin typeface="Arial" panose="020B0604020202020204" pitchFamily="34" charset="0"/>
                          <a:ea typeface="Comfortaa"/>
                          <a:cs typeface="Arial" panose="020B0604020202020204" pitchFamily="34" charset="0"/>
                          <a:sym typeface="Comfortaa"/>
                        </a:rPr>
                        <a:t> team di informatici addetti ai controlli</a:t>
                      </a:r>
                      <a:endParaRPr sz="1400" dirty="0">
                        <a:solidFill>
                          <a:srgbClr val="002060"/>
                        </a:solidFill>
                        <a:latin typeface="Arial" panose="020B0604020202020204" pitchFamily="34" charset="0"/>
                        <a:ea typeface="Comfortaa"/>
                        <a:cs typeface="Arial" panose="020B0604020202020204" pitchFamily="34" charset="0"/>
                        <a:sym typeface="Comfortaa"/>
                      </a:endParaRPr>
                    </a:p>
                  </a:txBody>
                  <a:tcPr marL="91425" marR="91425" marT="91425" marB="91425"/>
                </a:tc>
                <a:extLst>
                  <a:ext uri="{0D108BD9-81ED-4DB2-BD59-A6C34878D82A}">
                    <a16:rowId xmlns:a16="http://schemas.microsoft.com/office/drawing/2014/main" val="10003"/>
                  </a:ext>
                </a:extLst>
              </a:tr>
              <a:tr h="883741">
                <a:tc>
                  <a:txBody>
                    <a:bodyPr/>
                    <a:lstStyle/>
                    <a:p>
                      <a:pPr marL="0" lvl="0" indent="0" algn="l" rtl="0">
                        <a:spcBef>
                          <a:spcPts val="0"/>
                        </a:spcBef>
                        <a:spcAft>
                          <a:spcPts val="0"/>
                        </a:spcAft>
                        <a:buNone/>
                      </a:pPr>
                      <a:r>
                        <a:rPr lang="en" sz="1400" b="1" dirty="0">
                          <a:solidFill>
                            <a:srgbClr val="002060"/>
                          </a:solidFill>
                          <a:latin typeface="Arial" panose="020B0604020202020204" pitchFamily="34" charset="0"/>
                          <a:ea typeface="Comfortaa"/>
                          <a:cs typeface="Arial" panose="020B0604020202020204" pitchFamily="34" charset="0"/>
                          <a:sym typeface="Comfortaa"/>
                        </a:rPr>
                        <a:t>Danni a terzi</a:t>
                      </a:r>
                      <a:endParaRPr sz="1400" b="1" dirty="0">
                        <a:solidFill>
                          <a:srgbClr val="002060"/>
                        </a:solidFill>
                        <a:latin typeface="Arial" panose="020B0604020202020204" pitchFamily="34" charset="0"/>
                        <a:ea typeface="Comfortaa"/>
                        <a:cs typeface="Arial" panose="020B0604020202020204" pitchFamily="34" charset="0"/>
                        <a:sym typeface="Comfortaa"/>
                      </a:endParaRPr>
                    </a:p>
                  </a:txBody>
                  <a:tcPr marL="91425" marR="91425" marT="91425" marB="91425"/>
                </a:tc>
                <a:tc>
                  <a:txBody>
                    <a:bodyPr/>
                    <a:lstStyle/>
                    <a:p>
                      <a:pPr marL="0" lvl="0" indent="0" algn="l" rtl="0">
                        <a:spcBef>
                          <a:spcPts val="0"/>
                        </a:spcBef>
                        <a:spcAft>
                          <a:spcPts val="0"/>
                        </a:spcAft>
                        <a:buNone/>
                      </a:pPr>
                      <a:r>
                        <a:rPr lang="it-IT" sz="1400" dirty="0">
                          <a:solidFill>
                            <a:srgbClr val="002060"/>
                          </a:solidFill>
                          <a:latin typeface="Arial" panose="020B0604020202020204" pitchFamily="34" charset="0"/>
                          <a:ea typeface="Comfortaa"/>
                          <a:cs typeface="Arial" panose="020B0604020202020204" pitchFamily="34" charset="0"/>
                          <a:sym typeface="Comfortaa"/>
                        </a:rPr>
                        <a:t>Verifiche</a:t>
                      </a:r>
                      <a:r>
                        <a:rPr lang="it-IT" sz="1400" baseline="0" dirty="0">
                          <a:solidFill>
                            <a:srgbClr val="002060"/>
                          </a:solidFill>
                          <a:latin typeface="Arial" panose="020B0604020202020204" pitchFamily="34" charset="0"/>
                          <a:ea typeface="Comfortaa"/>
                          <a:cs typeface="Arial" panose="020B0604020202020204" pitchFamily="34" charset="0"/>
                          <a:sym typeface="Comfortaa"/>
                        </a:rPr>
                        <a:t> della conformità dei componenti il prodotto </a:t>
                      </a:r>
                      <a:endParaRPr sz="1400" dirty="0">
                        <a:solidFill>
                          <a:srgbClr val="002060"/>
                        </a:solidFill>
                        <a:latin typeface="Arial" panose="020B0604020202020204" pitchFamily="34" charset="0"/>
                        <a:ea typeface="Comfortaa"/>
                        <a:cs typeface="Arial" panose="020B0604020202020204" pitchFamily="34" charset="0"/>
                        <a:sym typeface="Comfortaa"/>
                      </a:endParaRPr>
                    </a:p>
                  </a:txBody>
                  <a:tcPr marL="91425" marR="91425" marT="91425" marB="91425"/>
                </a:tc>
                <a:tc>
                  <a:txBody>
                    <a:bodyPr/>
                    <a:lstStyle/>
                    <a:p>
                      <a:pPr marL="0" lvl="0" indent="0" algn="l" rtl="0">
                        <a:spcBef>
                          <a:spcPts val="0"/>
                        </a:spcBef>
                        <a:spcAft>
                          <a:spcPts val="0"/>
                        </a:spcAft>
                        <a:buNone/>
                      </a:pPr>
                      <a:r>
                        <a:rPr lang="it-IT" sz="1400" dirty="0">
                          <a:solidFill>
                            <a:srgbClr val="002060"/>
                          </a:solidFill>
                          <a:latin typeface="Arial" panose="020B0604020202020204" pitchFamily="34" charset="0"/>
                          <a:ea typeface="Comfortaa"/>
                          <a:cs typeface="Arial" panose="020B0604020202020204" pitchFamily="34" charset="0"/>
                          <a:sym typeface="Comfortaa"/>
                        </a:rPr>
                        <a:t>RCT (Responsabilità Civile</a:t>
                      </a:r>
                      <a:r>
                        <a:rPr lang="it-IT" sz="1400" baseline="0" dirty="0">
                          <a:solidFill>
                            <a:srgbClr val="002060"/>
                          </a:solidFill>
                          <a:latin typeface="Arial" panose="020B0604020202020204" pitchFamily="34" charset="0"/>
                          <a:ea typeface="Comfortaa"/>
                          <a:cs typeface="Arial" panose="020B0604020202020204" pitchFamily="34" charset="0"/>
                          <a:sym typeface="Comfortaa"/>
                        </a:rPr>
                        <a:t> Terzi)</a:t>
                      </a:r>
                      <a:endParaRPr lang="it-IT" sz="1400" dirty="0">
                        <a:solidFill>
                          <a:srgbClr val="002060"/>
                        </a:solidFill>
                        <a:latin typeface="Arial" panose="020B0604020202020204" pitchFamily="34" charset="0"/>
                        <a:ea typeface="Comfortaa"/>
                        <a:cs typeface="Arial" panose="020B0604020202020204" pitchFamily="34" charset="0"/>
                        <a:sym typeface="Comfortaa"/>
                      </a:endParaRPr>
                    </a:p>
                    <a:p>
                      <a:pPr marL="0" lvl="0" indent="0" algn="l" rtl="0">
                        <a:spcBef>
                          <a:spcPts val="0"/>
                        </a:spcBef>
                        <a:spcAft>
                          <a:spcPts val="0"/>
                        </a:spcAft>
                        <a:buNone/>
                      </a:pPr>
                      <a:r>
                        <a:rPr lang="it-IT" sz="1400" dirty="0">
                          <a:solidFill>
                            <a:srgbClr val="002060"/>
                          </a:solidFill>
                          <a:latin typeface="Arial" panose="020B0604020202020204" pitchFamily="34" charset="0"/>
                          <a:ea typeface="Comfortaa"/>
                          <a:cs typeface="Arial" panose="020B0604020202020204" pitchFamily="34" charset="0"/>
                          <a:sym typeface="Comfortaa"/>
                        </a:rPr>
                        <a:t>Responsabilità datore di lavoro</a:t>
                      </a:r>
                      <a:endParaRPr sz="1400" dirty="0">
                        <a:solidFill>
                          <a:srgbClr val="002060"/>
                        </a:solidFill>
                        <a:latin typeface="Arial" panose="020B0604020202020204" pitchFamily="34" charset="0"/>
                        <a:ea typeface="Comfortaa"/>
                        <a:cs typeface="Arial" panose="020B0604020202020204" pitchFamily="34" charset="0"/>
                        <a:sym typeface="Comfortaa"/>
                      </a:endParaRPr>
                    </a:p>
                  </a:txBody>
                  <a:tcPr marL="91425" marR="91425" marT="91425" marB="91425"/>
                </a:tc>
                <a:tc>
                  <a:txBody>
                    <a:bodyPr/>
                    <a:lstStyle/>
                    <a:p>
                      <a:pPr marL="0" lvl="0" indent="0" algn="l" rtl="0">
                        <a:spcBef>
                          <a:spcPts val="0"/>
                        </a:spcBef>
                        <a:spcAft>
                          <a:spcPts val="0"/>
                        </a:spcAft>
                        <a:buNone/>
                      </a:pPr>
                      <a:endParaRPr sz="1400" dirty="0">
                        <a:solidFill>
                          <a:srgbClr val="002060"/>
                        </a:solidFill>
                        <a:latin typeface="Arial" panose="020B0604020202020204" pitchFamily="34" charset="0"/>
                        <a:cs typeface="Arial" panose="020B0604020202020204" pitchFamily="34" charset="0"/>
                      </a:endParaRPr>
                    </a:p>
                  </a:txBody>
                  <a:tcPr marL="91425" marR="91425" marT="91425" marB="91425"/>
                </a:tc>
                <a:extLst>
                  <a:ext uri="{0D108BD9-81ED-4DB2-BD59-A6C34878D82A}">
                    <a16:rowId xmlns:a16="http://schemas.microsoft.com/office/drawing/2014/main" val="10004"/>
                  </a:ext>
                </a:extLst>
              </a:tr>
            </a:tbl>
          </a:graphicData>
        </a:graphic>
      </p:graphicFrame>
      <p:pic>
        <p:nvPicPr>
          <p:cNvPr id="3" name="Immagine 2" descr="IMG-20200530-WA0000.jpg"/>
          <p:cNvPicPr>
            <a:picLocks noChangeAspect="1"/>
          </p:cNvPicPr>
          <p:nvPr/>
        </p:nvPicPr>
        <p:blipFill>
          <a:blip r:embed="rId3"/>
          <a:stretch>
            <a:fillRect/>
          </a:stretch>
        </p:blipFill>
        <p:spPr>
          <a:xfrm>
            <a:off x="7955783" y="100668"/>
            <a:ext cx="382873" cy="377504"/>
          </a:xfrm>
          <a:prstGeom prst="rect">
            <a:avLst/>
          </a:prstGeom>
          <a:scene3d>
            <a:camera prst="orthographicFront"/>
            <a:lightRig rig="threePt" dir="t"/>
          </a:scene3d>
          <a:sp3d>
            <a:bevelT/>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graphicFrame>
        <p:nvGraphicFramePr>
          <p:cNvPr id="106" name="Google Shape;106;p18"/>
          <p:cNvGraphicFramePr/>
          <p:nvPr>
            <p:extLst>
              <p:ext uri="{D42A27DB-BD31-4B8C-83A1-F6EECF244321}">
                <p14:modId xmlns:p14="http://schemas.microsoft.com/office/powerpoint/2010/main" val="2366832812"/>
              </p:ext>
            </p:extLst>
          </p:nvPr>
        </p:nvGraphicFramePr>
        <p:xfrm>
          <a:off x="671640" y="555853"/>
          <a:ext cx="8213414" cy="4587647"/>
        </p:xfrm>
        <a:graphic>
          <a:graphicData uri="http://schemas.openxmlformats.org/drawingml/2006/table">
            <a:tbl>
              <a:tblPr>
                <a:noFill/>
                <a:tableStyleId>{44690ED6-2B78-4921-9739-BF9B6A6A56F0}</a:tableStyleId>
              </a:tblPr>
              <a:tblGrid>
                <a:gridCol w="2029344">
                  <a:extLst>
                    <a:ext uri="{9D8B030D-6E8A-4147-A177-3AD203B41FA5}">
                      <a16:colId xmlns:a16="http://schemas.microsoft.com/office/drawing/2014/main" val="20000"/>
                    </a:ext>
                  </a:extLst>
                </a:gridCol>
                <a:gridCol w="1818977">
                  <a:extLst>
                    <a:ext uri="{9D8B030D-6E8A-4147-A177-3AD203B41FA5}">
                      <a16:colId xmlns:a16="http://schemas.microsoft.com/office/drawing/2014/main" val="20001"/>
                    </a:ext>
                  </a:extLst>
                </a:gridCol>
                <a:gridCol w="2097024">
                  <a:extLst>
                    <a:ext uri="{9D8B030D-6E8A-4147-A177-3AD203B41FA5}">
                      <a16:colId xmlns:a16="http://schemas.microsoft.com/office/drawing/2014/main" val="20002"/>
                    </a:ext>
                  </a:extLst>
                </a:gridCol>
                <a:gridCol w="2268069">
                  <a:extLst>
                    <a:ext uri="{9D8B030D-6E8A-4147-A177-3AD203B41FA5}">
                      <a16:colId xmlns:a16="http://schemas.microsoft.com/office/drawing/2014/main" val="20003"/>
                    </a:ext>
                  </a:extLst>
                </a:gridCol>
              </a:tblGrid>
              <a:tr h="493430">
                <a:tc>
                  <a:txBody>
                    <a:bodyPr/>
                    <a:lstStyle/>
                    <a:p>
                      <a:pPr marL="0" lvl="0" indent="0" algn="ctr" rtl="0">
                        <a:spcBef>
                          <a:spcPts val="0"/>
                        </a:spcBef>
                        <a:spcAft>
                          <a:spcPts val="0"/>
                        </a:spcAft>
                        <a:buNone/>
                      </a:pPr>
                      <a:r>
                        <a:rPr lang="en" sz="1400" b="1" dirty="0">
                          <a:solidFill>
                            <a:srgbClr val="002060"/>
                          </a:solidFill>
                          <a:latin typeface="Arial" panose="020B0604020202020204" pitchFamily="34" charset="0"/>
                          <a:ea typeface="Comfortaa"/>
                          <a:cs typeface="Arial" panose="020B0604020202020204" pitchFamily="34" charset="0"/>
                          <a:sym typeface="Comfortaa"/>
                        </a:rPr>
                        <a:t>rischio</a:t>
                      </a:r>
                      <a:endParaRPr sz="1400" b="1" dirty="0">
                        <a:solidFill>
                          <a:srgbClr val="002060"/>
                        </a:solidFill>
                        <a:latin typeface="Arial" panose="020B0604020202020204" pitchFamily="34" charset="0"/>
                        <a:ea typeface="Comfortaa"/>
                        <a:cs typeface="Arial" panose="020B0604020202020204" pitchFamily="34" charset="0"/>
                        <a:sym typeface="Comfortaa"/>
                      </a:endParaRPr>
                    </a:p>
                  </a:txBody>
                  <a:tcPr marL="91425" marR="91425" marT="91425" marB="91425"/>
                </a:tc>
                <a:tc>
                  <a:txBody>
                    <a:bodyPr/>
                    <a:lstStyle/>
                    <a:p>
                      <a:pPr marL="0" lvl="0" indent="0" algn="ctr" rtl="0">
                        <a:spcBef>
                          <a:spcPts val="0"/>
                        </a:spcBef>
                        <a:spcAft>
                          <a:spcPts val="0"/>
                        </a:spcAft>
                        <a:buNone/>
                      </a:pPr>
                      <a:r>
                        <a:rPr lang="en" sz="1400" b="1" dirty="0">
                          <a:solidFill>
                            <a:srgbClr val="002060"/>
                          </a:solidFill>
                          <a:latin typeface="Arial" panose="020B0604020202020204" pitchFamily="34" charset="0"/>
                          <a:ea typeface="Comfortaa"/>
                          <a:cs typeface="Arial" panose="020B0604020202020204" pitchFamily="34" charset="0"/>
                          <a:sym typeface="Comfortaa"/>
                        </a:rPr>
                        <a:t>prevenzione</a:t>
                      </a:r>
                      <a:endParaRPr sz="1400" b="1" dirty="0">
                        <a:solidFill>
                          <a:srgbClr val="002060"/>
                        </a:solidFill>
                        <a:latin typeface="Arial" panose="020B0604020202020204" pitchFamily="34" charset="0"/>
                        <a:ea typeface="Comfortaa"/>
                        <a:cs typeface="Arial" panose="020B0604020202020204" pitchFamily="34" charset="0"/>
                        <a:sym typeface="Comfortaa"/>
                      </a:endParaRPr>
                    </a:p>
                  </a:txBody>
                  <a:tcPr marL="91425" marR="91425" marT="91425" marB="91425"/>
                </a:tc>
                <a:tc>
                  <a:txBody>
                    <a:bodyPr/>
                    <a:lstStyle/>
                    <a:p>
                      <a:pPr marL="0" lvl="0" indent="0" algn="ctr" rtl="0">
                        <a:spcBef>
                          <a:spcPts val="0"/>
                        </a:spcBef>
                        <a:spcAft>
                          <a:spcPts val="0"/>
                        </a:spcAft>
                        <a:buNone/>
                      </a:pPr>
                      <a:r>
                        <a:rPr lang="en" sz="1400" b="1" dirty="0">
                          <a:solidFill>
                            <a:srgbClr val="002060"/>
                          </a:solidFill>
                          <a:latin typeface="Arial" panose="020B0604020202020204" pitchFamily="34" charset="0"/>
                          <a:ea typeface="Comfortaa"/>
                          <a:cs typeface="Arial" panose="020B0604020202020204" pitchFamily="34" charset="0"/>
                          <a:sym typeface="Comfortaa"/>
                        </a:rPr>
                        <a:t>assicurazione</a:t>
                      </a:r>
                      <a:endParaRPr sz="1400" b="1" dirty="0">
                        <a:solidFill>
                          <a:srgbClr val="002060"/>
                        </a:solidFill>
                        <a:latin typeface="Arial" panose="020B0604020202020204" pitchFamily="34" charset="0"/>
                        <a:ea typeface="Comfortaa"/>
                        <a:cs typeface="Arial" panose="020B0604020202020204" pitchFamily="34" charset="0"/>
                        <a:sym typeface="Comfortaa"/>
                      </a:endParaRPr>
                    </a:p>
                  </a:txBody>
                  <a:tcPr marL="91425" marR="91425" marT="91425" marB="91425"/>
                </a:tc>
                <a:tc>
                  <a:txBody>
                    <a:bodyPr/>
                    <a:lstStyle/>
                    <a:p>
                      <a:pPr marL="0" lvl="0" indent="0" algn="ctr" rtl="0">
                        <a:spcBef>
                          <a:spcPts val="0"/>
                        </a:spcBef>
                        <a:spcAft>
                          <a:spcPts val="0"/>
                        </a:spcAft>
                        <a:buNone/>
                      </a:pPr>
                      <a:r>
                        <a:rPr lang="it-IT" sz="1400" b="1" dirty="0">
                          <a:solidFill>
                            <a:srgbClr val="002060"/>
                          </a:solidFill>
                          <a:latin typeface="Arial" panose="020B0604020202020204" pitchFamily="34" charset="0"/>
                          <a:ea typeface="Comfortaa"/>
                          <a:cs typeface="Arial" panose="020B0604020202020204" pitchFamily="34" charset="0"/>
                          <a:sym typeface="Comfortaa"/>
                        </a:rPr>
                        <a:t>altre prevenzioni</a:t>
                      </a:r>
                    </a:p>
                  </a:txBody>
                  <a:tcPr marL="91425" marR="91425" marT="91425" marB="91425"/>
                </a:tc>
                <a:extLst>
                  <a:ext uri="{0D108BD9-81ED-4DB2-BD59-A6C34878D82A}">
                    <a16:rowId xmlns:a16="http://schemas.microsoft.com/office/drawing/2014/main" val="1558878793"/>
                  </a:ext>
                </a:extLst>
              </a:tr>
              <a:tr h="740145">
                <a:tc>
                  <a:txBody>
                    <a:bodyPr/>
                    <a:lstStyle/>
                    <a:p>
                      <a:pPr marL="0" lvl="0" indent="0" algn="l" rtl="0">
                        <a:spcBef>
                          <a:spcPts val="0"/>
                        </a:spcBef>
                        <a:spcAft>
                          <a:spcPts val="0"/>
                        </a:spcAft>
                        <a:buNone/>
                      </a:pPr>
                      <a:r>
                        <a:rPr lang="it-IT" sz="1400" b="1" dirty="0">
                          <a:solidFill>
                            <a:srgbClr val="002060"/>
                          </a:solidFill>
                          <a:latin typeface="Arial" panose="020B0604020202020204" pitchFamily="34" charset="0"/>
                          <a:ea typeface="Comfortaa"/>
                          <a:cs typeface="Arial" panose="020B0604020202020204" pitchFamily="34" charset="0"/>
                          <a:sym typeface="Comfortaa"/>
                        </a:rPr>
                        <a:t>Cambiamento nei gusti dei consumatori</a:t>
                      </a:r>
                      <a:endParaRPr sz="1400" b="1" dirty="0">
                        <a:solidFill>
                          <a:srgbClr val="002060"/>
                        </a:solidFill>
                        <a:latin typeface="Arial" panose="020B0604020202020204" pitchFamily="34" charset="0"/>
                        <a:ea typeface="Comfortaa"/>
                        <a:cs typeface="Arial" panose="020B0604020202020204" pitchFamily="34" charset="0"/>
                        <a:sym typeface="Comfortaa"/>
                      </a:endParaRPr>
                    </a:p>
                  </a:txBody>
                  <a:tcPr marL="91425" marR="91425" marT="91425" marB="91425"/>
                </a:tc>
                <a:tc>
                  <a:txBody>
                    <a:bodyPr/>
                    <a:lstStyle/>
                    <a:p>
                      <a:pPr marL="0" lvl="0" indent="0" algn="l" rtl="0">
                        <a:spcBef>
                          <a:spcPts val="0"/>
                        </a:spcBef>
                        <a:spcAft>
                          <a:spcPts val="0"/>
                        </a:spcAft>
                        <a:buNone/>
                      </a:pPr>
                      <a:r>
                        <a:rPr lang="it-IT" sz="1400" dirty="0">
                          <a:solidFill>
                            <a:srgbClr val="002060"/>
                          </a:solidFill>
                          <a:latin typeface="Arial" panose="020B0604020202020204" pitchFamily="34" charset="0"/>
                          <a:ea typeface="Comfortaa"/>
                          <a:cs typeface="Arial" panose="020B0604020202020204" pitchFamily="34" charset="0"/>
                          <a:sym typeface="Comfortaa"/>
                        </a:rPr>
                        <a:t>Restyling</a:t>
                      </a:r>
                      <a:r>
                        <a:rPr lang="it-IT" sz="1400" baseline="0" dirty="0">
                          <a:solidFill>
                            <a:srgbClr val="002060"/>
                          </a:solidFill>
                          <a:latin typeface="Arial" panose="020B0604020202020204" pitchFamily="34" charset="0"/>
                          <a:ea typeface="Comfortaa"/>
                          <a:cs typeface="Arial" panose="020B0604020202020204" pitchFamily="34" charset="0"/>
                          <a:sym typeface="Comfortaa"/>
                        </a:rPr>
                        <a:t> prodotto</a:t>
                      </a:r>
                      <a:endParaRPr sz="1400" dirty="0">
                        <a:solidFill>
                          <a:srgbClr val="002060"/>
                        </a:solidFill>
                        <a:latin typeface="Arial" panose="020B0604020202020204" pitchFamily="34" charset="0"/>
                        <a:ea typeface="Comfortaa"/>
                        <a:cs typeface="Arial" panose="020B0604020202020204" pitchFamily="34" charset="0"/>
                        <a:sym typeface="Comfortaa"/>
                      </a:endParaRPr>
                    </a:p>
                  </a:txBody>
                  <a:tcPr marL="91425" marR="91425" marT="91425" marB="91425"/>
                </a:tc>
                <a:tc>
                  <a:txBody>
                    <a:bodyPr/>
                    <a:lstStyle/>
                    <a:p>
                      <a:pPr marL="0" lvl="0" indent="0" algn="l" rtl="0">
                        <a:spcBef>
                          <a:spcPts val="0"/>
                        </a:spcBef>
                        <a:spcAft>
                          <a:spcPts val="0"/>
                        </a:spcAft>
                        <a:buNone/>
                      </a:pPr>
                      <a:endParaRPr sz="1400" dirty="0">
                        <a:solidFill>
                          <a:srgbClr val="002060"/>
                        </a:solidFill>
                        <a:latin typeface="Arial" panose="020B0604020202020204" pitchFamily="34" charset="0"/>
                        <a:ea typeface="Comfortaa"/>
                        <a:cs typeface="Arial" panose="020B0604020202020204" pitchFamily="34" charset="0"/>
                        <a:sym typeface="Comfortaa"/>
                      </a:endParaRPr>
                    </a:p>
                  </a:txBody>
                  <a:tcPr marL="91425" marR="91425" marT="91425" marB="91425"/>
                </a:tc>
                <a:tc>
                  <a:txBody>
                    <a:bodyPr/>
                    <a:lstStyle/>
                    <a:p>
                      <a:pPr marL="0" lvl="0" indent="0" algn="l" rtl="0">
                        <a:spcBef>
                          <a:spcPts val="0"/>
                        </a:spcBef>
                        <a:spcAft>
                          <a:spcPts val="0"/>
                        </a:spcAft>
                        <a:buNone/>
                      </a:pPr>
                      <a:r>
                        <a:rPr lang="it-IT" sz="1400" dirty="0">
                          <a:solidFill>
                            <a:srgbClr val="002060"/>
                          </a:solidFill>
                          <a:latin typeface="Arial" panose="020B0604020202020204" pitchFamily="34" charset="0"/>
                          <a:ea typeface="Comfortaa"/>
                          <a:cs typeface="Arial" panose="020B0604020202020204" pitchFamily="34" charset="0"/>
                          <a:sym typeface="Comfortaa"/>
                        </a:rPr>
                        <a:t>Pubblicità,</a:t>
                      </a:r>
                      <a:r>
                        <a:rPr lang="it-IT" sz="1400" baseline="0" dirty="0">
                          <a:solidFill>
                            <a:srgbClr val="002060"/>
                          </a:solidFill>
                          <a:latin typeface="Arial" panose="020B0604020202020204" pitchFamily="34" charset="0"/>
                          <a:ea typeface="Comfortaa"/>
                          <a:cs typeface="Arial" panose="020B0604020202020204" pitchFamily="34" charset="0"/>
                          <a:sym typeface="Comfortaa"/>
                        </a:rPr>
                        <a:t> promozioni, sondaggi</a:t>
                      </a:r>
                      <a:endParaRPr sz="1400" dirty="0">
                        <a:solidFill>
                          <a:srgbClr val="002060"/>
                        </a:solidFill>
                        <a:latin typeface="Arial" panose="020B0604020202020204" pitchFamily="34" charset="0"/>
                        <a:ea typeface="Comfortaa"/>
                        <a:cs typeface="Arial" panose="020B0604020202020204" pitchFamily="34" charset="0"/>
                        <a:sym typeface="Comfortaa"/>
                      </a:endParaRPr>
                    </a:p>
                  </a:txBody>
                  <a:tcPr marL="91425" marR="91425" marT="91425" marB="91425"/>
                </a:tc>
                <a:extLst>
                  <a:ext uri="{0D108BD9-81ED-4DB2-BD59-A6C34878D82A}">
                    <a16:rowId xmlns:a16="http://schemas.microsoft.com/office/drawing/2014/main" val="10000"/>
                  </a:ext>
                </a:extLst>
              </a:tr>
              <a:tr h="852858">
                <a:tc>
                  <a:txBody>
                    <a:bodyPr/>
                    <a:lstStyle/>
                    <a:p>
                      <a:pPr marL="0" lvl="0" indent="0" algn="l" rtl="0">
                        <a:spcBef>
                          <a:spcPts val="0"/>
                        </a:spcBef>
                        <a:spcAft>
                          <a:spcPts val="0"/>
                        </a:spcAft>
                        <a:buNone/>
                      </a:pPr>
                      <a:r>
                        <a:rPr lang="it-IT" sz="1400" b="1" dirty="0">
                          <a:solidFill>
                            <a:srgbClr val="002060"/>
                          </a:solidFill>
                          <a:latin typeface="Arial" panose="020B0604020202020204" pitchFamily="34" charset="0"/>
                          <a:ea typeface="Comfortaa"/>
                          <a:cs typeface="Arial" panose="020B0604020202020204" pitchFamily="34" charset="0"/>
                          <a:sym typeface="Comfortaa"/>
                        </a:rPr>
                        <a:t>Furto in magazzino o negozio o durante il trasporto</a:t>
                      </a:r>
                      <a:endParaRPr sz="1400" b="1" dirty="0">
                        <a:solidFill>
                          <a:srgbClr val="002060"/>
                        </a:solidFill>
                        <a:latin typeface="Arial" panose="020B0604020202020204" pitchFamily="34" charset="0"/>
                        <a:ea typeface="Comfortaa"/>
                        <a:cs typeface="Arial" panose="020B0604020202020204" pitchFamily="34" charset="0"/>
                        <a:sym typeface="Comfortaa"/>
                      </a:endParaRPr>
                    </a:p>
                  </a:txBody>
                  <a:tcPr marL="91425" marR="91425" marT="91425" marB="91425"/>
                </a:tc>
                <a:tc>
                  <a:txBody>
                    <a:bodyPr/>
                    <a:lstStyle/>
                    <a:p>
                      <a:pPr marL="0" lvl="0" indent="0" algn="l" rtl="0">
                        <a:spcBef>
                          <a:spcPts val="0"/>
                        </a:spcBef>
                        <a:spcAft>
                          <a:spcPts val="0"/>
                        </a:spcAft>
                        <a:buNone/>
                      </a:pPr>
                      <a:r>
                        <a:rPr lang="it-IT" sz="1400" dirty="0">
                          <a:solidFill>
                            <a:srgbClr val="002060"/>
                          </a:solidFill>
                          <a:latin typeface="Arial" panose="020B0604020202020204" pitchFamily="34" charset="0"/>
                          <a:ea typeface="Comfortaa"/>
                          <a:cs typeface="Arial" panose="020B0604020202020204" pitchFamily="34" charset="0"/>
                          <a:sym typeface="Comfortaa"/>
                        </a:rPr>
                        <a:t>Impianto di allarme</a:t>
                      </a:r>
                    </a:p>
                    <a:p>
                      <a:pPr marL="0" lvl="0" indent="0" algn="l" rtl="0">
                        <a:spcBef>
                          <a:spcPts val="0"/>
                        </a:spcBef>
                        <a:spcAft>
                          <a:spcPts val="0"/>
                        </a:spcAft>
                        <a:buNone/>
                      </a:pPr>
                      <a:endParaRPr sz="1400" dirty="0">
                        <a:solidFill>
                          <a:srgbClr val="002060"/>
                        </a:solidFill>
                        <a:latin typeface="Arial" panose="020B0604020202020204" pitchFamily="34" charset="0"/>
                        <a:ea typeface="Comfortaa"/>
                        <a:cs typeface="Arial" panose="020B0604020202020204" pitchFamily="34" charset="0"/>
                        <a:sym typeface="Comfortaa"/>
                      </a:endParaRPr>
                    </a:p>
                  </a:txBody>
                  <a:tcPr marL="91425" marR="91425" marT="91425" marB="91425"/>
                </a:tc>
                <a:tc>
                  <a:txBody>
                    <a:bodyPr/>
                    <a:lstStyle/>
                    <a:p>
                      <a:pPr marL="0" lvl="0" indent="0" algn="l" rtl="0">
                        <a:spcBef>
                          <a:spcPts val="0"/>
                        </a:spcBef>
                        <a:spcAft>
                          <a:spcPts val="0"/>
                        </a:spcAft>
                        <a:buNone/>
                      </a:pPr>
                      <a:r>
                        <a:rPr lang="it-IT" sz="1400" dirty="0">
                          <a:solidFill>
                            <a:srgbClr val="002060"/>
                          </a:solidFill>
                          <a:latin typeface="Arial" panose="020B0604020202020204" pitchFamily="34" charset="0"/>
                          <a:ea typeface="Comfortaa"/>
                          <a:cs typeface="Arial" panose="020B0604020202020204" pitchFamily="34" charset="0"/>
                          <a:sym typeface="Comfortaa"/>
                        </a:rPr>
                        <a:t>FURTO</a:t>
                      </a:r>
                    </a:p>
                    <a:p>
                      <a:pPr marL="0" lvl="0" indent="0" algn="l" rtl="0">
                        <a:spcBef>
                          <a:spcPts val="0"/>
                        </a:spcBef>
                        <a:spcAft>
                          <a:spcPts val="0"/>
                        </a:spcAft>
                        <a:buNone/>
                      </a:pPr>
                      <a:r>
                        <a:rPr lang="it-IT" sz="1400" dirty="0">
                          <a:solidFill>
                            <a:srgbClr val="002060"/>
                          </a:solidFill>
                          <a:latin typeface="Arial" panose="020B0604020202020204" pitchFamily="34" charset="0"/>
                          <a:ea typeface="Comfortaa"/>
                          <a:cs typeface="Arial" panose="020B0604020202020204" pitchFamily="34" charset="0"/>
                          <a:sym typeface="Comfortaa"/>
                        </a:rPr>
                        <a:t>TRASPORTO</a:t>
                      </a:r>
                    </a:p>
                    <a:p>
                      <a:pPr marL="0" lvl="0" indent="0" algn="l" rtl="0">
                        <a:spcBef>
                          <a:spcPts val="0"/>
                        </a:spcBef>
                        <a:spcAft>
                          <a:spcPts val="0"/>
                        </a:spcAft>
                        <a:buNone/>
                      </a:pPr>
                      <a:r>
                        <a:rPr lang="it-IT" sz="1400" dirty="0">
                          <a:solidFill>
                            <a:srgbClr val="002060"/>
                          </a:solidFill>
                          <a:latin typeface="Arial" panose="020B0604020202020204" pitchFamily="34" charset="0"/>
                          <a:ea typeface="Comfortaa"/>
                          <a:cs typeface="Arial" panose="020B0604020202020204" pitchFamily="34" charset="0"/>
                          <a:sym typeface="Comfortaa"/>
                        </a:rPr>
                        <a:t>ATTI</a:t>
                      </a:r>
                      <a:r>
                        <a:rPr lang="it-IT" sz="1400" baseline="0" dirty="0">
                          <a:solidFill>
                            <a:srgbClr val="002060"/>
                          </a:solidFill>
                          <a:latin typeface="Arial" panose="020B0604020202020204" pitchFamily="34" charset="0"/>
                          <a:ea typeface="Comfortaa"/>
                          <a:cs typeface="Arial" panose="020B0604020202020204" pitchFamily="34" charset="0"/>
                          <a:sym typeface="Comfortaa"/>
                        </a:rPr>
                        <a:t> VANDALICI</a:t>
                      </a:r>
                      <a:endParaRPr sz="1400" dirty="0">
                        <a:solidFill>
                          <a:srgbClr val="002060"/>
                        </a:solidFill>
                        <a:latin typeface="Arial" panose="020B0604020202020204" pitchFamily="34" charset="0"/>
                        <a:ea typeface="Comfortaa"/>
                        <a:cs typeface="Arial" panose="020B0604020202020204" pitchFamily="34" charset="0"/>
                        <a:sym typeface="Comfortaa"/>
                      </a:endParaRPr>
                    </a:p>
                  </a:txBody>
                  <a:tcPr marL="91425" marR="91425" marT="91425" marB="91425"/>
                </a:tc>
                <a:tc>
                  <a:txBody>
                    <a:bodyPr/>
                    <a:lstStyle/>
                    <a:p>
                      <a:pPr marL="0" lvl="0" indent="0" algn="l" rtl="0">
                        <a:spcBef>
                          <a:spcPts val="0"/>
                        </a:spcBef>
                        <a:spcAft>
                          <a:spcPts val="0"/>
                        </a:spcAft>
                        <a:buNone/>
                      </a:pPr>
                      <a:r>
                        <a:rPr lang="it-IT" sz="1400" dirty="0">
                          <a:solidFill>
                            <a:srgbClr val="002060"/>
                          </a:solidFill>
                          <a:latin typeface="Arial" panose="020B0604020202020204" pitchFamily="34" charset="0"/>
                          <a:ea typeface="Comfortaa"/>
                          <a:cs typeface="Arial" panose="020B0604020202020204" pitchFamily="34" charset="0"/>
                          <a:sym typeface="Comfortaa"/>
                        </a:rPr>
                        <a:t>Servizio di vigilanza</a:t>
                      </a:r>
                    </a:p>
                    <a:p>
                      <a:pPr marL="0" lvl="0" indent="0" algn="l" rtl="0">
                        <a:spcBef>
                          <a:spcPts val="0"/>
                        </a:spcBef>
                        <a:spcAft>
                          <a:spcPts val="0"/>
                        </a:spcAft>
                        <a:buNone/>
                      </a:pPr>
                      <a:r>
                        <a:rPr lang="it-IT" sz="1400" dirty="0">
                          <a:solidFill>
                            <a:srgbClr val="002060"/>
                          </a:solidFill>
                          <a:latin typeface="Arial" panose="020B0604020202020204" pitchFamily="34" charset="0"/>
                          <a:ea typeface="Comfortaa"/>
                          <a:cs typeface="Arial" panose="020B0604020202020204" pitchFamily="34" charset="0"/>
                          <a:sym typeface="Comfortaa"/>
                        </a:rPr>
                        <a:t>Terziarizzazione</a:t>
                      </a:r>
                      <a:r>
                        <a:rPr lang="it-IT" sz="1400" baseline="0" dirty="0">
                          <a:solidFill>
                            <a:srgbClr val="002060"/>
                          </a:solidFill>
                          <a:latin typeface="Arial" panose="020B0604020202020204" pitchFamily="34" charset="0"/>
                          <a:ea typeface="Comfortaa"/>
                          <a:cs typeface="Arial" panose="020B0604020202020204" pitchFamily="34" charset="0"/>
                          <a:sym typeface="Comfortaa"/>
                        </a:rPr>
                        <a:t> del trasporto (outsourcing)</a:t>
                      </a:r>
                      <a:endParaRPr sz="1400" dirty="0">
                        <a:solidFill>
                          <a:srgbClr val="002060"/>
                        </a:solidFill>
                        <a:latin typeface="Arial" panose="020B0604020202020204" pitchFamily="34" charset="0"/>
                        <a:ea typeface="Comfortaa"/>
                        <a:cs typeface="Arial" panose="020B0604020202020204" pitchFamily="34" charset="0"/>
                        <a:sym typeface="Comfortaa"/>
                      </a:endParaRPr>
                    </a:p>
                  </a:txBody>
                  <a:tcPr marL="91425" marR="91425" marT="91425" marB="91425"/>
                </a:tc>
                <a:extLst>
                  <a:ext uri="{0D108BD9-81ED-4DB2-BD59-A6C34878D82A}">
                    <a16:rowId xmlns:a16="http://schemas.microsoft.com/office/drawing/2014/main" val="10001"/>
                  </a:ext>
                </a:extLst>
              </a:tr>
              <a:tr h="1121630">
                <a:tc>
                  <a:txBody>
                    <a:bodyPr/>
                    <a:lstStyle/>
                    <a:p>
                      <a:pPr marL="0" lvl="0" indent="0" algn="l" rtl="0">
                        <a:spcBef>
                          <a:spcPts val="0"/>
                        </a:spcBef>
                        <a:spcAft>
                          <a:spcPts val="0"/>
                        </a:spcAft>
                        <a:buNone/>
                      </a:pPr>
                      <a:r>
                        <a:rPr lang="en" sz="1400" b="1" dirty="0">
                          <a:solidFill>
                            <a:srgbClr val="002060"/>
                          </a:solidFill>
                          <a:latin typeface="Arial" panose="020B0604020202020204" pitchFamily="34" charset="0"/>
                          <a:ea typeface="Comfortaa"/>
                          <a:cs typeface="Arial" panose="020B0604020202020204" pitchFamily="34" charset="0"/>
                          <a:sym typeface="Comfortaa"/>
                        </a:rPr>
                        <a:t>Perdita quote di mercato a vantaggio della concorrenza</a:t>
                      </a:r>
                      <a:endParaRPr sz="1400" b="1" dirty="0">
                        <a:solidFill>
                          <a:srgbClr val="002060"/>
                        </a:solidFill>
                        <a:latin typeface="Arial" panose="020B0604020202020204" pitchFamily="34" charset="0"/>
                        <a:ea typeface="Comfortaa"/>
                        <a:cs typeface="Arial" panose="020B0604020202020204" pitchFamily="34" charset="0"/>
                        <a:sym typeface="Comfortaa"/>
                      </a:endParaRPr>
                    </a:p>
                  </a:txBody>
                  <a:tcPr marL="91425" marR="91425" marT="91425" marB="91425"/>
                </a:tc>
                <a:tc>
                  <a:txBody>
                    <a:bodyPr/>
                    <a:lstStyle/>
                    <a:p>
                      <a:pPr marL="0" lvl="0" indent="0" algn="l" rtl="0">
                        <a:spcBef>
                          <a:spcPts val="0"/>
                        </a:spcBef>
                        <a:spcAft>
                          <a:spcPts val="0"/>
                        </a:spcAft>
                        <a:buNone/>
                      </a:pPr>
                      <a:r>
                        <a:rPr lang="it-IT" sz="1400" dirty="0">
                          <a:solidFill>
                            <a:srgbClr val="002060"/>
                          </a:solidFill>
                          <a:latin typeface="Arial" panose="020B0604020202020204" pitchFamily="34" charset="0"/>
                          <a:ea typeface="Comfortaa"/>
                          <a:cs typeface="Arial" panose="020B0604020202020204" pitchFamily="34" charset="0"/>
                          <a:sym typeface="Comfortaa"/>
                        </a:rPr>
                        <a:t>Sviluppo</a:t>
                      </a:r>
                      <a:r>
                        <a:rPr lang="it-IT" sz="1400" baseline="0" dirty="0">
                          <a:solidFill>
                            <a:srgbClr val="002060"/>
                          </a:solidFill>
                          <a:latin typeface="Arial" panose="020B0604020202020204" pitchFamily="34" charset="0"/>
                          <a:ea typeface="Comfortaa"/>
                          <a:cs typeface="Arial" panose="020B0604020202020204" pitchFamily="34" charset="0"/>
                          <a:sym typeface="Comfortaa"/>
                        </a:rPr>
                        <a:t> del prodotto </a:t>
                      </a:r>
                      <a:endParaRPr sz="1400" dirty="0">
                        <a:solidFill>
                          <a:srgbClr val="002060"/>
                        </a:solidFill>
                        <a:latin typeface="Arial" panose="020B0604020202020204" pitchFamily="34" charset="0"/>
                        <a:ea typeface="Comfortaa"/>
                        <a:cs typeface="Arial" panose="020B0604020202020204" pitchFamily="34" charset="0"/>
                        <a:sym typeface="Comfortaa"/>
                      </a:endParaRPr>
                    </a:p>
                  </a:txBody>
                  <a:tcPr marL="91425" marR="91425" marT="91425" marB="91425"/>
                </a:tc>
                <a:tc>
                  <a:txBody>
                    <a:bodyPr/>
                    <a:lstStyle/>
                    <a:p>
                      <a:pPr marL="0" lvl="0" indent="0" algn="l" rtl="0">
                        <a:spcBef>
                          <a:spcPts val="0"/>
                        </a:spcBef>
                        <a:spcAft>
                          <a:spcPts val="0"/>
                        </a:spcAft>
                        <a:buNone/>
                      </a:pPr>
                      <a:endParaRPr lang="it-IT" sz="1400" dirty="0">
                        <a:solidFill>
                          <a:srgbClr val="002060"/>
                        </a:solidFill>
                        <a:latin typeface="Arial" panose="020B0604020202020204" pitchFamily="34" charset="0"/>
                        <a:ea typeface="Comfortaa"/>
                        <a:cs typeface="Arial" panose="020B0604020202020204" pitchFamily="34" charset="0"/>
                        <a:sym typeface="Comfortaa"/>
                      </a:endParaRPr>
                    </a:p>
                  </a:txBody>
                  <a:tcPr marL="91425" marR="91425" marT="91425" marB="91425"/>
                </a:tc>
                <a:tc>
                  <a:txBody>
                    <a:bodyPr/>
                    <a:lstStyle/>
                    <a:p>
                      <a:pPr marL="0" lvl="0" indent="0" algn="l" rtl="0">
                        <a:spcBef>
                          <a:spcPts val="0"/>
                        </a:spcBef>
                        <a:spcAft>
                          <a:spcPts val="0"/>
                        </a:spcAft>
                        <a:buNone/>
                      </a:pPr>
                      <a:r>
                        <a:rPr lang="it-IT" sz="1400" dirty="0">
                          <a:solidFill>
                            <a:srgbClr val="002060"/>
                          </a:solidFill>
                          <a:latin typeface="Arial" panose="020B0604020202020204" pitchFamily="34" charset="0"/>
                          <a:ea typeface="Comfortaa"/>
                          <a:cs typeface="Arial" panose="020B0604020202020204" pitchFamily="34" charset="0"/>
                          <a:sym typeface="Comfortaa"/>
                        </a:rPr>
                        <a:t>Azioni</a:t>
                      </a:r>
                      <a:r>
                        <a:rPr lang="it-IT" sz="1400" baseline="0" dirty="0">
                          <a:solidFill>
                            <a:srgbClr val="002060"/>
                          </a:solidFill>
                          <a:latin typeface="Arial" panose="020B0604020202020204" pitchFamily="34" charset="0"/>
                          <a:ea typeface="Comfortaa"/>
                          <a:cs typeface="Arial" panose="020B0604020202020204" pitchFamily="34" charset="0"/>
                          <a:sym typeface="Comfortaa"/>
                        </a:rPr>
                        <a:t> di Marketing con  restyling prodotto (es personalizzare per le ricorrenze)</a:t>
                      </a:r>
                      <a:endParaRPr sz="1400" dirty="0">
                        <a:solidFill>
                          <a:srgbClr val="002060"/>
                        </a:solidFill>
                        <a:latin typeface="Arial" panose="020B0604020202020204" pitchFamily="34" charset="0"/>
                        <a:ea typeface="Comfortaa"/>
                        <a:cs typeface="Arial" panose="020B0604020202020204" pitchFamily="34" charset="0"/>
                        <a:sym typeface="Comfortaa"/>
                      </a:endParaRPr>
                    </a:p>
                  </a:txBody>
                  <a:tcPr marL="91425" marR="91425" marT="91425" marB="91425"/>
                </a:tc>
                <a:extLst>
                  <a:ext uri="{0D108BD9-81ED-4DB2-BD59-A6C34878D82A}">
                    <a16:rowId xmlns:a16="http://schemas.microsoft.com/office/drawing/2014/main" val="10002"/>
                  </a:ext>
                </a:extLst>
              </a:tr>
              <a:tr h="1379584">
                <a:tc>
                  <a:txBody>
                    <a:bodyPr/>
                    <a:lstStyle/>
                    <a:p>
                      <a:pPr marL="0" lvl="0" indent="0" algn="l" rtl="0">
                        <a:spcBef>
                          <a:spcPts val="0"/>
                        </a:spcBef>
                        <a:spcAft>
                          <a:spcPts val="0"/>
                        </a:spcAft>
                        <a:buNone/>
                      </a:pPr>
                      <a:r>
                        <a:rPr lang="en" sz="1400" b="1" dirty="0">
                          <a:solidFill>
                            <a:srgbClr val="002060"/>
                          </a:solidFill>
                          <a:latin typeface="Arial" panose="020B0604020202020204" pitchFamily="34" charset="0"/>
                          <a:ea typeface="Comfortaa"/>
                          <a:cs typeface="Arial" panose="020B0604020202020204" pitchFamily="34" charset="0"/>
                          <a:sym typeface="Comfortaa"/>
                        </a:rPr>
                        <a:t>Blackout e interruzioni nella produzione</a:t>
                      </a:r>
                      <a:endParaRPr sz="1400" b="1" dirty="0">
                        <a:solidFill>
                          <a:srgbClr val="002060"/>
                        </a:solidFill>
                        <a:latin typeface="Arial" panose="020B0604020202020204" pitchFamily="34" charset="0"/>
                        <a:ea typeface="Comfortaa"/>
                        <a:cs typeface="Arial" panose="020B0604020202020204" pitchFamily="34" charset="0"/>
                        <a:sym typeface="Comfortaa"/>
                      </a:endParaRPr>
                    </a:p>
                  </a:txBody>
                  <a:tcPr marL="91425" marR="91425" marT="91425" marB="91425"/>
                </a:tc>
                <a:tc>
                  <a:txBody>
                    <a:bodyPr/>
                    <a:lstStyle/>
                    <a:p>
                      <a:pPr marL="0" lvl="0" indent="0" algn="l" rtl="0">
                        <a:spcBef>
                          <a:spcPts val="0"/>
                        </a:spcBef>
                        <a:spcAft>
                          <a:spcPts val="0"/>
                        </a:spcAft>
                        <a:buNone/>
                      </a:pPr>
                      <a:r>
                        <a:rPr lang="it-IT" sz="1400" dirty="0">
                          <a:solidFill>
                            <a:srgbClr val="002060"/>
                          </a:solidFill>
                          <a:latin typeface="Arial" panose="020B0604020202020204" pitchFamily="34" charset="0"/>
                          <a:ea typeface="Comfortaa"/>
                          <a:cs typeface="Arial" panose="020B0604020202020204" pitchFamily="34" charset="0"/>
                          <a:sym typeface="Comfortaa"/>
                        </a:rPr>
                        <a:t>Generatori alternativi</a:t>
                      </a:r>
                      <a:endParaRPr sz="1400" dirty="0">
                        <a:solidFill>
                          <a:srgbClr val="002060"/>
                        </a:solidFill>
                        <a:latin typeface="Arial" panose="020B0604020202020204" pitchFamily="34" charset="0"/>
                        <a:ea typeface="Comfortaa"/>
                        <a:cs typeface="Arial" panose="020B0604020202020204" pitchFamily="34" charset="0"/>
                        <a:sym typeface="Comfortaa"/>
                      </a:endParaRPr>
                    </a:p>
                  </a:txBody>
                  <a:tcPr marL="91425" marR="91425" marT="91425" marB="91425"/>
                </a:tc>
                <a:tc>
                  <a:txBody>
                    <a:bodyPr/>
                    <a:lstStyle/>
                    <a:p>
                      <a:pPr marL="0" lvl="0" indent="0" algn="l" rtl="0">
                        <a:spcBef>
                          <a:spcPts val="0"/>
                        </a:spcBef>
                        <a:spcAft>
                          <a:spcPts val="0"/>
                        </a:spcAft>
                        <a:buNone/>
                      </a:pPr>
                      <a:r>
                        <a:rPr lang="it-IT" sz="1400" dirty="0">
                          <a:solidFill>
                            <a:srgbClr val="002060"/>
                          </a:solidFill>
                          <a:latin typeface="Arial" panose="020B0604020202020204" pitchFamily="34" charset="0"/>
                          <a:ea typeface="Comfortaa"/>
                          <a:cs typeface="Arial" panose="020B0604020202020204" pitchFamily="34" charset="0"/>
                          <a:sym typeface="Comfortaa"/>
                        </a:rPr>
                        <a:t>CONTINUITA’ PRODUTTIVA</a:t>
                      </a:r>
                      <a:endParaRPr sz="1400" dirty="0">
                        <a:solidFill>
                          <a:srgbClr val="002060"/>
                        </a:solidFill>
                        <a:latin typeface="Arial" panose="020B0604020202020204" pitchFamily="34" charset="0"/>
                        <a:ea typeface="Comfortaa"/>
                        <a:cs typeface="Arial" panose="020B0604020202020204" pitchFamily="34" charset="0"/>
                        <a:sym typeface="Comfortaa"/>
                      </a:endParaRPr>
                    </a:p>
                  </a:txBody>
                  <a:tcPr marL="91425" marR="91425" marT="91425" marB="91425"/>
                </a:tc>
                <a:tc>
                  <a:txBody>
                    <a:bodyPr/>
                    <a:lstStyle/>
                    <a:p>
                      <a:pPr marL="0" lvl="0" indent="0" algn="l" rtl="0">
                        <a:spcBef>
                          <a:spcPts val="0"/>
                        </a:spcBef>
                        <a:spcAft>
                          <a:spcPts val="0"/>
                        </a:spcAft>
                        <a:buNone/>
                      </a:pPr>
                      <a:r>
                        <a:rPr lang="it-IT" sz="1400" dirty="0">
                          <a:solidFill>
                            <a:srgbClr val="002060"/>
                          </a:solidFill>
                          <a:latin typeface="Arial" panose="020B0604020202020204" pitchFamily="34" charset="0"/>
                          <a:ea typeface="Comfortaa"/>
                          <a:cs typeface="Arial" panose="020B0604020202020204" pitchFamily="34" charset="0"/>
                          <a:sym typeface="Comfortaa"/>
                        </a:rPr>
                        <a:t>Team</a:t>
                      </a:r>
                      <a:r>
                        <a:rPr lang="it-IT" sz="1400" baseline="0" dirty="0">
                          <a:solidFill>
                            <a:srgbClr val="002060"/>
                          </a:solidFill>
                          <a:latin typeface="Arial" panose="020B0604020202020204" pitchFamily="34" charset="0"/>
                          <a:ea typeface="Comfortaa"/>
                          <a:cs typeface="Arial" panose="020B0604020202020204" pitchFamily="34" charset="0"/>
                          <a:sym typeface="Comfortaa"/>
                        </a:rPr>
                        <a:t> di s</a:t>
                      </a:r>
                      <a:r>
                        <a:rPr lang="it-IT" sz="1400" dirty="0">
                          <a:solidFill>
                            <a:srgbClr val="002060"/>
                          </a:solidFill>
                          <a:latin typeface="Arial" panose="020B0604020202020204" pitchFamily="34" charset="0"/>
                          <a:ea typeface="Comfortaa"/>
                          <a:cs typeface="Arial" panose="020B0604020202020204" pitchFamily="34" charset="0"/>
                          <a:sym typeface="Comfortaa"/>
                        </a:rPr>
                        <a:t>pecialisti</a:t>
                      </a:r>
                      <a:r>
                        <a:rPr lang="it-IT" sz="1400" baseline="0" dirty="0">
                          <a:solidFill>
                            <a:srgbClr val="002060"/>
                          </a:solidFill>
                          <a:latin typeface="Arial" panose="020B0604020202020204" pitchFamily="34" charset="0"/>
                          <a:ea typeface="Comfortaa"/>
                          <a:cs typeface="Arial" panose="020B0604020202020204" pitchFamily="34" charset="0"/>
                          <a:sym typeface="Comfortaa"/>
                        </a:rPr>
                        <a:t> per il pronto intervento </a:t>
                      </a:r>
                      <a:endParaRPr sz="1400" dirty="0">
                        <a:solidFill>
                          <a:srgbClr val="002060"/>
                        </a:solidFill>
                        <a:latin typeface="Arial" panose="020B0604020202020204" pitchFamily="34" charset="0"/>
                        <a:ea typeface="Comfortaa"/>
                        <a:cs typeface="Arial" panose="020B0604020202020204" pitchFamily="34" charset="0"/>
                        <a:sym typeface="Comfortaa"/>
                      </a:endParaRPr>
                    </a:p>
                  </a:txBody>
                  <a:tcPr marL="91425" marR="91425" marT="91425" marB="91425"/>
                </a:tc>
                <a:extLst>
                  <a:ext uri="{0D108BD9-81ED-4DB2-BD59-A6C34878D82A}">
                    <a16:rowId xmlns:a16="http://schemas.microsoft.com/office/drawing/2014/main" val="10003"/>
                  </a:ext>
                </a:extLst>
              </a:tr>
            </a:tbl>
          </a:graphicData>
        </a:graphic>
      </p:graphicFrame>
      <p:pic>
        <p:nvPicPr>
          <p:cNvPr id="3" name="Immagine 2" descr="IMG-20200530-WA0000.jpg"/>
          <p:cNvPicPr>
            <a:picLocks noChangeAspect="1"/>
          </p:cNvPicPr>
          <p:nvPr/>
        </p:nvPicPr>
        <p:blipFill>
          <a:blip r:embed="rId3"/>
          <a:stretch>
            <a:fillRect/>
          </a:stretch>
        </p:blipFill>
        <p:spPr>
          <a:xfrm>
            <a:off x="7955783" y="100668"/>
            <a:ext cx="382873" cy="377504"/>
          </a:xfrm>
          <a:prstGeom prst="rect">
            <a:avLst/>
          </a:prstGeom>
          <a:scene3d>
            <a:camera prst="orthographicFront"/>
            <a:lightRig rig="threePt" dir="t"/>
          </a:scene3d>
          <a:sp3d>
            <a:bevelT/>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TM04033927[[fn=Evento]]</Template>
  <TotalTime>2403</TotalTime>
  <Words>1532</Words>
  <Application>Microsoft Office PowerPoint</Application>
  <PresentationFormat>Presentazione su schermo (16:9)</PresentationFormat>
  <Paragraphs>179</Paragraphs>
  <Slides>15</Slides>
  <Notes>15</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15</vt:i4>
      </vt:variant>
    </vt:vector>
  </HeadingPairs>
  <TitlesOfParts>
    <vt:vector size="22" baseType="lpstr">
      <vt:lpstr>Francois One</vt:lpstr>
      <vt:lpstr>Copperplate Gothic Bold</vt:lpstr>
      <vt:lpstr>Arial</vt:lpstr>
      <vt:lpstr>Wingdings</vt:lpstr>
      <vt:lpstr>Tw Cen MT</vt:lpstr>
      <vt:lpstr>Comfortaa</vt:lpstr>
      <vt:lpstr>Circuito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Caso di studio</vt:lpstr>
      <vt:lpstr>Caso di studio</vt:lpstr>
      <vt:lpstr>Caso di studio</vt:lpstr>
      <vt:lpstr>Caso di studio</vt:lpstr>
      <vt:lpstr>cONCLUSIONI</vt:lpstr>
      <vt:lpstr>cONCLUSIONI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Nome Società</dc:title>
  <dc:creator>stanislao iezzi</dc:creator>
  <cp:lastModifiedBy>Simona</cp:lastModifiedBy>
  <cp:revision>285</cp:revision>
  <dcterms:modified xsi:type="dcterms:W3CDTF">2020-06-18T08:37:53Z</dcterms:modified>
</cp:coreProperties>
</file>