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7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omfortaa" panose="020B0604020202020204" charset="0"/>
      <p:regular r:id="rId14"/>
      <p:bold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Wingdings 3" panose="05040102010807070707" pitchFamily="18" charset="2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7E5"/>
    <a:srgbClr val="DA9FDB"/>
    <a:srgbClr val="387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690ED6-2B78-4921-9739-BF9B6A6A56F0}">
  <a:tblStyle styleId="{44690ED6-2B78-4921-9739-BF9B6A6A56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02" y="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8933984a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8933984a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43dbc450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43dbc450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c99b38b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c99b38b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8933984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8933984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8933984a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8933984a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8933984a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8933984a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2947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5271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3834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1030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2529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4254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9236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56834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00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070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0757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73026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2148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5103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279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2519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0998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0AD74-4810-45C1-9903-B598D4011873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5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  <p:sldLayoutId id="2147484088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4979504" y="1262269"/>
            <a:ext cx="2164841" cy="20121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« Essere sempre alla moda pensando al futuro. »</a:t>
            </a:r>
            <a:endParaRPr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>
            <a:extLst>
              <a:ext uri="{FF2B5EF4-FFF2-40B4-BE49-F238E27FC236}">
                <a16:creationId xmlns:a16="http://schemas.microsoft.com/office/drawing/2014/main" id="{3DD24F4A-5E3B-41EC-98C9-268F984D42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37" y="162725"/>
            <a:ext cx="8790725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491043" y="363525"/>
            <a:ext cx="8106305" cy="7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Caso di studio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546653" y="1173282"/>
            <a:ext cx="8050696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Conclusioni e politiche di prevenzione e di riparazione del danno indiretto  </a:t>
            </a:r>
            <a:endParaRPr b="1" dirty="0">
              <a:solidFill>
                <a:schemeClr val="accent3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n w="0"/>
                <a:latin typeface="Comfortaa"/>
                <a:ea typeface="Comfortaa"/>
                <a:cs typeface="Comfortaa"/>
                <a:sym typeface="Comfortaa"/>
              </a:rPr>
              <a:t>Grazie all’assicurazione siamo riuscite a mitigare le conseguenze  del danno.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ln w="0"/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n w="0"/>
                <a:latin typeface="Comfortaa"/>
                <a:ea typeface="Comfortaa"/>
                <a:cs typeface="Comfortaa"/>
                <a:sym typeface="Comfortaa"/>
              </a:rPr>
              <a:t>È mancato il controllo costante dei macchinari.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ln w="0"/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n w="0"/>
                <a:latin typeface="Comfortaa"/>
                <a:ea typeface="Comfortaa"/>
                <a:cs typeface="Comfortaa"/>
                <a:sym typeface="Comfortaa"/>
              </a:rPr>
              <a:t>Per rimediare: aumento orari di lavoro per un certo periodo. Rilascio di uno sconto a chi ha dovuto aspettare tanto per la consegna della merce.</a:t>
            </a:r>
            <a:endParaRPr dirty="0">
              <a:ln w="0"/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E19158-1232-45F8-9297-FE0E5B241C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04" t="25870" r="25505" b="29276"/>
          <a:stretch/>
        </p:blipFill>
        <p:spPr>
          <a:xfrm>
            <a:off x="8269357" y="4214521"/>
            <a:ext cx="753715" cy="741518"/>
          </a:xfrm>
          <a:prstGeom prst="flowChartConnector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/>
        </p:nvSpPr>
        <p:spPr>
          <a:xfrm>
            <a:off x="762250" y="235350"/>
            <a:ext cx="73896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Conclusioni </a:t>
            </a:r>
            <a:endParaRPr sz="3600" b="1" dirty="0">
              <a:solidFill>
                <a:schemeClr val="accent1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_ Profili di vulnerabilità dell’impresa al rischio puro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Interruzione produzione, incendio e cyber risk.</a:t>
            </a: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_ Vulnerabilità al rischio d’impresa</a:t>
            </a:r>
            <a:br>
              <a:rPr lang="en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br>
              <a:rPr lang="en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it-IT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Rischio </a:t>
            </a:r>
            <a:r>
              <a:rPr lang="it-IT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 il prodotto non soddisfi la clientela.</a:t>
            </a:r>
            <a:endParaRPr lang="en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Comfortaa" panose="020B0604020202020204" charset="0"/>
              </a:rPr>
              <a:t>_ Eventuali cambiamenti strategici o di protezione dai rischi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 evitare di nuovo questo incidente abbiamo deciso di chiedere un parere ai dipendenti, ad esempio riducendo le ore di lavoro o dando la possibilità di fare più pause.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B3B3D8-7395-4BF8-BDDF-C341A581B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04" t="25870" r="25505" b="29276"/>
          <a:stretch/>
        </p:blipFill>
        <p:spPr>
          <a:xfrm>
            <a:off x="8269357" y="4214521"/>
            <a:ext cx="753715" cy="741518"/>
          </a:xfrm>
          <a:prstGeom prst="flowChartConnector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633619" y="229670"/>
            <a:ext cx="7454348" cy="766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sz="24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Fondazione </a:t>
            </a:r>
            <a:r>
              <a:rPr lang="en" sz="24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dell’impresa e settore di attività</a:t>
            </a:r>
            <a:endParaRPr sz="24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06176DF2-87CA-4AB9-ADE1-A49536C39086}"/>
              </a:ext>
            </a:extLst>
          </p:cNvPr>
          <p:cNvSpPr/>
          <p:nvPr/>
        </p:nvSpPr>
        <p:spPr>
          <a:xfrm>
            <a:off x="3446395" y="1218476"/>
            <a:ext cx="1828797" cy="10412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Impresa artigianale che vende solo online.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AF1F3E6B-C699-40ED-88CC-C1ECAC16EBC6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5275192" y="1739124"/>
            <a:ext cx="795134" cy="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e 4">
            <a:extLst>
              <a:ext uri="{FF2B5EF4-FFF2-40B4-BE49-F238E27FC236}">
                <a16:creationId xmlns:a16="http://schemas.microsoft.com/office/drawing/2014/main" id="{3BB43CD0-ECC1-492D-80D8-C73898CD14A2}"/>
              </a:ext>
            </a:extLst>
          </p:cNvPr>
          <p:cNvSpPr/>
          <p:nvPr/>
        </p:nvSpPr>
        <p:spPr>
          <a:xfrm>
            <a:off x="5973419" y="1051755"/>
            <a:ext cx="2574233" cy="13883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Creare un prodotto per migliorare il futuro.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BD220A7-9851-4144-9C2F-93755A9F6C60}"/>
              </a:ext>
            </a:extLst>
          </p:cNvPr>
          <p:cNvCxnSpPr>
            <a:cxnSpLocks/>
          </p:cNvCxnSpPr>
          <p:nvPr/>
        </p:nvCxnSpPr>
        <p:spPr>
          <a:xfrm>
            <a:off x="5002697" y="2259771"/>
            <a:ext cx="851451" cy="930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368FD1D8-424E-47F5-BA06-84EC110DEBC5}"/>
              </a:ext>
            </a:extLst>
          </p:cNvPr>
          <p:cNvSpPr/>
          <p:nvPr/>
        </p:nvSpPr>
        <p:spPr>
          <a:xfrm>
            <a:off x="5597387" y="2878760"/>
            <a:ext cx="2830995" cy="13883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L’impresa si trova a Torino e ha sedi anche a Milano e Venezia.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C0ED46D-FFC8-482C-9AC8-0FC0A0181852}"/>
              </a:ext>
            </a:extLst>
          </p:cNvPr>
          <p:cNvCxnSpPr>
            <a:cxnSpLocks/>
          </p:cNvCxnSpPr>
          <p:nvPr/>
        </p:nvCxnSpPr>
        <p:spPr>
          <a:xfrm flipH="1">
            <a:off x="2700959" y="1740280"/>
            <a:ext cx="745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e 13">
            <a:extLst>
              <a:ext uri="{FF2B5EF4-FFF2-40B4-BE49-F238E27FC236}">
                <a16:creationId xmlns:a16="http://schemas.microsoft.com/office/drawing/2014/main" id="{F2D99E35-3BBE-4D99-98E8-C75E300C9EB5}"/>
              </a:ext>
            </a:extLst>
          </p:cNvPr>
          <p:cNvSpPr/>
          <p:nvPr/>
        </p:nvSpPr>
        <p:spPr>
          <a:xfrm>
            <a:off x="126726" y="1051755"/>
            <a:ext cx="2574233" cy="138830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/>
              <a:t>Ha meno di 100 dipendenti e ha 3 collaboratori (1 in ogni sede)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4E2CED6-B176-4167-BA7E-C1DFA662C8A5}"/>
              </a:ext>
            </a:extLst>
          </p:cNvPr>
          <p:cNvCxnSpPr>
            <a:cxnSpLocks/>
          </p:cNvCxnSpPr>
          <p:nvPr/>
        </p:nvCxnSpPr>
        <p:spPr>
          <a:xfrm flipH="1">
            <a:off x="3050072" y="2259771"/>
            <a:ext cx="605870" cy="766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e 20">
            <a:extLst>
              <a:ext uri="{FF2B5EF4-FFF2-40B4-BE49-F238E27FC236}">
                <a16:creationId xmlns:a16="http://schemas.microsoft.com/office/drawing/2014/main" id="{3C69EF31-7BAA-43E4-AE02-4FA8DC1DC4B3}"/>
              </a:ext>
            </a:extLst>
          </p:cNvPr>
          <p:cNvSpPr/>
          <p:nvPr/>
        </p:nvSpPr>
        <p:spPr>
          <a:xfrm>
            <a:off x="1179342" y="3025845"/>
            <a:ext cx="3043234" cy="162564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È un accessorio fatto con componenti biodegradabili e materiali riciclati.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6891CF7-927E-4B46-8C65-60DCF9A94454}"/>
              </a:ext>
            </a:extLst>
          </p:cNvPr>
          <p:cNvSpPr txBox="1"/>
          <p:nvPr/>
        </p:nvSpPr>
        <p:spPr>
          <a:xfrm>
            <a:off x="6685310" y="2656513"/>
            <a:ext cx="146105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SEDI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1C02A76-ED45-4B2D-BC48-F2211DA8A2CA}"/>
              </a:ext>
            </a:extLst>
          </p:cNvPr>
          <p:cNvSpPr txBox="1"/>
          <p:nvPr/>
        </p:nvSpPr>
        <p:spPr>
          <a:xfrm>
            <a:off x="1307000" y="2759249"/>
            <a:ext cx="146105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PRODOTTO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330DF3C-69FE-48E3-98E2-77883B302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04" t="25870" r="25505" b="29276"/>
          <a:stretch/>
        </p:blipFill>
        <p:spPr>
          <a:xfrm>
            <a:off x="8269357" y="4214521"/>
            <a:ext cx="753715" cy="741518"/>
          </a:xfrm>
          <a:prstGeom prst="flowChartConnector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37" y="162725"/>
            <a:ext cx="8790725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E891D31-7DD2-4A7F-A4F9-417821FD679A}"/>
              </a:ext>
            </a:extLst>
          </p:cNvPr>
          <p:cNvSpPr/>
          <p:nvPr/>
        </p:nvSpPr>
        <p:spPr>
          <a:xfrm>
            <a:off x="1152940" y="585588"/>
            <a:ext cx="4482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n w="0"/>
                <a:latin typeface="Comfortaa"/>
                <a:sym typeface="Comfortaa"/>
              </a:rPr>
              <a:t>Fattori di competitività</a:t>
            </a:r>
            <a:endParaRPr lang="it-IT" sz="2400" b="1" dirty="0">
              <a:ln w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56430F2-7C4C-4A4A-A237-0414BE4DB45F}"/>
              </a:ext>
            </a:extLst>
          </p:cNvPr>
          <p:cNvSpPr txBox="1"/>
          <p:nvPr/>
        </p:nvSpPr>
        <p:spPr>
          <a:xfrm>
            <a:off x="4833206" y="1047253"/>
            <a:ext cx="3575255" cy="14773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Dovrebbe avere successo perché offre un prodotto: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alla moda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adatto a chiunque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che riduce l’inquinamento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966285-E673-41C2-819F-34BBF0CB965B}"/>
              </a:ext>
            </a:extLst>
          </p:cNvPr>
          <p:cNvSpPr txBox="1"/>
          <p:nvPr/>
        </p:nvSpPr>
        <p:spPr>
          <a:xfrm>
            <a:off x="1152940" y="3452670"/>
            <a:ext cx="353833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Cerchiamo di collaborare anche con stilisti per far conoscere il prodotto.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C2C959A-EA37-4A1C-AF2D-7DC4ABE6F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389" y="2615666"/>
            <a:ext cx="1588888" cy="206976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0DE4F8A-A5F9-4CBF-8E2D-874344F22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78" y="1196441"/>
            <a:ext cx="2143125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A4B1EB-1F10-4792-93E4-2FD5AF117F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904" t="25870" r="25505" b="29276"/>
          <a:stretch/>
        </p:blipFill>
        <p:spPr>
          <a:xfrm>
            <a:off x="8269357" y="4214521"/>
            <a:ext cx="753715" cy="741518"/>
          </a:xfrm>
          <a:prstGeom prst="flowChartConnector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150A5EB-06DF-4957-ABF8-BBDB589CF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1412" y="2477310"/>
            <a:ext cx="1889760" cy="97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810CFCA3-52AE-4594-9AE5-B13FBB27D4AC}"/>
              </a:ext>
            </a:extLst>
          </p:cNvPr>
          <p:cNvSpPr/>
          <p:nvPr/>
        </p:nvSpPr>
        <p:spPr>
          <a:xfrm>
            <a:off x="2541298" y="2497665"/>
            <a:ext cx="1392257" cy="12808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BECD7FB-E1D7-413B-98E3-3A12025FD790}"/>
              </a:ext>
            </a:extLst>
          </p:cNvPr>
          <p:cNvSpPr/>
          <p:nvPr/>
        </p:nvSpPr>
        <p:spPr>
          <a:xfrm>
            <a:off x="4727867" y="1931315"/>
            <a:ext cx="1392257" cy="12808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1718B8F-D7CA-4B22-841D-AB22E53BD836}"/>
              </a:ext>
            </a:extLst>
          </p:cNvPr>
          <p:cNvSpPr/>
          <p:nvPr/>
        </p:nvSpPr>
        <p:spPr>
          <a:xfrm>
            <a:off x="510778" y="2377844"/>
            <a:ext cx="1464673" cy="172443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5320" y="225295"/>
            <a:ext cx="8100391" cy="757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spc="0" dirty="0">
                <a:ln w="0"/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lang="en" sz="2400" b="1" spc="0" dirty="0">
                <a:ln w="0"/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ttività - prospettive di sviluppo - punti di forza del prodotto</a:t>
            </a:r>
            <a:br>
              <a:rPr lang="it-IT" sz="2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fortaa"/>
                <a:ea typeface="Comfortaa"/>
                <a:cs typeface="Comfortaa"/>
                <a:sym typeface="Comfortaa"/>
              </a:rPr>
            </a:br>
            <a:endParaRPr sz="24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683F0B-9075-42D6-BCB3-0757F3609FC5}"/>
              </a:ext>
            </a:extLst>
          </p:cNvPr>
          <p:cNvSpPr txBox="1"/>
          <p:nvPr/>
        </p:nvSpPr>
        <p:spPr>
          <a:xfrm>
            <a:off x="967065" y="1610964"/>
            <a:ext cx="233606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 nostra proposta si articola in borse, zaini (eleganti)..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641D8AB-E0ED-4647-BFDA-30D7DEFED805}"/>
              </a:ext>
            </a:extLst>
          </p:cNvPr>
          <p:cNvSpPr/>
          <p:nvPr/>
        </p:nvSpPr>
        <p:spPr>
          <a:xfrm>
            <a:off x="5988716" y="2750197"/>
            <a:ext cx="2509629" cy="14643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Produrre questi accessori usando gli stessi materiali usati per gli accessori femminili.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DEA46F-C4EA-416E-8295-DB17720D8940}"/>
              </a:ext>
            </a:extLst>
          </p:cNvPr>
          <p:cNvSpPr txBox="1"/>
          <p:nvPr/>
        </p:nvSpPr>
        <p:spPr>
          <a:xfrm>
            <a:off x="4214457" y="1138360"/>
            <a:ext cx="513410" cy="3448878"/>
          </a:xfrm>
          <a:prstGeom prst="rect">
            <a:avLst/>
          </a:prstGeom>
          <a:noFill/>
          <a:ln>
            <a:noFill/>
          </a:ln>
        </p:spPr>
        <p:txBody>
          <a:bodyPr vert="wordArtVert" wrap="square" rtlCol="0">
            <a:spAutoFit/>
          </a:bodyPr>
          <a:lstStyle/>
          <a:p>
            <a:pPr algn="ctr"/>
            <a:r>
              <a:rPr lang="it-IT" b="1" dirty="0"/>
              <a:t>EVOLUZIONE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45A64318-62BE-4DC7-89F0-7EA76EFD1E4E}"/>
              </a:ext>
            </a:extLst>
          </p:cNvPr>
          <p:cNvSpPr/>
          <p:nvPr/>
        </p:nvSpPr>
        <p:spPr>
          <a:xfrm>
            <a:off x="6026050" y="982897"/>
            <a:ext cx="2509629" cy="14104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</a:rPr>
              <a:t>Raggiungere una fascia più ampia, facendo anche accessori per uomini, come il marsupio.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74A5590-109F-466D-9E5F-59A9253460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904" t="25870" r="25505" b="29276"/>
          <a:stretch/>
        </p:blipFill>
        <p:spPr>
          <a:xfrm>
            <a:off x="8269357" y="4214521"/>
            <a:ext cx="753715" cy="741518"/>
          </a:xfrm>
          <a:prstGeom prst="flowChartConnector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5D91846-F44A-4C1C-BC10-27EE27B89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04" t="25870" r="25505" b="29276"/>
          <a:stretch/>
        </p:blipFill>
        <p:spPr>
          <a:xfrm>
            <a:off x="8269357" y="4214521"/>
            <a:ext cx="753715" cy="741518"/>
          </a:xfrm>
          <a:prstGeom prst="flowChartConnector">
            <a:avLst/>
          </a:prstGeom>
        </p:spPr>
      </p:pic>
      <p:graphicFrame>
        <p:nvGraphicFramePr>
          <p:cNvPr id="101" name="Google Shape;101;p17"/>
          <p:cNvGraphicFramePr/>
          <p:nvPr>
            <p:extLst>
              <p:ext uri="{D42A27DB-BD31-4B8C-83A1-F6EECF244321}">
                <p14:modId xmlns:p14="http://schemas.microsoft.com/office/powerpoint/2010/main" val="1519000931"/>
              </p:ext>
            </p:extLst>
          </p:nvPr>
        </p:nvGraphicFramePr>
        <p:xfrm>
          <a:off x="0" y="0"/>
          <a:ext cx="8974672" cy="5339070"/>
        </p:xfrm>
        <a:graphic>
          <a:graphicData uri="http://schemas.openxmlformats.org/drawingml/2006/table">
            <a:tbl>
              <a:tblPr>
                <a:noFill/>
                <a:tableStyleId>{44690ED6-2B78-4921-9739-BF9B6A6A56F0}</a:tableStyleId>
              </a:tblPr>
              <a:tblGrid>
                <a:gridCol w="2202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2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27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rischio</a:t>
                      </a:r>
                      <a:endParaRPr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fortaa" panose="020B060402020202020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prevenzione</a:t>
                      </a:r>
                      <a:endParaRPr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fortaa" panose="020B060402020202020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assicurazione</a:t>
                      </a:r>
                      <a:endParaRPr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fortaa" panose="020B060402020202020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25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dirty="0">
                          <a:solidFill>
                            <a:schemeClr val="dk1"/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Incendio </a:t>
                      </a: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e</a:t>
                      </a:r>
                      <a:r>
                        <a:rPr lang="en" sz="1700" dirty="0">
                          <a:solidFill>
                            <a:schemeClr val="dk1"/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 calamità</a:t>
                      </a:r>
                      <a:endParaRPr sz="1700" dirty="0">
                        <a:latin typeface="Comfortaa" panose="020B060402020202020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Estintori nell’azienda e altri strumenti per affrontare questo problema.</a:t>
                      </a:r>
                      <a:endParaRPr sz="1700" dirty="0">
                        <a:solidFill>
                          <a:schemeClr val="dk1"/>
                        </a:solidFill>
                        <a:latin typeface="Comfortaa" panose="020B060402020202020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SI (Incendio e calamità)</a:t>
                      </a:r>
                      <a:endParaRPr sz="1700" dirty="0">
                        <a:solidFill>
                          <a:schemeClr val="dk1"/>
                        </a:solidFill>
                        <a:latin typeface="Comfortaa" panose="020B060402020202020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32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dirty="0">
                          <a:solidFill>
                            <a:schemeClr val="dk1"/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Infortuni sul lavoro</a:t>
                      </a:r>
                      <a:endParaRPr sz="1700" dirty="0">
                        <a:solidFill>
                          <a:schemeClr val="dk1"/>
                        </a:solidFill>
                        <a:latin typeface="Comfortaa" panose="020B060402020202020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latin typeface="Comfortaa" panose="020B0604020202020204" charset="0"/>
                        </a:rPr>
                        <a:t>Attrezzature per chi svolge attività pericolose (scarpe antinfortunistiche..) e </a:t>
                      </a:r>
                      <a:r>
                        <a:rPr lang="it-IT" sz="1600" b="0" i="0" kern="1200" dirty="0">
                          <a:solidFill>
                            <a:srgbClr val="000000"/>
                          </a:solidFill>
                          <a:effectLst/>
                          <a:latin typeface="Comfortaa" panose="020B0604020202020204" charset="0"/>
                          <a:ea typeface="Arial"/>
                          <a:cs typeface="Arial"/>
                        </a:rPr>
                        <a:t>corsi di formazione sulla sicurezza, procedure garantite, e test/manutenzioni periodiche della strumentazione</a:t>
                      </a:r>
                      <a:endParaRPr sz="1600" dirty="0">
                        <a:latin typeface="Comfortaa" panose="020B060402020202020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latin typeface="Comfortaa" panose="020B0604020202020204" charset="0"/>
                        </a:rPr>
                        <a:t>SI (Infortuni)</a:t>
                      </a:r>
                      <a:endParaRPr sz="1700" dirty="0">
                        <a:latin typeface="Comfortaa" panose="020B060402020202020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4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Cyber risk</a:t>
                      </a:r>
                      <a:endParaRPr sz="1700">
                        <a:solidFill>
                          <a:schemeClr val="dk1"/>
                        </a:solidFill>
                        <a:latin typeface="Comfortaa" panose="020B060402020202020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latin typeface="Comfortaa" panose="020B0604020202020204" charset="0"/>
                        </a:rPr>
                        <a:t>Backup e controlli in determinati periodi.</a:t>
                      </a:r>
                      <a:endParaRPr sz="1700" dirty="0">
                        <a:latin typeface="Comfortaa" panose="020B060402020202020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latin typeface="Comfortaa" panose="020B0604020202020204" charset="0"/>
                        </a:rPr>
                        <a:t>SI (Cyber risk)</a:t>
                      </a:r>
                      <a:endParaRPr sz="1700" dirty="0">
                        <a:latin typeface="Comfortaa" panose="020B060402020202020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7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dirty="0">
                          <a:solidFill>
                            <a:schemeClr val="dk1"/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Danni a terzi</a:t>
                      </a:r>
                      <a:endParaRPr sz="1700" dirty="0">
                        <a:solidFill>
                          <a:schemeClr val="dk1"/>
                        </a:solidFill>
                        <a:latin typeface="Comfortaa" panose="020B060402020202020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Avviso per comunicare i materiali usati.</a:t>
                      </a:r>
                      <a:endParaRPr sz="1700" dirty="0">
                        <a:solidFill>
                          <a:schemeClr val="dk1"/>
                        </a:solidFill>
                        <a:latin typeface="Comfortaa" panose="020B060402020202020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SI (RC professionale)</a:t>
                      </a:r>
                      <a:endParaRPr sz="1700" dirty="0">
                        <a:solidFill>
                          <a:schemeClr val="dk1"/>
                        </a:solidFill>
                        <a:latin typeface="Comfortaa" panose="020B060402020202020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CA0260C-80C0-4343-A1D8-312E8B312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04" t="25870" r="25505" b="29276"/>
          <a:stretch/>
        </p:blipFill>
        <p:spPr>
          <a:xfrm>
            <a:off x="8269357" y="4214521"/>
            <a:ext cx="753715" cy="741518"/>
          </a:xfrm>
          <a:prstGeom prst="flowChartConnector">
            <a:avLst/>
          </a:prstGeom>
        </p:spPr>
      </p:pic>
      <p:graphicFrame>
        <p:nvGraphicFramePr>
          <p:cNvPr id="106" name="Google Shape;106;p18"/>
          <p:cNvGraphicFramePr/>
          <p:nvPr>
            <p:extLst>
              <p:ext uri="{D42A27DB-BD31-4B8C-83A1-F6EECF244321}">
                <p14:modId xmlns:p14="http://schemas.microsoft.com/office/powerpoint/2010/main" val="1537543391"/>
              </p:ext>
            </p:extLst>
          </p:nvPr>
        </p:nvGraphicFramePr>
        <p:xfrm>
          <a:off x="0" y="377235"/>
          <a:ext cx="9144000" cy="4160430"/>
        </p:xfrm>
        <a:graphic>
          <a:graphicData uri="http://schemas.openxmlformats.org/drawingml/2006/table">
            <a:tbl>
              <a:tblPr>
                <a:noFill/>
                <a:tableStyleId>{44690ED6-2B78-4921-9739-BF9B6A6A56F0}</a:tableStyleId>
              </a:tblPr>
              <a:tblGrid>
                <a:gridCol w="257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0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9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Cambiamento nei gusti dei consumatori</a:t>
                      </a:r>
                      <a:endParaRPr sz="17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Realizzare nuovi prodotti o innovare quelli esistenti.</a:t>
                      </a:r>
                      <a:endParaRPr sz="17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</a:t>
                      </a:r>
                      <a:endParaRPr sz="17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Questionario per conoscere i gusti dei clienti e fare prodotti adatti a loro.</a:t>
                      </a:r>
                      <a:endParaRPr sz="17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3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Furto in magazzino o negozio o durante il trasporto</a:t>
                      </a:r>
                      <a:endParaRPr sz="17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Telecamere e chiusura ermetica con codice e invio di un messaggio </a:t>
                      </a:r>
                      <a:r>
                        <a:rPr lang="it-IT" sz="1600" b="0" i="0" kern="1200" dirty="0">
                          <a:solidFill>
                            <a:srgbClr val="000000"/>
                          </a:solidFill>
                          <a:effectLst/>
                          <a:latin typeface="Comfortaa" panose="020B0604020202020204" charset="0"/>
                          <a:ea typeface="Arial"/>
                          <a:cs typeface="Arial"/>
                        </a:rPr>
                        <a:t>in caso di tentata effrazione</a:t>
                      </a:r>
                      <a:r>
                        <a:rPr lang="it-IT" sz="1600" dirty="0">
                          <a:solidFill>
                            <a:schemeClr val="dk1"/>
                          </a:solidFill>
                          <a:latin typeface="Comfortaa" panose="020B0604020202020204" charset="0"/>
                          <a:ea typeface="Comfortaa"/>
                          <a:cs typeface="Comfortaa"/>
                          <a:sym typeface="Comfortaa"/>
                        </a:rPr>
                        <a:t>.</a:t>
                      </a:r>
                      <a:endParaRPr sz="1600" dirty="0">
                        <a:solidFill>
                          <a:schemeClr val="dk1"/>
                        </a:solidFill>
                        <a:latin typeface="Comfortaa" panose="020B0604020202020204" charset="0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SI (Furto)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734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Blackout e interruzioni nella produzione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Controllo da parte di manutentori elettrici, dotazione di gruppi elettrogeni</a:t>
                      </a:r>
                      <a:endParaRPr sz="17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SI (Fermo di produzione)</a:t>
                      </a:r>
                      <a:endParaRPr sz="17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>
            <a:extLst>
              <a:ext uri="{FF2B5EF4-FFF2-40B4-BE49-F238E27FC236}">
                <a16:creationId xmlns:a16="http://schemas.microsoft.com/office/drawing/2014/main" id="{616B1E66-CD3A-4853-AD7C-DD86FB24DE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490" y="187461"/>
            <a:ext cx="8790725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506421" y="374733"/>
            <a:ext cx="8100865" cy="7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Caso di studio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536714" y="1033669"/>
            <a:ext cx="7857183" cy="3329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n w="0"/>
                <a:solidFill>
                  <a:schemeClr val="accent3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(descrizione evento e ricostruzione/definizione delle responsabilità)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ln w="0"/>
              <a:solidFill>
                <a:schemeClr val="accent3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n w="0"/>
                <a:latin typeface="Comfortaa"/>
                <a:ea typeface="Comfortaa"/>
                <a:cs typeface="Comfortaa"/>
                <a:sym typeface="Comfortaa"/>
              </a:rPr>
              <a:t>Durante </a:t>
            </a:r>
            <a:r>
              <a:rPr lang="it-IT" dirty="0">
                <a:ln w="0"/>
                <a:latin typeface="Comfortaa"/>
                <a:ea typeface="Comfortaa"/>
                <a:cs typeface="Comfortaa"/>
                <a:sym typeface="Comfortaa"/>
              </a:rPr>
              <a:t>il taglio del tessuto, una parte di questo si è impigliato nella parte di un ingranaggio del macchinario e ne ha provocato la rottura.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n w="0"/>
                <a:latin typeface="Comfortaa"/>
                <a:ea typeface="Comfortaa"/>
                <a:cs typeface="Comfortaa"/>
                <a:sym typeface="Comfortaa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n w="0"/>
                <a:latin typeface="Comfortaa"/>
                <a:ea typeface="Comfortaa"/>
                <a:cs typeface="Comfortaa"/>
                <a:sym typeface="Comfortaa"/>
              </a:rPr>
              <a:t>È accaduto in un periodo dove la domanda del prodotto era elevata.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n w="0"/>
                <a:latin typeface="Comfortaa"/>
                <a:ea typeface="Comfortaa"/>
                <a:cs typeface="Comfortaa"/>
                <a:sym typeface="Comfortaa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n w="0"/>
                <a:latin typeface="Comfortaa"/>
                <a:ea typeface="Comfortaa"/>
                <a:cs typeface="Comfortaa"/>
                <a:sym typeface="Comfortaa"/>
              </a:rPr>
              <a:t>Un operaio si è dis</a:t>
            </a:r>
            <a:r>
              <a:rPr lang="it-IT" dirty="0">
                <a:ln w="0"/>
                <a:latin typeface="Comfortaa"/>
                <a:ea typeface="Comfortaa"/>
                <a:cs typeface="Comfortaa"/>
                <a:sym typeface="Comfortaa"/>
              </a:rPr>
              <a:t>tratto.</a:t>
            </a: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5D8085-E92B-4D74-9CC3-1DD9F606EB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04" t="25870" r="25505" b="29276"/>
          <a:stretch/>
        </p:blipFill>
        <p:spPr>
          <a:xfrm>
            <a:off x="8269357" y="4214521"/>
            <a:ext cx="753715" cy="741518"/>
          </a:xfrm>
          <a:prstGeom prst="flowChartConnector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>
            <a:extLst>
              <a:ext uri="{FF2B5EF4-FFF2-40B4-BE49-F238E27FC236}">
                <a16:creationId xmlns:a16="http://schemas.microsoft.com/office/drawing/2014/main" id="{B30057D1-1D73-47B3-ACFD-C641F86C34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249" y="199575"/>
            <a:ext cx="8790725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466195" y="363525"/>
            <a:ext cx="8069105" cy="7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Caso di studio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715617" y="1191474"/>
            <a:ext cx="7643192" cy="3181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solidFill>
                <a:schemeClr val="accent3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solidFill>
                <a:schemeClr val="accent3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_ danno diretto</a:t>
            </a:r>
            <a:endParaRPr b="1" dirty="0">
              <a:solidFill>
                <a:schemeClr val="accent3">
                  <a:lumMod val="50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n w="0"/>
                <a:latin typeface="Comfortaa"/>
                <a:ea typeface="Comfortaa"/>
                <a:cs typeface="Comfortaa"/>
                <a:sym typeface="Comfortaa"/>
              </a:rPr>
              <a:t>Dover spendere soldi per riparare il macchinario.</a:t>
            </a:r>
            <a:endParaRPr dirty="0">
              <a:ln w="0"/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_ danno indiretto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n w="0"/>
                <a:latin typeface="Comfortaa"/>
                <a:ea typeface="Comfortaa"/>
                <a:cs typeface="Comfortaa"/>
                <a:sym typeface="Comfortaa"/>
              </a:rPr>
              <a:t>Si cr</a:t>
            </a:r>
            <a:r>
              <a:rPr lang="it-IT" dirty="0">
                <a:ln w="0"/>
                <a:latin typeface="Comfortaa"/>
                <a:ea typeface="Comfortaa"/>
                <a:cs typeface="Comfortaa"/>
                <a:sym typeface="Comfortaa"/>
              </a:rPr>
              <a:t>ea un ritardo con gli ordini e le consegne, compromettendo la reputazione dell’impresa.</a:t>
            </a:r>
            <a:endParaRPr lang="en" dirty="0">
              <a:ln w="0"/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CF3EFD-2EAC-4372-A13B-A1CE138638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04" t="25870" r="25505" b="29276"/>
          <a:stretch/>
        </p:blipFill>
        <p:spPr>
          <a:xfrm>
            <a:off x="8269357" y="4214521"/>
            <a:ext cx="753715" cy="741518"/>
          </a:xfrm>
          <a:prstGeom prst="flowChartConnector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69FDF3E-0916-4D4D-BD47-FE655B682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5997" y="378370"/>
            <a:ext cx="2733548" cy="162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>
            <a:extLst>
              <a:ext uri="{FF2B5EF4-FFF2-40B4-BE49-F238E27FC236}">
                <a16:creationId xmlns:a16="http://schemas.microsoft.com/office/drawing/2014/main" id="{95445C0F-6875-4977-AA00-BAF0A684AC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37" y="162725"/>
            <a:ext cx="8790725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95919" y="349670"/>
            <a:ext cx="8161064" cy="7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>
                    <a:lumMod val="75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Caso di studio</a:t>
            </a:r>
            <a:endParaRPr sz="3000" b="1" dirty="0">
              <a:solidFill>
                <a:schemeClr val="accent1">
                  <a:lumMod val="75000"/>
                </a:schemeClr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685800" y="1140770"/>
            <a:ext cx="7861429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_ protezione assicurativ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n w="0"/>
                <a:latin typeface="Comfortaa"/>
                <a:ea typeface="Comfortaa"/>
                <a:cs typeface="Comfortaa"/>
                <a:sym typeface="Comfortaa"/>
              </a:rPr>
              <a:t>Quella del fermo di produzione.</a:t>
            </a:r>
            <a:endParaRPr dirty="0">
              <a:ln w="0"/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_ utilità delle misure di prevenzione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n w="0"/>
                <a:latin typeface="Comfortaa"/>
                <a:ea typeface="Comfortaa"/>
                <a:cs typeface="Comfortaa"/>
                <a:sym typeface="Comfortaa"/>
              </a:rPr>
              <a:t>Le misure di prevenzione non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n w="0"/>
                <a:latin typeface="Comfortaa"/>
                <a:ea typeface="Comfortaa"/>
                <a:cs typeface="Comfortaa"/>
                <a:sym typeface="Comfortaa"/>
              </a:rPr>
              <a:t> sono state sufficienti 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n w="0"/>
                <a:latin typeface="Comfortaa"/>
                <a:ea typeface="Comfortaa"/>
                <a:cs typeface="Comfortaa"/>
                <a:sym typeface="Comfortaa"/>
              </a:rPr>
              <a:t>ridurre il rischio.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BE39DD-71AB-4200-997F-C9A024E01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04" t="25870" r="25505" b="29276"/>
          <a:stretch/>
        </p:blipFill>
        <p:spPr>
          <a:xfrm>
            <a:off x="8269357" y="4214521"/>
            <a:ext cx="753715" cy="741518"/>
          </a:xfrm>
          <a:prstGeom prst="flowChartConnector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0F0A50E-BEC8-440F-80A5-58C6F5151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220" y="2923350"/>
            <a:ext cx="3077004" cy="1562318"/>
          </a:xfrm>
          <a:prstGeom prst="rect">
            <a:avLst/>
          </a:prstGeom>
          <a:effectLst>
            <a:glow rad="88900">
              <a:schemeClr val="bg1">
                <a:alpha val="50000"/>
              </a:schemeClr>
            </a:glow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faccettatura">
  <a:themeElements>
    <a:clrScheme name="Viol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588</TotalTime>
  <Words>587</Words>
  <Application>Microsoft Office PowerPoint</Application>
  <PresentationFormat>Presentazione su schermo (16:9)</PresentationFormat>
  <Paragraphs>94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Comfortaa</vt:lpstr>
      <vt:lpstr>Arial</vt:lpstr>
      <vt:lpstr>Trebuchet MS</vt:lpstr>
      <vt:lpstr>Wingdings 3</vt:lpstr>
      <vt:lpstr>Sfaccettatura</vt:lpstr>
      <vt:lpstr>Presentazione standard di PowerPoint</vt:lpstr>
      <vt:lpstr>Fondazione dell’impresa e settore di attività</vt:lpstr>
      <vt:lpstr>Presentazione standard di PowerPoint</vt:lpstr>
      <vt:lpstr>Attività - prospettive di sviluppo - punti di forza del prodotto </vt:lpstr>
      <vt:lpstr>Presentazione standard di PowerPoint</vt:lpstr>
      <vt:lpstr>Presentazione standard di PowerPoint</vt:lpstr>
      <vt:lpstr>Caso di studio</vt:lpstr>
      <vt:lpstr>Caso di studio</vt:lpstr>
      <vt:lpstr>Caso di studio</vt:lpstr>
      <vt:lpstr>Caso di studio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Società</dc:title>
  <cp:lastModifiedBy>Simona</cp:lastModifiedBy>
  <cp:revision>78</cp:revision>
  <dcterms:modified xsi:type="dcterms:W3CDTF">2020-06-18T08:22:41Z</dcterms:modified>
</cp:coreProperties>
</file>