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2" r:id="rId2"/>
    <p:sldId id="256" r:id="rId3"/>
    <p:sldId id="258" r:id="rId4"/>
    <p:sldId id="259" r:id="rId5"/>
    <p:sldId id="260" r:id="rId6"/>
    <p:sldId id="261" r:id="rId7"/>
    <p:sldId id="265" r:id="rId8"/>
    <p:sldId id="266"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9BC93AAD-9BA7-4A17-900B-B1DC2CFF5972}">
          <p14:sldIdLst>
            <p14:sldId id="262"/>
            <p14:sldId id="256"/>
          </p14:sldIdLst>
        </p14:section>
        <p14:section name="Sezione senza titolo" id="{214FFA17-9B46-4255-9B63-0017A8B330D4}">
          <p14:sldIdLst>
            <p14:sldId id="258"/>
            <p14:sldId id="259"/>
            <p14:sldId id="260"/>
            <p14:sldId id="261"/>
            <p14:sldId id="265"/>
            <p14:sldId id="266"/>
            <p14:sldId id="2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raccagni noviero" initials="arn" lastIdx="1" clrIdx="0">
    <p:extLst>
      <p:ext uri="{19B8F6BF-5375-455C-9EA6-DF929625EA0E}">
        <p15:presenceInfo xmlns:p15="http://schemas.microsoft.com/office/powerpoint/2012/main" userId="58cf37c8b96687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7" d="100"/>
          <a:sy n="87" d="100"/>
        </p:scale>
        <p:origin x="10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pieChart>
        <c:varyColors val="1"/>
        <c:ser>
          <c:idx val="0"/>
          <c:order val="0"/>
          <c:tx>
            <c:strRef>
              <c:f>Foglio1!$B$1</c:f>
              <c:strCache>
                <c:ptCount val="1"/>
                <c:pt idx="0">
                  <c:v>Vendite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6C0-46A3-A8FC-DC63841BB0C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6C0-46A3-A8FC-DC63841BB0C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6C0-46A3-A8FC-DC63841BB0C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6C0-46A3-A8FC-DC63841BB0C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3"/>
                <c:pt idx="0">
                  <c:v>Italia</c:v>
                </c:pt>
                <c:pt idx="1">
                  <c:v>Francia</c:v>
                </c:pt>
                <c:pt idx="2">
                  <c:v>Europa</c:v>
                </c:pt>
              </c:strCache>
            </c:strRef>
          </c:cat>
          <c:val>
            <c:numRef>
              <c:f>Foglio1!$B$2:$B$5</c:f>
              <c:numCache>
                <c:formatCode>General</c:formatCode>
                <c:ptCount val="4"/>
                <c:pt idx="0">
                  <c:v>8.1999999999999993</c:v>
                </c:pt>
                <c:pt idx="1">
                  <c:v>3.2</c:v>
                </c:pt>
                <c:pt idx="2">
                  <c:v>1.4</c:v>
                </c:pt>
              </c:numCache>
            </c:numRef>
          </c:val>
          <c:extLst>
            <c:ext xmlns:c16="http://schemas.microsoft.com/office/drawing/2014/chart" uri="{C3380CC4-5D6E-409C-BE32-E72D297353CC}">
              <c16:uniqueId val="{00000000-62F4-4631-92D2-605CB7C5213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21ED017-8F45-4CE7-A9C6-934350CBECB1}" type="datetimeFigureOut">
              <a:rPr lang="en-US" smtClean="0"/>
              <a:t>6/18/2020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190683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21ED017-8F45-4CE7-A9C6-934350CBECB1}"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423488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1ED017-8F45-4CE7-A9C6-934350CBECB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213026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1ED017-8F45-4CE7-A9C6-934350CBECB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254421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1ED017-8F45-4CE7-A9C6-934350CBECB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2037790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1ED017-8F45-4CE7-A9C6-934350CBECB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312135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1ED017-8F45-4CE7-A9C6-934350CBECB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3131291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21ED017-8F45-4CE7-A9C6-934350CBECB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1841466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21ED017-8F45-4CE7-A9C6-934350CBECB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270544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21ED017-8F45-4CE7-A9C6-934350CBECB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135957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1ED017-8F45-4CE7-A9C6-934350CBECB1}"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189836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21ED017-8F45-4CE7-A9C6-934350CBECB1}"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59820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21ED017-8F45-4CE7-A9C6-934350CBECB1}"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195768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21ED017-8F45-4CE7-A9C6-934350CBECB1}"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182510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ED017-8F45-4CE7-A9C6-934350CBECB1}" type="datetimeFigureOut">
              <a:rPr lang="en-US" smtClean="0"/>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106291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21ED017-8F45-4CE7-A9C6-934350CBECB1}"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99854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21ED017-8F45-4CE7-A9C6-934350CBECB1}"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7271C-B2A7-4A9B-BCEC-9C129794C982}" type="slidenum">
              <a:rPr lang="en-US" smtClean="0"/>
              <a:t>‹N›</a:t>
            </a:fld>
            <a:endParaRPr lang="en-US"/>
          </a:p>
        </p:txBody>
      </p:sp>
    </p:spTree>
    <p:extLst>
      <p:ext uri="{BB962C8B-B14F-4D97-AF65-F5344CB8AC3E}">
        <p14:creationId xmlns:p14="http://schemas.microsoft.com/office/powerpoint/2010/main" val="104356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1ED017-8F45-4CE7-A9C6-934350CBECB1}" type="datetimeFigureOut">
              <a:rPr lang="en-US" smtClean="0"/>
              <a:t>6/18/2020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37271C-B2A7-4A9B-BCEC-9C129794C982}" type="slidenum">
              <a:rPr lang="en-US" smtClean="0"/>
              <a:t>‹N›</a:t>
            </a:fld>
            <a:endParaRPr lang="en-US"/>
          </a:p>
        </p:txBody>
      </p:sp>
    </p:spTree>
    <p:extLst>
      <p:ext uri="{BB962C8B-B14F-4D97-AF65-F5344CB8AC3E}">
        <p14:creationId xmlns:p14="http://schemas.microsoft.com/office/powerpoint/2010/main" val="21387177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3000">
              <a:schemeClr val="bg2">
                <a:tint val="94000"/>
                <a:satMod val="80000"/>
                <a:lumMod val="106000"/>
                <a:alpha val="22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9088CC9-245D-4F59-958A-C1730AF60C4A}"/>
              </a:ext>
            </a:extLst>
          </p:cNvPr>
          <p:cNvPicPr>
            <a:picLocks noChangeAspect="1"/>
          </p:cNvPicPr>
          <p:nvPr/>
        </p:nvPicPr>
        <p:blipFill>
          <a:blip r:embed="rId2"/>
          <a:stretch>
            <a:fillRect/>
          </a:stretch>
        </p:blipFill>
        <p:spPr>
          <a:xfrm>
            <a:off x="3780687" y="1683957"/>
            <a:ext cx="4630624" cy="2013839"/>
          </a:xfrm>
          <a:prstGeom prst="rect">
            <a:avLst/>
          </a:prstGeom>
        </p:spPr>
      </p:pic>
      <p:sp>
        <p:nvSpPr>
          <p:cNvPr id="5" name="Rettangolo 4">
            <a:extLst>
              <a:ext uri="{FF2B5EF4-FFF2-40B4-BE49-F238E27FC236}">
                <a16:creationId xmlns:a16="http://schemas.microsoft.com/office/drawing/2014/main" id="{7122228E-1FA5-4790-AFF4-669E88284982}"/>
              </a:ext>
            </a:extLst>
          </p:cNvPr>
          <p:cNvSpPr/>
          <p:nvPr/>
        </p:nvSpPr>
        <p:spPr>
          <a:xfrm>
            <a:off x="4378606" y="4158734"/>
            <a:ext cx="3434786" cy="369332"/>
          </a:xfrm>
          <a:prstGeom prst="rect">
            <a:avLst/>
          </a:prstGeom>
        </p:spPr>
        <p:txBody>
          <a:bodyPr wrap="none">
            <a:spAutoFit/>
          </a:bodyPr>
          <a:lstStyle/>
          <a:p>
            <a:r>
              <a:rPr lang="it-IT" dirty="0">
                <a:latin typeface="Arial Rounded MT Bold" panose="020F0704030504030204" pitchFamily="34" charset="0"/>
              </a:rPr>
              <a:t>Via Roma 54, Asti, Piemonte</a:t>
            </a:r>
            <a:r>
              <a:rPr lang="it-IT" dirty="0"/>
              <a:t>.</a:t>
            </a:r>
            <a:endParaRPr lang="en-US" dirty="0"/>
          </a:p>
        </p:txBody>
      </p:sp>
    </p:spTree>
    <p:extLst>
      <p:ext uri="{BB962C8B-B14F-4D97-AF65-F5344CB8AC3E}">
        <p14:creationId xmlns:p14="http://schemas.microsoft.com/office/powerpoint/2010/main" val="3316726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5000">
              <a:schemeClr val="bg2">
                <a:tint val="94000"/>
                <a:satMod val="80000"/>
                <a:lumMod val="106000"/>
                <a:alpha val="22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9D6C8F5D-19D7-4585-91F5-1EC544B66266}"/>
              </a:ext>
            </a:extLst>
          </p:cNvPr>
          <p:cNvSpPr>
            <a:spLocks noGrp="1"/>
          </p:cNvSpPr>
          <p:nvPr>
            <p:ph type="subTitle" idx="1"/>
          </p:nvPr>
        </p:nvSpPr>
        <p:spPr>
          <a:xfrm>
            <a:off x="1858514" y="1122028"/>
            <a:ext cx="5532187" cy="1020296"/>
          </a:xfrm>
        </p:spPr>
        <p:txBody>
          <a:bodyPr>
            <a:noAutofit/>
          </a:bodyPr>
          <a:lstStyle/>
          <a:p>
            <a:pPr algn="l"/>
            <a:r>
              <a:rPr lang="it-IT" sz="1800" dirty="0"/>
              <a:t>La S.R.L è un’azienda che da anni produce macchinari ospedalieri, specializzata in particolare nella produzione di respiratori automatici e che, data la particolare esigenza, ha convertito parte della sua produzione in mascherine per la protezione dei cittadini contro il COVID-19</a:t>
            </a:r>
            <a:endParaRPr lang="en-US" sz="1800" dirty="0"/>
          </a:p>
        </p:txBody>
      </p:sp>
      <p:sp>
        <p:nvSpPr>
          <p:cNvPr id="4" name="Rettangolo 3">
            <a:extLst>
              <a:ext uri="{FF2B5EF4-FFF2-40B4-BE49-F238E27FC236}">
                <a16:creationId xmlns:a16="http://schemas.microsoft.com/office/drawing/2014/main" id="{62D8503F-CE7D-4390-B20B-EC48642FF7E9}"/>
              </a:ext>
            </a:extLst>
          </p:cNvPr>
          <p:cNvSpPr/>
          <p:nvPr/>
        </p:nvSpPr>
        <p:spPr>
          <a:xfrm>
            <a:off x="1984349" y="115020"/>
            <a:ext cx="3357009" cy="923330"/>
          </a:xfrm>
          <a:prstGeom prst="rect">
            <a:avLst/>
          </a:prstGeom>
          <a:noFill/>
        </p:spPr>
        <p:txBody>
          <a:bodyPr wrap="none" lIns="91440" tIns="45720" rIns="91440" bIns="45720">
            <a:spAutoFit/>
          </a:bodyPr>
          <a:lstStyle/>
          <a:p>
            <a:pPr algn="ctr"/>
            <a:r>
              <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Chi siamo?</a:t>
            </a:r>
          </a:p>
        </p:txBody>
      </p:sp>
      <p:pic>
        <p:nvPicPr>
          <p:cNvPr id="7" name="Immagine 6">
            <a:extLst>
              <a:ext uri="{FF2B5EF4-FFF2-40B4-BE49-F238E27FC236}">
                <a16:creationId xmlns:a16="http://schemas.microsoft.com/office/drawing/2014/main" id="{CF55D720-6C8E-4A36-953B-B00306C4455A}"/>
              </a:ext>
            </a:extLst>
          </p:cNvPr>
          <p:cNvPicPr>
            <a:picLocks noChangeAspect="1"/>
          </p:cNvPicPr>
          <p:nvPr/>
        </p:nvPicPr>
        <p:blipFill>
          <a:blip r:embed="rId2"/>
          <a:stretch>
            <a:fillRect/>
          </a:stretch>
        </p:blipFill>
        <p:spPr>
          <a:xfrm>
            <a:off x="7600426" y="1122028"/>
            <a:ext cx="4591574" cy="2410576"/>
          </a:xfrm>
          <a:prstGeom prst="rect">
            <a:avLst/>
          </a:prstGeom>
        </p:spPr>
      </p:pic>
      <p:pic>
        <p:nvPicPr>
          <p:cNvPr id="9" name="Immagine 8">
            <a:extLst>
              <a:ext uri="{FF2B5EF4-FFF2-40B4-BE49-F238E27FC236}">
                <a16:creationId xmlns:a16="http://schemas.microsoft.com/office/drawing/2014/main" id="{31E6805A-7D36-4E53-9826-433ED2AC0107}"/>
              </a:ext>
            </a:extLst>
          </p:cNvPr>
          <p:cNvPicPr>
            <a:picLocks noChangeAspect="1"/>
          </p:cNvPicPr>
          <p:nvPr/>
        </p:nvPicPr>
        <p:blipFill>
          <a:blip r:embed="rId3"/>
          <a:stretch>
            <a:fillRect/>
          </a:stretch>
        </p:blipFill>
        <p:spPr>
          <a:xfrm>
            <a:off x="7600426" y="4015391"/>
            <a:ext cx="4595356" cy="2410576"/>
          </a:xfrm>
          <a:prstGeom prst="rect">
            <a:avLst/>
          </a:prstGeom>
        </p:spPr>
      </p:pic>
      <p:pic>
        <p:nvPicPr>
          <p:cNvPr id="12" name="Immagine 11">
            <a:extLst>
              <a:ext uri="{FF2B5EF4-FFF2-40B4-BE49-F238E27FC236}">
                <a16:creationId xmlns:a16="http://schemas.microsoft.com/office/drawing/2014/main" id="{76885FEB-FB23-4B61-8B38-C753EDCAA0F2}"/>
              </a:ext>
            </a:extLst>
          </p:cNvPr>
          <p:cNvPicPr>
            <a:picLocks noChangeAspect="1"/>
          </p:cNvPicPr>
          <p:nvPr/>
        </p:nvPicPr>
        <p:blipFill>
          <a:blip r:embed="rId4"/>
          <a:stretch>
            <a:fillRect/>
          </a:stretch>
        </p:blipFill>
        <p:spPr>
          <a:xfrm>
            <a:off x="3678280" y="3303965"/>
            <a:ext cx="3326156" cy="1448628"/>
          </a:xfrm>
          <a:prstGeom prst="rect">
            <a:avLst/>
          </a:prstGeom>
        </p:spPr>
      </p:pic>
      <p:pic>
        <p:nvPicPr>
          <p:cNvPr id="14" name="Immagine 13">
            <a:extLst>
              <a:ext uri="{FF2B5EF4-FFF2-40B4-BE49-F238E27FC236}">
                <a16:creationId xmlns:a16="http://schemas.microsoft.com/office/drawing/2014/main" id="{8310B123-F6A7-4241-8EEC-785A2B270546}"/>
              </a:ext>
            </a:extLst>
          </p:cNvPr>
          <p:cNvPicPr>
            <a:picLocks noChangeAspect="1"/>
          </p:cNvPicPr>
          <p:nvPr/>
        </p:nvPicPr>
        <p:blipFill>
          <a:blip r:embed="rId5"/>
          <a:stretch>
            <a:fillRect/>
          </a:stretch>
        </p:blipFill>
        <p:spPr>
          <a:xfrm>
            <a:off x="10473649" y="0"/>
            <a:ext cx="1718351" cy="749025"/>
          </a:xfrm>
          <a:prstGeom prst="rect">
            <a:avLst/>
          </a:prstGeom>
        </p:spPr>
      </p:pic>
    </p:spTree>
    <p:extLst>
      <p:ext uri="{BB962C8B-B14F-4D97-AF65-F5344CB8AC3E}">
        <p14:creationId xmlns:p14="http://schemas.microsoft.com/office/powerpoint/2010/main" val="377887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5000">
              <a:schemeClr val="bg2">
                <a:tint val="94000"/>
                <a:satMod val="80000"/>
                <a:lumMod val="106000"/>
                <a:alpha val="22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2F68812C-237C-464B-9EEB-2B05D202DED0}"/>
              </a:ext>
            </a:extLst>
          </p:cNvPr>
          <p:cNvSpPr>
            <a:spLocks noGrp="1"/>
          </p:cNvSpPr>
          <p:nvPr>
            <p:ph sz="half" idx="2"/>
          </p:nvPr>
        </p:nvSpPr>
        <p:spPr>
          <a:xfrm>
            <a:off x="7202435" y="1849134"/>
            <a:ext cx="4895056" cy="3363986"/>
          </a:xfrm>
        </p:spPr>
        <p:txBody>
          <a:bodyPr/>
          <a:lstStyle/>
          <a:p>
            <a:pPr marL="0" indent="0">
              <a:buNone/>
            </a:pPr>
            <a:r>
              <a:rPr lang="it-IT" dirty="0"/>
              <a:t>I nostri respiratori automatici di ultima generazione, che produciamo dal 1987, sono sempre stati una sicurezza e una garanzia per quelle strutture private e pubbliche che vogliono offrire a chi ne ha bisogno il miglior servizio che si possa trovare sul mercato nazionale e Europeo. L’immagine alla sinistra rappresenta la nostra sede principale, che si trova in Via Roma 54, ad Asti in Piemonte.</a:t>
            </a:r>
          </a:p>
          <a:p>
            <a:pPr marL="0" indent="0">
              <a:buNone/>
            </a:pPr>
            <a:endParaRPr lang="en-US" dirty="0"/>
          </a:p>
        </p:txBody>
      </p:sp>
      <p:sp>
        <p:nvSpPr>
          <p:cNvPr id="6" name="Rettangolo 5">
            <a:extLst>
              <a:ext uri="{FF2B5EF4-FFF2-40B4-BE49-F238E27FC236}">
                <a16:creationId xmlns:a16="http://schemas.microsoft.com/office/drawing/2014/main" id="{F60723A6-5A70-4ABF-884F-41A0CAB2805F}"/>
              </a:ext>
            </a:extLst>
          </p:cNvPr>
          <p:cNvSpPr/>
          <p:nvPr/>
        </p:nvSpPr>
        <p:spPr>
          <a:xfrm>
            <a:off x="1496017" y="562400"/>
            <a:ext cx="5561139" cy="923330"/>
          </a:xfrm>
          <a:prstGeom prst="rect">
            <a:avLst/>
          </a:prstGeom>
          <a:noFill/>
        </p:spPr>
        <p:txBody>
          <a:bodyPr wrap="none" lIns="91440" tIns="45720" rIns="91440" bIns="45720">
            <a:spAutoFit/>
          </a:bodyPr>
          <a:lstStyle/>
          <a:p>
            <a:pPr algn="ctr"/>
            <a:r>
              <a:rPr lang="it-IT" sz="5400" b="1" spc="50" dirty="0">
                <a:ln w="9525" cmpd="sng">
                  <a:solidFill>
                    <a:schemeClr val="accent1"/>
                  </a:solidFill>
                  <a:prstDash val="solid"/>
                </a:ln>
                <a:solidFill>
                  <a:srgbClr val="70AD47">
                    <a:tint val="1000"/>
                  </a:srgbClr>
                </a:solidFill>
                <a:effectLst>
                  <a:glow rad="38100">
                    <a:schemeClr val="accent1">
                      <a:alpha val="40000"/>
                    </a:schemeClr>
                  </a:glow>
                </a:effectLst>
              </a:rPr>
              <a:t>La nostra azienda</a:t>
            </a:r>
            <a:endPar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4" name="Segnaposto contenuto 13">
            <a:extLst>
              <a:ext uri="{FF2B5EF4-FFF2-40B4-BE49-F238E27FC236}">
                <a16:creationId xmlns:a16="http://schemas.microsoft.com/office/drawing/2014/main" id="{B497E55E-3F8A-466C-853C-EE7F38D82A5C}"/>
              </a:ext>
            </a:extLst>
          </p:cNvPr>
          <p:cNvPicPr>
            <a:picLocks noGrp="1" noChangeAspect="1"/>
          </p:cNvPicPr>
          <p:nvPr>
            <p:ph sz="half" idx="1"/>
          </p:nvPr>
        </p:nvPicPr>
        <p:blipFill>
          <a:blip r:embed="rId2"/>
          <a:stretch>
            <a:fillRect/>
          </a:stretch>
        </p:blipFill>
        <p:spPr>
          <a:xfrm>
            <a:off x="1496017" y="1995489"/>
            <a:ext cx="5484186" cy="3217631"/>
          </a:xfrm>
          <a:prstGeom prst="rect">
            <a:avLst/>
          </a:prstGeom>
        </p:spPr>
      </p:pic>
      <p:sp>
        <p:nvSpPr>
          <p:cNvPr id="15" name="CasellaDiTesto 14">
            <a:extLst>
              <a:ext uri="{FF2B5EF4-FFF2-40B4-BE49-F238E27FC236}">
                <a16:creationId xmlns:a16="http://schemas.microsoft.com/office/drawing/2014/main" id="{AE252DCC-4652-4F93-84DB-F8BBAFF58F20}"/>
              </a:ext>
            </a:extLst>
          </p:cNvPr>
          <p:cNvSpPr txBox="1"/>
          <p:nvPr/>
        </p:nvSpPr>
        <p:spPr>
          <a:xfrm>
            <a:off x="2085678" y="5440071"/>
            <a:ext cx="12609092" cy="646331"/>
          </a:xfrm>
          <a:prstGeom prst="rect">
            <a:avLst/>
          </a:prstGeom>
          <a:noFill/>
        </p:spPr>
        <p:txBody>
          <a:bodyPr wrap="square" rtlCol="0">
            <a:spAutoFit/>
          </a:bodyPr>
          <a:lstStyle/>
          <a:p>
            <a:r>
              <a:rPr lang="it-IT" sz="1200" i="1" dirty="0"/>
              <a:t>«L’immagine rappresenta la nostra sede principale, </a:t>
            </a:r>
          </a:p>
          <a:p>
            <a:r>
              <a:rPr lang="it-IT" sz="1200" i="1" dirty="0"/>
              <a:t>anche se l’azienda dispone di altre tre succursali </a:t>
            </a:r>
          </a:p>
          <a:p>
            <a:r>
              <a:rPr lang="it-IT" sz="1200" i="1" dirty="0"/>
              <a:t>collocate rispettivamente in Lombardia, Veneto ed Emilia Romagna»</a:t>
            </a:r>
            <a:endParaRPr lang="en-US" sz="1200" i="1" dirty="0"/>
          </a:p>
        </p:txBody>
      </p:sp>
      <p:pic>
        <p:nvPicPr>
          <p:cNvPr id="17" name="Immagine 16">
            <a:extLst>
              <a:ext uri="{FF2B5EF4-FFF2-40B4-BE49-F238E27FC236}">
                <a16:creationId xmlns:a16="http://schemas.microsoft.com/office/drawing/2014/main" id="{0C4BE770-2473-4AC4-8520-FEDBEC5D3832}"/>
              </a:ext>
            </a:extLst>
          </p:cNvPr>
          <p:cNvPicPr>
            <a:picLocks noChangeAspect="1"/>
          </p:cNvPicPr>
          <p:nvPr/>
        </p:nvPicPr>
        <p:blipFill>
          <a:blip r:embed="rId3"/>
          <a:stretch>
            <a:fillRect/>
          </a:stretch>
        </p:blipFill>
        <p:spPr>
          <a:xfrm>
            <a:off x="10695983" y="0"/>
            <a:ext cx="1496017" cy="749873"/>
          </a:xfrm>
          <a:prstGeom prst="rect">
            <a:avLst/>
          </a:prstGeom>
        </p:spPr>
      </p:pic>
    </p:spTree>
    <p:extLst>
      <p:ext uri="{BB962C8B-B14F-4D97-AF65-F5344CB8AC3E}">
        <p14:creationId xmlns:p14="http://schemas.microsoft.com/office/powerpoint/2010/main" val="6463803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3000">
              <a:schemeClr val="bg2">
                <a:tint val="94000"/>
                <a:satMod val="80000"/>
                <a:lumMod val="106000"/>
                <a:alpha val="22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64244C4-4836-42A6-9453-419607C2C637}"/>
              </a:ext>
            </a:extLst>
          </p:cNvPr>
          <p:cNvPicPr>
            <a:picLocks noChangeAspect="1"/>
          </p:cNvPicPr>
          <p:nvPr/>
        </p:nvPicPr>
        <p:blipFill>
          <a:blip r:embed="rId2"/>
          <a:stretch>
            <a:fillRect/>
          </a:stretch>
        </p:blipFill>
        <p:spPr>
          <a:xfrm>
            <a:off x="1484311" y="1842667"/>
            <a:ext cx="5121084" cy="3944454"/>
          </a:xfrm>
          <a:prstGeom prst="rect">
            <a:avLst/>
          </a:prstGeom>
        </p:spPr>
      </p:pic>
      <p:sp>
        <p:nvSpPr>
          <p:cNvPr id="4" name="Rettangolo 3">
            <a:extLst>
              <a:ext uri="{FF2B5EF4-FFF2-40B4-BE49-F238E27FC236}">
                <a16:creationId xmlns:a16="http://schemas.microsoft.com/office/drawing/2014/main" id="{B01B4BB5-6A5C-4EBD-A7A5-CB802900C597}"/>
              </a:ext>
            </a:extLst>
          </p:cNvPr>
          <p:cNvSpPr/>
          <p:nvPr/>
        </p:nvSpPr>
        <p:spPr>
          <a:xfrm>
            <a:off x="1624543" y="509360"/>
            <a:ext cx="4980852" cy="923330"/>
          </a:xfrm>
          <a:prstGeom prst="rect">
            <a:avLst/>
          </a:prstGeom>
          <a:noFill/>
        </p:spPr>
        <p:txBody>
          <a:bodyPr wrap="none" lIns="91440" tIns="45720" rIns="91440" bIns="45720">
            <a:spAutoFit/>
          </a:bodyPr>
          <a:lstStyle/>
          <a:p>
            <a:pPr algn="ctr"/>
            <a:r>
              <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I nostri prodotti</a:t>
            </a:r>
          </a:p>
        </p:txBody>
      </p:sp>
      <p:sp>
        <p:nvSpPr>
          <p:cNvPr id="5" name="CasellaDiTesto 4">
            <a:extLst>
              <a:ext uri="{FF2B5EF4-FFF2-40B4-BE49-F238E27FC236}">
                <a16:creationId xmlns:a16="http://schemas.microsoft.com/office/drawing/2014/main" id="{F683046D-D759-420F-BFA9-864F804CE55E}"/>
              </a:ext>
            </a:extLst>
          </p:cNvPr>
          <p:cNvSpPr txBox="1"/>
          <p:nvPr/>
        </p:nvSpPr>
        <p:spPr>
          <a:xfrm>
            <a:off x="1624543" y="1432690"/>
            <a:ext cx="2945358" cy="369332"/>
          </a:xfrm>
          <a:prstGeom prst="rect">
            <a:avLst/>
          </a:prstGeom>
          <a:noFill/>
        </p:spPr>
        <p:txBody>
          <a:bodyPr wrap="none" rtlCol="0">
            <a:spAutoFit/>
          </a:bodyPr>
          <a:lstStyle/>
          <a:p>
            <a:r>
              <a:rPr lang="it-IT" dirty="0">
                <a:effectLst>
                  <a:outerShdw blurRad="38100" dist="38100" dir="2700000" algn="tl">
                    <a:srgbClr val="000000">
                      <a:alpha val="43137"/>
                    </a:srgbClr>
                  </a:outerShdw>
                </a:effectLst>
              </a:rPr>
              <a:t>I RESPIRATORI AUTOMATICI</a:t>
            </a:r>
            <a:endParaRPr lang="en-US" dirty="0">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357ED03B-58F5-4BDE-A619-0C32026C770F}"/>
              </a:ext>
            </a:extLst>
          </p:cNvPr>
          <p:cNvSpPr txBox="1"/>
          <p:nvPr/>
        </p:nvSpPr>
        <p:spPr>
          <a:xfrm>
            <a:off x="7214532" y="1842667"/>
            <a:ext cx="3875714" cy="3970318"/>
          </a:xfrm>
          <a:prstGeom prst="rect">
            <a:avLst/>
          </a:prstGeom>
          <a:noFill/>
        </p:spPr>
        <p:txBody>
          <a:bodyPr wrap="square" rtlCol="0">
            <a:spAutoFit/>
          </a:bodyPr>
          <a:lstStyle/>
          <a:p>
            <a:r>
              <a:rPr lang="it-IT" dirty="0"/>
              <a:t>Fin dal 2010 i nostri respiratori automatici sono dotati di un ampio display touch LCD ad alta risoluzione per tenere sotto controllo al meglio i parametri vitali del paziente e le impostazioni del macchinario. Inoltre tutti i raccordi sono realizzati in acciaio inossidabile per garantire longevità al prodotto. Il corpo del respiratore è realizzato quasi interamente in PVC escluse alcune aree costruite in vetro temperato per tenere sotto controllo alcuni indicatori analogici che regolano la fuoriuscita dell’ossigeno.</a:t>
            </a:r>
            <a:endParaRPr lang="en-US" dirty="0"/>
          </a:p>
        </p:txBody>
      </p:sp>
      <p:pic>
        <p:nvPicPr>
          <p:cNvPr id="7" name="Immagine 6">
            <a:extLst>
              <a:ext uri="{FF2B5EF4-FFF2-40B4-BE49-F238E27FC236}">
                <a16:creationId xmlns:a16="http://schemas.microsoft.com/office/drawing/2014/main" id="{6AF7FA98-7556-44B9-A55D-EAD302D81D65}"/>
              </a:ext>
            </a:extLst>
          </p:cNvPr>
          <p:cNvPicPr>
            <a:picLocks noChangeAspect="1"/>
          </p:cNvPicPr>
          <p:nvPr/>
        </p:nvPicPr>
        <p:blipFill>
          <a:blip r:embed="rId3"/>
          <a:stretch>
            <a:fillRect/>
          </a:stretch>
        </p:blipFill>
        <p:spPr>
          <a:xfrm>
            <a:off x="10472779" y="0"/>
            <a:ext cx="1719221" cy="749873"/>
          </a:xfrm>
          <a:prstGeom prst="rect">
            <a:avLst/>
          </a:prstGeom>
        </p:spPr>
      </p:pic>
    </p:spTree>
    <p:extLst>
      <p:ext uri="{BB962C8B-B14F-4D97-AF65-F5344CB8AC3E}">
        <p14:creationId xmlns:p14="http://schemas.microsoft.com/office/powerpoint/2010/main" val="32224051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CD58CF3-6DB3-47AF-9FF7-1FDDC4A6B874}"/>
              </a:ext>
            </a:extLst>
          </p:cNvPr>
          <p:cNvPicPr>
            <a:picLocks noChangeAspect="1"/>
          </p:cNvPicPr>
          <p:nvPr/>
        </p:nvPicPr>
        <p:blipFill rotWithShape="1">
          <a:blip r:embed="rId2"/>
          <a:srcRect r="373" b="654"/>
          <a:stretch/>
        </p:blipFill>
        <p:spPr>
          <a:xfrm>
            <a:off x="1766323" y="1293257"/>
            <a:ext cx="3828519" cy="26676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CasellaDiTesto 3">
            <a:extLst>
              <a:ext uri="{FF2B5EF4-FFF2-40B4-BE49-F238E27FC236}">
                <a16:creationId xmlns:a16="http://schemas.microsoft.com/office/drawing/2014/main" id="{C1C2F652-D382-4ED3-B052-4364BB53A5C4}"/>
              </a:ext>
            </a:extLst>
          </p:cNvPr>
          <p:cNvSpPr txBox="1"/>
          <p:nvPr/>
        </p:nvSpPr>
        <p:spPr>
          <a:xfrm>
            <a:off x="1607190" y="226503"/>
            <a:ext cx="1874241" cy="369332"/>
          </a:xfrm>
          <a:prstGeom prst="rect">
            <a:avLst/>
          </a:prstGeom>
          <a:noFill/>
        </p:spPr>
        <p:txBody>
          <a:bodyPr wrap="square" rtlCol="0">
            <a:spAutoFit/>
          </a:bodyPr>
          <a:lstStyle/>
          <a:p>
            <a:r>
              <a:rPr lang="it-IT" dirty="0">
                <a:effectLst>
                  <a:outerShdw blurRad="38100" dist="38100" dir="2700000" algn="tl">
                    <a:srgbClr val="000000">
                      <a:alpha val="43137"/>
                    </a:srgbClr>
                  </a:outerShdw>
                </a:effectLst>
              </a:rPr>
              <a:t>LE MASCHERINE</a:t>
            </a:r>
            <a:endParaRPr lang="en-US" dirty="0">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D86FFD85-92F6-44AD-8A75-ADD035EB798C}"/>
              </a:ext>
            </a:extLst>
          </p:cNvPr>
          <p:cNvSpPr txBox="1"/>
          <p:nvPr/>
        </p:nvSpPr>
        <p:spPr>
          <a:xfrm>
            <a:off x="6803472" y="1015068"/>
            <a:ext cx="4186106" cy="2031325"/>
          </a:xfrm>
          <a:prstGeom prst="rect">
            <a:avLst/>
          </a:prstGeom>
          <a:noFill/>
        </p:spPr>
        <p:txBody>
          <a:bodyPr wrap="square" rtlCol="0">
            <a:spAutoFit/>
          </a:bodyPr>
          <a:lstStyle/>
          <a:p>
            <a:r>
              <a:rPr lang="it-IT" dirty="0"/>
              <a:t>Recentemente la </a:t>
            </a:r>
            <a:r>
              <a:rPr lang="it-IT" dirty="0" err="1"/>
              <a:t>Breathech</a:t>
            </a:r>
            <a:r>
              <a:rPr lang="it-IT" dirty="0"/>
              <a:t> ha convertito le linee di un suo stabilimento alla produzione di mascherine per la protezione contro il COVID-19, in particolare vengono prodotti modelli FFP2 e FFP3, rispettivamente nell’immagine di sinistra e in quella sottostante</a:t>
            </a:r>
            <a:endParaRPr lang="en-US" dirty="0"/>
          </a:p>
        </p:txBody>
      </p:sp>
      <p:pic>
        <p:nvPicPr>
          <p:cNvPr id="6" name="Immagine 5">
            <a:extLst>
              <a:ext uri="{FF2B5EF4-FFF2-40B4-BE49-F238E27FC236}">
                <a16:creationId xmlns:a16="http://schemas.microsoft.com/office/drawing/2014/main" id="{64B872D9-A4CF-489E-8A97-75CD70626116}"/>
              </a:ext>
            </a:extLst>
          </p:cNvPr>
          <p:cNvPicPr>
            <a:picLocks noChangeAspect="1"/>
          </p:cNvPicPr>
          <p:nvPr/>
        </p:nvPicPr>
        <p:blipFill>
          <a:blip r:embed="rId3"/>
          <a:stretch>
            <a:fillRect/>
          </a:stretch>
        </p:blipFill>
        <p:spPr>
          <a:xfrm>
            <a:off x="7199106" y="3503079"/>
            <a:ext cx="3043852" cy="30438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sellaDiTesto 7">
            <a:extLst>
              <a:ext uri="{FF2B5EF4-FFF2-40B4-BE49-F238E27FC236}">
                <a16:creationId xmlns:a16="http://schemas.microsoft.com/office/drawing/2014/main" id="{CC65FDCC-73E4-4DED-B257-8680C3F4C1E0}"/>
              </a:ext>
            </a:extLst>
          </p:cNvPr>
          <p:cNvSpPr txBox="1"/>
          <p:nvPr/>
        </p:nvSpPr>
        <p:spPr>
          <a:xfrm>
            <a:off x="1949042" y="4420998"/>
            <a:ext cx="3225739" cy="1569660"/>
          </a:xfrm>
          <a:prstGeom prst="rect">
            <a:avLst/>
          </a:prstGeom>
          <a:noFill/>
        </p:spPr>
        <p:txBody>
          <a:bodyPr wrap="square" rtlCol="0">
            <a:spAutoFit/>
          </a:bodyPr>
          <a:lstStyle/>
          <a:p>
            <a:r>
              <a:rPr lang="it-IT" sz="1600" i="1" dirty="0"/>
              <a:t>Come molte altre aziende ci siamo sentiti in dovere di convertire una parte della produzione in mascherine che, secondo noi, possono fare realmente la differenza in questo momento di difficoltà globale</a:t>
            </a:r>
            <a:endParaRPr lang="en-US" sz="1600" i="1" dirty="0"/>
          </a:p>
        </p:txBody>
      </p:sp>
      <p:pic>
        <p:nvPicPr>
          <p:cNvPr id="9" name="Immagine 8">
            <a:extLst>
              <a:ext uri="{FF2B5EF4-FFF2-40B4-BE49-F238E27FC236}">
                <a16:creationId xmlns:a16="http://schemas.microsoft.com/office/drawing/2014/main" id="{563F8491-F42C-4A6D-8DA2-56D41F90D621}"/>
              </a:ext>
            </a:extLst>
          </p:cNvPr>
          <p:cNvPicPr>
            <a:picLocks noChangeAspect="1"/>
          </p:cNvPicPr>
          <p:nvPr/>
        </p:nvPicPr>
        <p:blipFill>
          <a:blip r:embed="rId4"/>
          <a:stretch>
            <a:fillRect/>
          </a:stretch>
        </p:blipFill>
        <p:spPr>
          <a:xfrm>
            <a:off x="10472779" y="0"/>
            <a:ext cx="1719221" cy="749873"/>
          </a:xfrm>
          <a:prstGeom prst="rect">
            <a:avLst/>
          </a:prstGeom>
        </p:spPr>
      </p:pic>
      <p:sp>
        <p:nvSpPr>
          <p:cNvPr id="10" name="CasellaDiTesto 9">
            <a:extLst>
              <a:ext uri="{FF2B5EF4-FFF2-40B4-BE49-F238E27FC236}">
                <a16:creationId xmlns:a16="http://schemas.microsoft.com/office/drawing/2014/main" id="{A4091FC6-B05C-42F2-AE35-29AAF142EDF9}"/>
              </a:ext>
            </a:extLst>
          </p:cNvPr>
          <p:cNvSpPr txBox="1"/>
          <p:nvPr/>
        </p:nvSpPr>
        <p:spPr>
          <a:xfrm rot="19510896">
            <a:off x="3565786" y="3138776"/>
            <a:ext cx="968310" cy="369332"/>
          </a:xfrm>
          <a:prstGeom prst="rect">
            <a:avLst/>
          </a:prstGeom>
          <a:noFill/>
        </p:spPr>
        <p:txBody>
          <a:bodyPr wrap="square" rtlCol="0">
            <a:spAutoFit/>
          </a:bodyPr>
          <a:lstStyle/>
          <a:p>
            <a:r>
              <a:rPr lang="it-IT" dirty="0" err="1">
                <a:solidFill>
                  <a:schemeClr val="bg2">
                    <a:lumMod val="90000"/>
                  </a:schemeClr>
                </a:solidFill>
                <a:latin typeface="Bahnschrift Light Condensed" panose="020B0502040204020203" pitchFamily="34" charset="0"/>
              </a:rPr>
              <a:t>breathech</a:t>
            </a:r>
            <a:endParaRPr lang="en-US" dirty="0">
              <a:solidFill>
                <a:schemeClr val="bg2">
                  <a:lumMod val="90000"/>
                </a:schemeClr>
              </a:solidFill>
              <a:latin typeface="Bahnschrift Light Condensed" panose="020B0502040204020203" pitchFamily="34" charset="0"/>
            </a:endParaRPr>
          </a:p>
        </p:txBody>
      </p:sp>
      <p:sp>
        <p:nvSpPr>
          <p:cNvPr id="11" name="CasellaDiTesto 10">
            <a:extLst>
              <a:ext uri="{FF2B5EF4-FFF2-40B4-BE49-F238E27FC236}">
                <a16:creationId xmlns:a16="http://schemas.microsoft.com/office/drawing/2014/main" id="{2B8B968C-AD1D-4F36-A7DC-0FCBB805AA45}"/>
              </a:ext>
            </a:extLst>
          </p:cNvPr>
          <p:cNvSpPr txBox="1"/>
          <p:nvPr/>
        </p:nvSpPr>
        <p:spPr>
          <a:xfrm rot="3025147">
            <a:off x="7533315" y="5461124"/>
            <a:ext cx="963725" cy="369332"/>
          </a:xfrm>
          <a:prstGeom prst="rect">
            <a:avLst/>
          </a:prstGeom>
          <a:noFill/>
        </p:spPr>
        <p:txBody>
          <a:bodyPr wrap="none" rtlCol="0">
            <a:spAutoFit/>
          </a:bodyPr>
          <a:lstStyle/>
          <a:p>
            <a:r>
              <a:rPr lang="it-IT" dirty="0" err="1">
                <a:solidFill>
                  <a:schemeClr val="bg2">
                    <a:lumMod val="90000"/>
                  </a:schemeClr>
                </a:solidFill>
                <a:latin typeface="Bahnschrift Light Condensed" panose="020B0502040204020203" pitchFamily="34" charset="0"/>
              </a:rPr>
              <a:t>breathech</a:t>
            </a:r>
            <a:endParaRPr lang="en-US" dirty="0">
              <a:solidFill>
                <a:schemeClr val="bg2">
                  <a:lumMod val="90000"/>
                </a:schemeClr>
              </a:solidFill>
              <a:latin typeface="Bahnschrift Light Condensed" panose="020B0502040204020203" pitchFamily="34" charset="0"/>
            </a:endParaRPr>
          </a:p>
        </p:txBody>
      </p:sp>
    </p:spTree>
    <p:extLst>
      <p:ext uri="{BB962C8B-B14F-4D97-AF65-F5344CB8AC3E}">
        <p14:creationId xmlns:p14="http://schemas.microsoft.com/office/powerpoint/2010/main" val="13441336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DA3FBB-B654-4232-8510-B7EB5D32F928}"/>
              </a:ext>
            </a:extLst>
          </p:cNvPr>
          <p:cNvSpPr>
            <a:spLocks noGrp="1"/>
          </p:cNvSpPr>
          <p:nvPr>
            <p:ph type="title"/>
          </p:nvPr>
        </p:nvSpPr>
        <p:spPr>
          <a:xfrm>
            <a:off x="1823206" y="1192689"/>
            <a:ext cx="4183314" cy="1239743"/>
          </a:xfrm>
        </p:spPr>
        <p:txBody>
          <a:bodyPr>
            <a:normAutofit fontScale="90000"/>
          </a:bodyPr>
          <a:lstStyle/>
          <a:p>
            <a:pPr algn="l"/>
            <a:r>
              <a:rPr lang="it-IT" sz="1600" b="1" dirty="0"/>
              <a:t>Assicurazione contro gli incendi: </a:t>
            </a:r>
            <a:r>
              <a:rPr lang="it-IT" sz="1200" dirty="0"/>
              <a:t>può accadere in strutture produttive complesse come le nostre che qualche lavorazione produca eccessivo calore o che durante l’assemblaggio di alcuni componenti si scatenino scintille che possono causare principi di incendio. Per questo riteniamo sia fondamentale avere una buona polizza antincendio.</a:t>
            </a:r>
            <a:endParaRPr lang="en-US" sz="1200" dirty="0"/>
          </a:p>
        </p:txBody>
      </p:sp>
      <p:sp>
        <p:nvSpPr>
          <p:cNvPr id="7" name="Rettangolo 6">
            <a:extLst>
              <a:ext uri="{FF2B5EF4-FFF2-40B4-BE49-F238E27FC236}">
                <a16:creationId xmlns:a16="http://schemas.microsoft.com/office/drawing/2014/main" id="{06E69084-72A2-40DA-A59A-4B385EC7BEE4}"/>
              </a:ext>
            </a:extLst>
          </p:cNvPr>
          <p:cNvSpPr/>
          <p:nvPr/>
        </p:nvSpPr>
        <p:spPr>
          <a:xfrm>
            <a:off x="1554756" y="224134"/>
            <a:ext cx="6957354" cy="923330"/>
          </a:xfrm>
          <a:prstGeom prst="rect">
            <a:avLst/>
          </a:prstGeom>
          <a:noFill/>
        </p:spPr>
        <p:txBody>
          <a:bodyPr wrap="none" lIns="91440" tIns="45720" rIns="91440" bIns="45720">
            <a:spAutoFit/>
          </a:bodyPr>
          <a:lstStyle/>
          <a:p>
            <a:pPr algn="ctr"/>
            <a:r>
              <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Come siamo assicurati</a:t>
            </a:r>
          </a:p>
        </p:txBody>
      </p:sp>
      <p:sp>
        <p:nvSpPr>
          <p:cNvPr id="9" name="Ovale 8">
            <a:extLst>
              <a:ext uri="{FF2B5EF4-FFF2-40B4-BE49-F238E27FC236}">
                <a16:creationId xmlns:a16="http://schemas.microsoft.com/office/drawing/2014/main" id="{C388F01F-A0FF-43DC-A88F-942AEFF7DC09}"/>
              </a:ext>
            </a:extLst>
          </p:cNvPr>
          <p:cNvSpPr/>
          <p:nvPr/>
        </p:nvSpPr>
        <p:spPr>
          <a:xfrm>
            <a:off x="1630259" y="1375794"/>
            <a:ext cx="131429" cy="1426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B30F3EBD-C4FE-4DC9-A6C9-37BCEDBBE47C}"/>
              </a:ext>
            </a:extLst>
          </p:cNvPr>
          <p:cNvSpPr txBox="1"/>
          <p:nvPr/>
        </p:nvSpPr>
        <p:spPr>
          <a:xfrm>
            <a:off x="1823206" y="2615537"/>
            <a:ext cx="4110605" cy="1600438"/>
          </a:xfrm>
          <a:prstGeom prst="rect">
            <a:avLst/>
          </a:prstGeom>
          <a:noFill/>
        </p:spPr>
        <p:txBody>
          <a:bodyPr wrap="square" rtlCol="0">
            <a:spAutoFit/>
          </a:bodyPr>
          <a:lstStyle/>
          <a:p>
            <a:r>
              <a:rPr lang="it-IT" dirty="0"/>
              <a:t>Assicurazione RC professionale e per gli infortuni: </a:t>
            </a:r>
            <a:r>
              <a:rPr lang="it-IT" sz="1100" dirty="0"/>
              <a:t>per garantire la sicurezza a tutti i nostri dipendenti li dotiamo di abbigliamento tecnico e antinfortunistico, ma alcune volte volte potrebbe non bastare. Nel caso (fortunatamente raro fino ad ora) in cui si verifichi un incidente al lavoro i nostri lavoratori sono coperti sotto tutti gli aspetti dall’assicurazione dedicata</a:t>
            </a:r>
          </a:p>
          <a:p>
            <a:r>
              <a:rPr lang="it-IT" dirty="0"/>
              <a:t> </a:t>
            </a:r>
            <a:endParaRPr lang="en-US" dirty="0"/>
          </a:p>
        </p:txBody>
      </p:sp>
      <p:sp>
        <p:nvSpPr>
          <p:cNvPr id="11" name="Ovale 10">
            <a:extLst>
              <a:ext uri="{FF2B5EF4-FFF2-40B4-BE49-F238E27FC236}">
                <a16:creationId xmlns:a16="http://schemas.microsoft.com/office/drawing/2014/main" id="{3A08D7AD-F35A-4858-8345-8CD76B164737}"/>
              </a:ext>
            </a:extLst>
          </p:cNvPr>
          <p:cNvSpPr/>
          <p:nvPr/>
        </p:nvSpPr>
        <p:spPr>
          <a:xfrm>
            <a:off x="1630258" y="2726422"/>
            <a:ext cx="131429" cy="1426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DAEF82FB-1806-45A1-88DB-776857F60651}"/>
              </a:ext>
            </a:extLst>
          </p:cNvPr>
          <p:cNvSpPr txBox="1"/>
          <p:nvPr/>
        </p:nvSpPr>
        <p:spPr>
          <a:xfrm>
            <a:off x="7387971" y="1327502"/>
            <a:ext cx="4303082" cy="1107996"/>
          </a:xfrm>
          <a:prstGeom prst="rect">
            <a:avLst/>
          </a:prstGeom>
          <a:noFill/>
        </p:spPr>
        <p:txBody>
          <a:bodyPr wrap="square" rtlCol="0">
            <a:spAutoFit/>
          </a:bodyPr>
          <a:lstStyle/>
          <a:p>
            <a:r>
              <a:rPr lang="it-IT" sz="1200" dirty="0"/>
              <a:t>Abbiamo deciso di non stipulare un’assicurazione</a:t>
            </a:r>
          </a:p>
          <a:p>
            <a:r>
              <a:rPr lang="it-IT" sz="1200" dirty="0"/>
              <a:t>Contro i furti perché nel tempo ci siamo dotati di un avanzato sistema di videosorveglianza all’avanguardia molto difficile da eludere</a:t>
            </a:r>
          </a:p>
          <a:p>
            <a:endParaRPr lang="en-US" dirty="0"/>
          </a:p>
        </p:txBody>
      </p:sp>
      <p:sp>
        <p:nvSpPr>
          <p:cNvPr id="14" name="Ovale 13">
            <a:extLst>
              <a:ext uri="{FF2B5EF4-FFF2-40B4-BE49-F238E27FC236}">
                <a16:creationId xmlns:a16="http://schemas.microsoft.com/office/drawing/2014/main" id="{6067301B-C718-4EAB-8988-C26A1C567448}"/>
              </a:ext>
            </a:extLst>
          </p:cNvPr>
          <p:cNvSpPr/>
          <p:nvPr/>
        </p:nvSpPr>
        <p:spPr>
          <a:xfrm>
            <a:off x="7256542" y="1428536"/>
            <a:ext cx="131429" cy="1426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a:extLst>
              <a:ext uri="{FF2B5EF4-FFF2-40B4-BE49-F238E27FC236}">
                <a16:creationId xmlns:a16="http://schemas.microsoft.com/office/drawing/2014/main" id="{C3F5F269-8133-4D5D-9F79-D6EDEE548401}"/>
              </a:ext>
            </a:extLst>
          </p:cNvPr>
          <p:cNvSpPr txBox="1"/>
          <p:nvPr/>
        </p:nvSpPr>
        <p:spPr>
          <a:xfrm>
            <a:off x="1823206" y="4291358"/>
            <a:ext cx="3686227" cy="1154162"/>
          </a:xfrm>
          <a:prstGeom prst="rect">
            <a:avLst/>
          </a:prstGeom>
          <a:noFill/>
        </p:spPr>
        <p:txBody>
          <a:bodyPr wrap="square" rtlCol="0">
            <a:spAutoFit/>
          </a:bodyPr>
          <a:lstStyle/>
          <a:p>
            <a:r>
              <a:rPr lang="it-IT" dirty="0"/>
              <a:t>Assicurazione </a:t>
            </a:r>
            <a:r>
              <a:rPr lang="it-IT" dirty="0" err="1"/>
              <a:t>kasko</a:t>
            </a:r>
            <a:r>
              <a:rPr lang="it-IT" dirty="0"/>
              <a:t> per i mezzi di trasporto:</a:t>
            </a:r>
            <a:r>
              <a:rPr lang="it-IT" sz="1100" dirty="0"/>
              <a:t> abbiamo adottato anche l’assicurazione </a:t>
            </a:r>
            <a:r>
              <a:rPr lang="it-IT" sz="1100" dirty="0" err="1"/>
              <a:t>kasko</a:t>
            </a:r>
            <a:r>
              <a:rPr lang="it-IT" sz="1100" dirty="0"/>
              <a:t> per i nostri mezzi di trasporto (furgoni, TIR ecc.) in modo da essere sempre coperti anche a livell0 di furto incendio</a:t>
            </a:r>
            <a:endParaRPr lang="en-US" dirty="0"/>
          </a:p>
        </p:txBody>
      </p:sp>
      <p:pic>
        <p:nvPicPr>
          <p:cNvPr id="16" name="Immagine 15">
            <a:extLst>
              <a:ext uri="{FF2B5EF4-FFF2-40B4-BE49-F238E27FC236}">
                <a16:creationId xmlns:a16="http://schemas.microsoft.com/office/drawing/2014/main" id="{8CC9DFE1-D884-429C-AEB3-5CEE8214916A}"/>
              </a:ext>
            </a:extLst>
          </p:cNvPr>
          <p:cNvPicPr>
            <a:picLocks noChangeAspect="1"/>
          </p:cNvPicPr>
          <p:nvPr/>
        </p:nvPicPr>
        <p:blipFill>
          <a:blip r:embed="rId2"/>
          <a:stretch>
            <a:fillRect/>
          </a:stretch>
        </p:blipFill>
        <p:spPr>
          <a:xfrm>
            <a:off x="1634162" y="4420335"/>
            <a:ext cx="152413" cy="158510"/>
          </a:xfrm>
          <a:prstGeom prst="rect">
            <a:avLst/>
          </a:prstGeom>
        </p:spPr>
      </p:pic>
      <p:pic>
        <p:nvPicPr>
          <p:cNvPr id="18" name="Immagine 17">
            <a:extLst>
              <a:ext uri="{FF2B5EF4-FFF2-40B4-BE49-F238E27FC236}">
                <a16:creationId xmlns:a16="http://schemas.microsoft.com/office/drawing/2014/main" id="{C7284D22-F02B-4D46-B640-F672219174DC}"/>
              </a:ext>
            </a:extLst>
          </p:cNvPr>
          <p:cNvPicPr>
            <a:picLocks noChangeAspect="1"/>
          </p:cNvPicPr>
          <p:nvPr/>
        </p:nvPicPr>
        <p:blipFill>
          <a:blip r:embed="rId3"/>
          <a:stretch>
            <a:fillRect/>
          </a:stretch>
        </p:blipFill>
        <p:spPr>
          <a:xfrm>
            <a:off x="7239339" y="2716570"/>
            <a:ext cx="4451714" cy="2872073"/>
          </a:xfrm>
          <a:prstGeom prst="rect">
            <a:avLst/>
          </a:prstGeom>
        </p:spPr>
      </p:pic>
      <p:pic>
        <p:nvPicPr>
          <p:cNvPr id="19" name="Immagine 18">
            <a:extLst>
              <a:ext uri="{FF2B5EF4-FFF2-40B4-BE49-F238E27FC236}">
                <a16:creationId xmlns:a16="http://schemas.microsoft.com/office/drawing/2014/main" id="{F4A0B3C4-1F7F-4777-A3E7-92FE1E6EB77D}"/>
              </a:ext>
            </a:extLst>
          </p:cNvPr>
          <p:cNvPicPr>
            <a:picLocks noChangeAspect="1"/>
          </p:cNvPicPr>
          <p:nvPr/>
        </p:nvPicPr>
        <p:blipFill>
          <a:blip r:embed="rId4"/>
          <a:stretch>
            <a:fillRect/>
          </a:stretch>
        </p:blipFill>
        <p:spPr>
          <a:xfrm>
            <a:off x="10472779" y="4919"/>
            <a:ext cx="1719221" cy="749873"/>
          </a:xfrm>
          <a:prstGeom prst="rect">
            <a:avLst/>
          </a:prstGeom>
        </p:spPr>
      </p:pic>
    </p:spTree>
    <p:extLst>
      <p:ext uri="{BB962C8B-B14F-4D97-AF65-F5344CB8AC3E}">
        <p14:creationId xmlns:p14="http://schemas.microsoft.com/office/powerpoint/2010/main" val="334301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4DA177-2A2A-4CFF-ADF8-AC538263AE15}"/>
              </a:ext>
            </a:extLst>
          </p:cNvPr>
          <p:cNvSpPr>
            <a:spLocks noGrp="1"/>
          </p:cNvSpPr>
          <p:nvPr>
            <p:ph type="title"/>
          </p:nvPr>
        </p:nvSpPr>
        <p:spPr>
          <a:xfrm>
            <a:off x="1761166" y="5060523"/>
            <a:ext cx="3163189" cy="1289807"/>
          </a:xfrm>
        </p:spPr>
        <p:txBody>
          <a:bodyPr>
            <a:noAutofit/>
          </a:bodyPr>
          <a:lstStyle/>
          <a:p>
            <a:r>
              <a:rPr lang="it-IT" sz="1600" dirty="0"/>
              <a:t>Purtroppo durante l’assemblaggio di un respiratore automatico lo sfregamento tra due componenti metallici ha generato alcune scintile che sono andate ad incendiare materiale isolante sottostante. Fortunatamente il fuoco si è fermato nel solo reparto di assemblaggio dell’azienda, anche grazie all’aiuto dei vigili del fuoco. Grazie alla nostra assicurazione contro gli incendi, che si è assunta la piena responsabilità per quanto riguarda il risarcimento del danno causato, l’unica perdita che abbiamo avuto è stato quella causata dal fatto che ci siamo dovuti fermare una settimana per ripulire e ristrutturare il reparto colpito.</a:t>
            </a:r>
            <a:endParaRPr lang="en-US" sz="1600" dirty="0"/>
          </a:p>
        </p:txBody>
      </p:sp>
      <p:pic>
        <p:nvPicPr>
          <p:cNvPr id="6" name="Segnaposto contenuto 5">
            <a:extLst>
              <a:ext uri="{FF2B5EF4-FFF2-40B4-BE49-F238E27FC236}">
                <a16:creationId xmlns:a16="http://schemas.microsoft.com/office/drawing/2014/main" id="{7BF0B763-92C7-4BF8-8DE7-9061F2F44ACC}"/>
              </a:ext>
            </a:extLst>
          </p:cNvPr>
          <p:cNvPicPr>
            <a:picLocks noGrp="1" noChangeAspect="1"/>
          </p:cNvPicPr>
          <p:nvPr>
            <p:ph idx="1"/>
          </p:nvPr>
        </p:nvPicPr>
        <p:blipFill rotWithShape="1">
          <a:blip r:embed="rId2"/>
          <a:srcRect b="6987"/>
          <a:stretch/>
        </p:blipFill>
        <p:spPr>
          <a:xfrm>
            <a:off x="5870369" y="1761688"/>
            <a:ext cx="5696909" cy="3483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tangolo 4">
            <a:extLst>
              <a:ext uri="{FF2B5EF4-FFF2-40B4-BE49-F238E27FC236}">
                <a16:creationId xmlns:a16="http://schemas.microsoft.com/office/drawing/2014/main" id="{35271C61-BE2E-4235-8426-2C17BEC4EEBB}"/>
              </a:ext>
            </a:extLst>
          </p:cNvPr>
          <p:cNvSpPr/>
          <p:nvPr/>
        </p:nvSpPr>
        <p:spPr>
          <a:xfrm>
            <a:off x="1978965" y="242469"/>
            <a:ext cx="5197257" cy="923330"/>
          </a:xfrm>
          <a:prstGeom prst="rect">
            <a:avLst/>
          </a:prstGeom>
          <a:noFill/>
        </p:spPr>
        <p:txBody>
          <a:bodyPr wrap="none" lIns="91440" tIns="45720" rIns="91440" bIns="45720">
            <a:spAutoFit/>
          </a:bodyPr>
          <a:lstStyle/>
          <a:p>
            <a:pPr algn="ctr"/>
            <a:r>
              <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Evento Dannoso</a:t>
            </a:r>
          </a:p>
        </p:txBody>
      </p:sp>
    </p:spTree>
    <p:extLst>
      <p:ext uri="{BB962C8B-B14F-4D97-AF65-F5344CB8AC3E}">
        <p14:creationId xmlns:p14="http://schemas.microsoft.com/office/powerpoint/2010/main" val="688785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B1AD2D-6BE8-4173-95F3-6E7CC1172F41}"/>
              </a:ext>
            </a:extLst>
          </p:cNvPr>
          <p:cNvSpPr>
            <a:spLocks noGrp="1"/>
          </p:cNvSpPr>
          <p:nvPr>
            <p:ph type="title"/>
          </p:nvPr>
        </p:nvSpPr>
        <p:spPr>
          <a:xfrm>
            <a:off x="1779577" y="4083342"/>
            <a:ext cx="3549121" cy="1371600"/>
          </a:xfrm>
        </p:spPr>
        <p:txBody>
          <a:bodyPr>
            <a:noAutofit/>
          </a:bodyPr>
          <a:lstStyle/>
          <a:p>
            <a:r>
              <a:rPr lang="it-IT" sz="1600" dirty="0"/>
              <a:t>Sfortunatamente anche due nostri dipendenti sono stati leggermente coinvolti nell’incendio. Anche per loro avevamo l’assicurazione che copre gli infortuni sul lavoro, la quale si è assunta la piena responsabilità di risarcire i nostri cari lavoratori. Per evitare che si possano ripetere questo tipo di eventi in futuro, abbiamo fatto in modo che, anche in presenza di scintille, non sia presente alcun materiale incendiabile. Per quanto riguarda i nostri dipendenti, li abbiamo dotati di speciali tute ignifughe, in modo da proteggerli ulteriormente da questa minaccia.</a:t>
            </a:r>
            <a:endParaRPr lang="en-US" sz="1600" dirty="0"/>
          </a:p>
        </p:txBody>
      </p:sp>
      <p:sp>
        <p:nvSpPr>
          <p:cNvPr id="5" name="Rettangolo 4">
            <a:extLst>
              <a:ext uri="{FF2B5EF4-FFF2-40B4-BE49-F238E27FC236}">
                <a16:creationId xmlns:a16="http://schemas.microsoft.com/office/drawing/2014/main" id="{FBCD5B41-3E57-4730-B020-E6497C7D62C1}"/>
              </a:ext>
            </a:extLst>
          </p:cNvPr>
          <p:cNvSpPr/>
          <p:nvPr/>
        </p:nvSpPr>
        <p:spPr>
          <a:xfrm>
            <a:off x="1690487" y="51620"/>
            <a:ext cx="3727303" cy="923330"/>
          </a:xfrm>
          <a:prstGeom prst="rect">
            <a:avLst/>
          </a:prstGeom>
          <a:noFill/>
        </p:spPr>
        <p:txBody>
          <a:bodyPr wrap="none" lIns="91440" tIns="45720" rIns="91440" bIns="45720">
            <a:spAutoFit/>
          </a:bodyPr>
          <a:lstStyle/>
          <a:p>
            <a:pPr algn="ctr"/>
            <a:r>
              <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Dipendenti </a:t>
            </a:r>
          </a:p>
        </p:txBody>
      </p:sp>
      <p:pic>
        <p:nvPicPr>
          <p:cNvPr id="6" name="Immagine 5">
            <a:extLst>
              <a:ext uri="{FF2B5EF4-FFF2-40B4-BE49-F238E27FC236}">
                <a16:creationId xmlns:a16="http://schemas.microsoft.com/office/drawing/2014/main" id="{59A93429-EB45-4364-A51C-A6B264C7263A}"/>
              </a:ext>
            </a:extLst>
          </p:cNvPr>
          <p:cNvPicPr>
            <a:picLocks noChangeAspect="1"/>
          </p:cNvPicPr>
          <p:nvPr/>
        </p:nvPicPr>
        <p:blipFill rotWithShape="1">
          <a:blip r:embed="rId2"/>
          <a:srcRect l="24921" r="25491"/>
          <a:stretch/>
        </p:blipFill>
        <p:spPr>
          <a:xfrm>
            <a:off x="7659148" y="1369233"/>
            <a:ext cx="2299551" cy="4637285"/>
          </a:xfrm>
          <a:prstGeom prst="rect">
            <a:avLst/>
          </a:prstGeom>
        </p:spPr>
      </p:pic>
    </p:spTree>
    <p:extLst>
      <p:ext uri="{BB962C8B-B14F-4D97-AF65-F5344CB8AC3E}">
        <p14:creationId xmlns:p14="http://schemas.microsoft.com/office/powerpoint/2010/main" val="15083840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9D7E3947-8052-49A3-9843-1EA0CB3F7C12}"/>
              </a:ext>
            </a:extLst>
          </p:cNvPr>
          <p:cNvGraphicFramePr/>
          <p:nvPr>
            <p:extLst>
              <p:ext uri="{D42A27DB-BD31-4B8C-83A1-F6EECF244321}">
                <p14:modId xmlns:p14="http://schemas.microsoft.com/office/powerpoint/2010/main" val="3281723704"/>
              </p:ext>
            </p:extLst>
          </p:nvPr>
        </p:nvGraphicFramePr>
        <p:xfrm>
          <a:off x="3063846" y="1677799"/>
          <a:ext cx="7724396" cy="4829650"/>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a:extLst>
              <a:ext uri="{FF2B5EF4-FFF2-40B4-BE49-F238E27FC236}">
                <a16:creationId xmlns:a16="http://schemas.microsoft.com/office/drawing/2014/main" id="{20A4B709-D2CC-4436-8045-5323DCF3762A}"/>
              </a:ext>
            </a:extLst>
          </p:cNvPr>
          <p:cNvSpPr txBox="1"/>
          <p:nvPr/>
        </p:nvSpPr>
        <p:spPr>
          <a:xfrm>
            <a:off x="1963955" y="1031468"/>
            <a:ext cx="9404058" cy="923330"/>
          </a:xfrm>
          <a:prstGeom prst="rect">
            <a:avLst/>
          </a:prstGeom>
          <a:noFill/>
        </p:spPr>
        <p:txBody>
          <a:bodyPr wrap="square" rtlCol="0">
            <a:spAutoFit/>
          </a:bodyPr>
          <a:lstStyle/>
          <a:p>
            <a:r>
              <a:rPr lang="it-IT" dirty="0"/>
              <a:t>Il grafico qui sotto rappresenta le vendite della </a:t>
            </a:r>
            <a:r>
              <a:rPr lang="it-IT" dirty="0" err="1"/>
              <a:t>Breathech</a:t>
            </a:r>
            <a:r>
              <a:rPr lang="it-IT" dirty="0"/>
              <a:t> in Italia, Francia ed il resto dell’Europa nel corso del 2019. come possiamo notare in Italia viene venduta la maggior parte dei nostri prodotti</a:t>
            </a:r>
            <a:endParaRPr lang="en-US" dirty="0"/>
          </a:p>
        </p:txBody>
      </p:sp>
      <p:sp>
        <p:nvSpPr>
          <p:cNvPr id="8" name="Rettangolo 7">
            <a:extLst>
              <a:ext uri="{FF2B5EF4-FFF2-40B4-BE49-F238E27FC236}">
                <a16:creationId xmlns:a16="http://schemas.microsoft.com/office/drawing/2014/main" id="{CBF0359A-7940-4B05-9EE4-AA43CD3D8991}"/>
              </a:ext>
            </a:extLst>
          </p:cNvPr>
          <p:cNvSpPr/>
          <p:nvPr/>
        </p:nvSpPr>
        <p:spPr>
          <a:xfrm>
            <a:off x="1683861" y="201443"/>
            <a:ext cx="3371437" cy="923330"/>
          </a:xfrm>
          <a:prstGeom prst="rect">
            <a:avLst/>
          </a:prstGeom>
          <a:noFill/>
        </p:spPr>
        <p:txBody>
          <a:bodyPr wrap="none" lIns="91440" tIns="45720" rIns="91440" bIns="45720">
            <a:spAutoFit/>
          </a:bodyPr>
          <a:lstStyle/>
          <a:p>
            <a:pPr algn="ctr"/>
            <a:r>
              <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Le vendite</a:t>
            </a:r>
          </a:p>
        </p:txBody>
      </p:sp>
      <p:pic>
        <p:nvPicPr>
          <p:cNvPr id="9" name="Immagine 8">
            <a:extLst>
              <a:ext uri="{FF2B5EF4-FFF2-40B4-BE49-F238E27FC236}">
                <a16:creationId xmlns:a16="http://schemas.microsoft.com/office/drawing/2014/main" id="{185F8990-FE52-4C36-9013-41A202D71BF7}"/>
              </a:ext>
            </a:extLst>
          </p:cNvPr>
          <p:cNvPicPr>
            <a:picLocks noChangeAspect="1"/>
          </p:cNvPicPr>
          <p:nvPr/>
        </p:nvPicPr>
        <p:blipFill>
          <a:blip r:embed="rId3"/>
          <a:stretch>
            <a:fillRect/>
          </a:stretch>
        </p:blipFill>
        <p:spPr>
          <a:xfrm>
            <a:off x="10461071" y="5082"/>
            <a:ext cx="1719221" cy="749873"/>
          </a:xfrm>
          <a:prstGeom prst="rect">
            <a:avLst/>
          </a:prstGeom>
        </p:spPr>
      </p:pic>
    </p:spTree>
    <p:extLst>
      <p:ext uri="{BB962C8B-B14F-4D97-AF65-F5344CB8AC3E}">
        <p14:creationId xmlns:p14="http://schemas.microsoft.com/office/powerpoint/2010/main" val="34535574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sse">
  <a:themeElements>
    <a:clrScheme name="Parallass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ss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ss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TM03457496[[fn=Parallasse]]</Template>
  <TotalTime>259</TotalTime>
  <Words>727</Words>
  <Application>Microsoft Office PowerPoint</Application>
  <PresentationFormat>Widescreen</PresentationFormat>
  <Paragraphs>30</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Arial Rounded MT Bold</vt:lpstr>
      <vt:lpstr>Bahnschrift Light Condensed</vt:lpstr>
      <vt:lpstr>Corbel</vt:lpstr>
      <vt:lpstr>Parallasse</vt:lpstr>
      <vt:lpstr>Presentazione standard di PowerPoint</vt:lpstr>
      <vt:lpstr>Presentazione standard di PowerPoint</vt:lpstr>
      <vt:lpstr>Presentazione standard di PowerPoint</vt:lpstr>
      <vt:lpstr>Presentazione standard di PowerPoint</vt:lpstr>
      <vt:lpstr>Presentazione standard di PowerPoint</vt:lpstr>
      <vt:lpstr>Assicurazione contro gli incendi: può accadere in strutture produttive complesse come le nostre che qualche lavorazione produca eccessivo calore o che durante l’assemblaggio di alcuni componenti si scatenino scintille che possono causare principi di incendio. Per questo riteniamo sia fondamentale avere una buona polizza antincendio.</vt:lpstr>
      <vt:lpstr>Purtroppo durante l’assemblaggio di un respiratore automatico lo sfregamento tra due componenti metallici ha generato alcune scintile che sono andate ad incendiare materiale isolante sottostante. Fortunatamente il fuoco si è fermato nel solo reparto di assemblaggio dell’azienda, anche grazie all’aiuto dei vigili del fuoco. Grazie alla nostra assicurazione contro gli incendi, che si è assunta la piena responsabilità per quanto riguarda il risarcimento del danno causato, l’unica perdita che abbiamo avuto è stato quella causata dal fatto che ci siamo dovuti fermare una settimana per ripulire e ristrutturare il reparto colpito.</vt:lpstr>
      <vt:lpstr>Sfortunatamente anche due nostri dipendenti sono stati leggermente coinvolti nell’incendio. Anche per loro avevamo l’assicurazione che copre gli infortuni sul lavoro, la quale si è assunta la piena responsabilità di risarcire i nostri cari lavoratori. Per evitare che si possano ripetere questo tipo di eventi in futuro, abbiamo fatto in modo che, anche in presenza di scintille, non sia presente alcun materiale incendiabile. Per quanto riguarda i nostri dipendenti, li abbiamo dotati di speciali tute ignifughe, in modo da proteggerli ulteriormente da questa minaccia.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raccagni noviero</dc:creator>
  <cp:lastModifiedBy>Simona</cp:lastModifiedBy>
  <cp:revision>24</cp:revision>
  <dcterms:created xsi:type="dcterms:W3CDTF">2020-04-30T13:44:55Z</dcterms:created>
  <dcterms:modified xsi:type="dcterms:W3CDTF">2020-06-18T07:23:43Z</dcterms:modified>
</cp:coreProperties>
</file>