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</p:sldIdLst>
  <p:sldSz cx="9144000" cy="5143500" type="screen16x9"/>
  <p:notesSz cx="6858000" cy="9144000"/>
  <p:embeddedFontLst>
    <p:embeddedFont>
      <p:font typeface="Pacifico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02" y="6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03efe2bf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03efe2bf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03efe2bf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03efe2bf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03efe2bf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03efe2bf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 rot="-1674803">
            <a:off x="6112159" y="2651396"/>
            <a:ext cx="1220158" cy="792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IWINE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 rot="138748">
            <a:off x="2461918" y="-632463"/>
            <a:ext cx="8520639" cy="20104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acifico"/>
                <a:ea typeface="Pacifico"/>
                <a:cs typeface="Pacifico"/>
                <a:sym typeface="Pacifico"/>
              </a:rPr>
              <a:t>I WINE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075" y="981550"/>
            <a:ext cx="648625" cy="6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55475" y="416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NOSTRA STORIA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55475" y="11103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 dirty="0">
                <a:solidFill>
                  <a:srgbClr val="000000"/>
                </a:solidFill>
                <a:highlight>
                  <a:srgbClr val="FFFF00"/>
                </a:highlight>
              </a:rPr>
              <a:t>La nostra azienda nacque quando un gruppo di viticoltori amici, decise di unirsi in un’unica cantina per potere espandere la </a:t>
            </a:r>
            <a:r>
              <a:rPr lang="it-IT" i="1" dirty="0">
                <a:solidFill>
                  <a:srgbClr val="000000"/>
                </a:solidFill>
                <a:highlight>
                  <a:srgbClr val="FFFF00"/>
                </a:highlight>
              </a:rPr>
              <a:t>propria</a:t>
            </a:r>
            <a:r>
              <a:rPr lang="it" i="1" dirty="0">
                <a:solidFill>
                  <a:srgbClr val="000000"/>
                </a:solidFill>
                <a:highlight>
                  <a:srgbClr val="FFFF00"/>
                </a:highlight>
              </a:rPr>
              <a:t> produzione.</a:t>
            </a:r>
            <a:endParaRPr i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i="1" dirty="0">
                <a:solidFill>
                  <a:srgbClr val="000000"/>
                </a:solidFill>
                <a:highlight>
                  <a:srgbClr val="FFFF00"/>
                </a:highlight>
              </a:rPr>
              <a:t>Questi amici notarono subito il successo della loro azienda: stavano vendendo un sacco di bottiglie del loro pregiato vino a livello locale. </a:t>
            </a:r>
            <a:endParaRPr i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i="1" dirty="0">
                <a:solidFill>
                  <a:srgbClr val="000000"/>
                </a:solidFill>
                <a:highlight>
                  <a:srgbClr val="FFFF00"/>
                </a:highlight>
              </a:rPr>
              <a:t>il nostro vino più pregiato nasce dai vitigni di Sestri Levante, Leivi, e Chiavari e prende nome dal suo profondo colore rosso e dal gusto inappagabile e frut</a:t>
            </a:r>
            <a:r>
              <a:rPr lang="it-IT" i="1" dirty="0">
                <a:solidFill>
                  <a:srgbClr val="000000"/>
                </a:solidFill>
                <a:highlight>
                  <a:srgbClr val="FFFF00"/>
                </a:highlight>
              </a:rPr>
              <a:t>t</a:t>
            </a:r>
            <a:r>
              <a:rPr lang="it" i="1" dirty="0">
                <a:solidFill>
                  <a:srgbClr val="000000"/>
                </a:solidFill>
                <a:highlight>
                  <a:srgbClr val="FFFF00"/>
                </a:highlight>
              </a:rPr>
              <a:t>ato</a:t>
            </a:r>
            <a:endParaRPr i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i="1" dirty="0">
                <a:solidFill>
                  <a:srgbClr val="000000"/>
                </a:solidFill>
                <a:highlight>
                  <a:srgbClr val="FFFF00"/>
                </a:highlight>
              </a:rPr>
              <a:t>Ad oggi vendiamo vini in tutta la liguria ed oltre...</a:t>
            </a:r>
            <a:endParaRPr i="1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30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/>
              <a:t>Dove siamo </a:t>
            </a:r>
            <a:endParaRPr i="1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213325" y="11384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>
                <a:highlight>
                  <a:srgbClr val="FFFF00"/>
                </a:highlight>
              </a:rPr>
              <a:t>La cantina è situata a Sestri Levante in via Santa Vittoria, 1 mentre i nostri vigneti sono situati in tutto il tigullio più precisamente a Sestri, Chiavari, Leivi.</a:t>
            </a:r>
            <a:endParaRPr i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i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i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i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i="1"/>
              <a:t> </a:t>
            </a:r>
            <a:endParaRPr i="1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7449" y="2178275"/>
            <a:ext cx="2556475" cy="19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990" y="0"/>
            <a:ext cx="344302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" y="0"/>
            <a:ext cx="344302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6822" y="0"/>
            <a:ext cx="197035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/>
              <a:t>Cosa produciamo</a:t>
            </a:r>
            <a:endParaRPr i="1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371075"/>
            <a:ext cx="8520600" cy="3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 dirty="0">
                <a:solidFill>
                  <a:srgbClr val="000000"/>
                </a:solidFill>
                <a:highlight>
                  <a:srgbClr val="FFFF00"/>
                </a:highlight>
              </a:rPr>
              <a:t>Produciamo vini di ogni tipo dal rosso al bianco fino al rosè, spumante, e fragolino ma il nostro vino più pregiato è il SAPORE DEGLI ABISSI.</a:t>
            </a:r>
            <a:endParaRPr i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i="1" dirty="0">
                <a:solidFill>
                  <a:srgbClr val="000000"/>
                </a:solidFill>
                <a:highlight>
                  <a:srgbClr val="FFFF00"/>
                </a:highlight>
              </a:rPr>
              <a:t>PERCHE’ SAPORE DEGLI ABISSI ?</a:t>
            </a:r>
            <a:endParaRPr i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i="1" dirty="0">
                <a:solidFill>
                  <a:srgbClr val="000000"/>
                </a:solidFill>
                <a:highlight>
                  <a:srgbClr val="FFFF00"/>
                </a:highlight>
              </a:rPr>
              <a:t>Il nome del nostro vino nasce dall’ inconfondibile sapore ricavato grazie alla lunga fermentazione del vino nelle botti di faggio e successivamente di castagno.</a:t>
            </a:r>
            <a:endParaRPr i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i="1" dirty="0">
                <a:solidFill>
                  <a:srgbClr val="000000"/>
                </a:solidFill>
                <a:highlight>
                  <a:srgbClr val="FFFF00"/>
                </a:highlight>
              </a:rPr>
              <a:t>Dopo circa 3 anni arriva al punto di maturazione giusto, che gli conferisce il suo inimitabile colore rosso profondo.</a:t>
            </a:r>
            <a:endParaRPr i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i="1" dirty="0">
                <a:solidFill>
                  <a:srgbClr val="000000"/>
                </a:solidFill>
                <a:highlight>
                  <a:srgbClr val="FFFF00"/>
                </a:highlight>
              </a:rPr>
              <a:t>Alcune fortunate botti più pregiate si fanno un bel giro del mondo su una nave cargo con una durata di circa 2 anni, questo lo rende il NOSTRO VINO</a:t>
            </a:r>
            <a:endParaRPr i="1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>
                <a:solidFill>
                  <a:srgbClr val="980000"/>
                </a:solidFill>
              </a:rPr>
              <a:t>I POSSIBILI RISCHI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RISCHIO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D’INCENDIO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(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es.brucia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il vigneto, la cantina, le botti) </a:t>
            </a:r>
          </a:p>
          <a:p>
            <a:pPr marL="914400" lvl="0" indent="0">
              <a:spcBef>
                <a:spcPts val="1600"/>
              </a:spcBef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PREVENZIONE: sistemi di sicurezza (rilevatori di fumo, erogatori a soffitto) e materiali per la cantina ignifughi.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		ASSICURAZIONE: INCENDI (solo sull’immobile non sui vigneti)</a:t>
            </a:r>
          </a:p>
          <a:p>
            <a:pPr lvl="0">
              <a:spcBef>
                <a:spcPts val="1600"/>
              </a:spcBef>
              <a:buClr>
                <a:srgbClr val="FF0000"/>
              </a:buClr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RISCHIO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FURTO (es. i ladri rubano alcune botti)</a:t>
            </a:r>
          </a:p>
          <a:p>
            <a:pPr marL="914400" lvl="0" indent="0">
              <a:spcBef>
                <a:spcPts val="1600"/>
              </a:spcBef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PREVENZIONE: installazione di un sistema di allarme </a:t>
            </a:r>
          </a:p>
          <a:p>
            <a:pPr marL="914400" lvl="0" indent="0">
              <a:spcBef>
                <a:spcPts val="1600"/>
              </a:spcBef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              ASSICURAZIONE: FURTO</a:t>
            </a:r>
          </a:p>
          <a:p>
            <a:endParaRPr lang="it-IT" dirty="0"/>
          </a:p>
        </p:txBody>
      </p:sp>
      <p:sp>
        <p:nvSpPr>
          <p:cNvPr id="4" name="Google Shape;54;p13"/>
          <p:cNvSpPr txBox="1">
            <a:spLocks/>
          </p:cNvSpPr>
          <p:nvPr/>
        </p:nvSpPr>
        <p:spPr>
          <a:xfrm rot="2049736">
            <a:off x="7627694" y="424663"/>
            <a:ext cx="1220158" cy="79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IWINE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>
                <a:solidFill>
                  <a:schemeClr val="accent1">
                    <a:lumMod val="75000"/>
                  </a:schemeClr>
                </a:solidFill>
              </a:rPr>
              <a:t>I POSSIBILI RISCHI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RISCHIO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PERDERE  IL RACCOLTO (es. alcuni uccelli mangiano l’uva, una improvvisa grandinata rovina i vitigni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ecc….…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0" indent="0">
              <a:spcBef>
                <a:spcPts val="1600"/>
              </a:spcBef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	PREVENZIONE: Porre degli spaventapasseri tra i vitigni</a:t>
            </a:r>
          </a:p>
          <a:p>
            <a:pPr lvl="0" indent="0">
              <a:spcBef>
                <a:spcPts val="1600"/>
              </a:spcBef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                 ASSICURAZIONE:  contro le calamità naturali</a:t>
            </a:r>
          </a:p>
          <a:p>
            <a:pPr lvl="0">
              <a:spcBef>
                <a:spcPts val="1600"/>
              </a:spcBef>
              <a:buClr>
                <a:srgbClr val="FF0000"/>
              </a:buClr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RISCHIO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PERDERE ALCUNE BOTTI DURANTE IL VIAGGIO </a:t>
            </a:r>
          </a:p>
          <a:p>
            <a:pPr lvl="0" indent="0">
              <a:spcBef>
                <a:spcPts val="1600"/>
              </a:spcBef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	PREVENZIONE : mettere le botti nella stessa stiva nella stessa nave</a:t>
            </a:r>
          </a:p>
          <a:p>
            <a:pPr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	            ASSICURAZIONE:  FURTO E SMARRIMENTO</a:t>
            </a:r>
          </a:p>
          <a:p>
            <a:endParaRPr lang="it-IT" dirty="0"/>
          </a:p>
        </p:txBody>
      </p:sp>
      <p:sp>
        <p:nvSpPr>
          <p:cNvPr id="4" name="Google Shape;54;p13"/>
          <p:cNvSpPr txBox="1">
            <a:spLocks/>
          </p:cNvSpPr>
          <p:nvPr/>
        </p:nvSpPr>
        <p:spPr>
          <a:xfrm rot="2049736">
            <a:off x="7627694" y="424663"/>
            <a:ext cx="1220158" cy="79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IWINE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>
                <a:solidFill>
                  <a:schemeClr val="accent1">
                    <a:lumMod val="75000"/>
                  </a:schemeClr>
                </a:solidFill>
              </a:rPr>
              <a:t>I POSSIBILI RISCHI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INFORTUNIO DEL PERSONALE</a:t>
            </a:r>
          </a:p>
          <a:p>
            <a:pPr lvl="0" indent="0">
              <a:spcBef>
                <a:spcPts val="1600"/>
              </a:spcBef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PREVENZIONE: munire  il personale di tutte le dotazioni  antinfortunistiche (es.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scarpe…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0" indent="0">
              <a:spcBef>
                <a:spcPts val="1600"/>
              </a:spcBef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ASSICURAZIONE: infortunio</a:t>
            </a:r>
          </a:p>
          <a:p>
            <a:pPr lvl="0">
              <a:spcBef>
                <a:spcPts val="1600"/>
              </a:spcBef>
              <a:buClr>
                <a:srgbClr val="FF0000"/>
              </a:buClr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RISCHIO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ALTERAZIONI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ALCUNI PARAMETRI QUALITATIVI DURANTE LA CONSERVAZIONE	</a:t>
            </a:r>
          </a:p>
          <a:p>
            <a:pPr lvl="0">
              <a:spcBef>
                <a:spcPts val="1600"/>
              </a:spcBef>
              <a:buClr>
                <a:srgbClr val="FF0000"/>
              </a:buClr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     PREVENZIONE : installare dispositivi di controllo dotati di sensori per la          temperatura e l'umidità che misurano la condizione effettiva di </a:t>
            </a: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memorizzazione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di ogni unità di stoccaggio</a:t>
            </a:r>
          </a:p>
          <a:p>
            <a:pPr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5" name="Google Shape;54;p13"/>
          <p:cNvSpPr txBox="1">
            <a:spLocks/>
          </p:cNvSpPr>
          <p:nvPr/>
        </p:nvSpPr>
        <p:spPr>
          <a:xfrm rot="2049736">
            <a:off x="7627694" y="424663"/>
            <a:ext cx="1220158" cy="79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IWINE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933" y="445024"/>
            <a:ext cx="8561367" cy="799575"/>
          </a:xfrm>
        </p:spPr>
        <p:txBody>
          <a:bodyPr/>
          <a:lstStyle/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UN INCIDENTE HA COMPROMESSO IL RACCOLTO</a:t>
            </a:r>
            <a:br>
              <a:rPr lang="it-IT" dirty="0">
                <a:solidFill>
                  <a:schemeClr val="accent1">
                    <a:lumMod val="50000"/>
                  </a:schemeClr>
                </a:solidFill>
              </a:rPr>
            </a:b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47133" y="1448366"/>
            <a:ext cx="8602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Durante l’ultima vendemmia stavamo trasportando dalle vigne un grosso carico di grappoli appena recisi.</a:t>
            </a:r>
            <a:br>
              <a:rPr lang="it-IT" sz="2400" dirty="0"/>
            </a:br>
            <a:r>
              <a:rPr lang="it-IT" sz="2400" dirty="0"/>
              <a:t>Per un guasto al trattore si è ribaltato il rimorchio, causando la perdita dell’uva. Fortunatamente essendo assicurati un perito specializzato ha valutato correttamente la nostra perdita, assicurandoci un tempestivo risarcimento. </a:t>
            </a:r>
          </a:p>
        </p:txBody>
      </p:sp>
      <p:sp>
        <p:nvSpPr>
          <p:cNvPr id="4" name="Google Shape;54;p13"/>
          <p:cNvSpPr txBox="1">
            <a:spLocks/>
          </p:cNvSpPr>
          <p:nvPr/>
        </p:nvSpPr>
        <p:spPr>
          <a:xfrm rot="2049736">
            <a:off x="7627694" y="424663"/>
            <a:ext cx="1220158" cy="79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IWINE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514</Words>
  <Application>Microsoft Office PowerPoint</Application>
  <PresentationFormat>Presentazione su schermo (16:9)</PresentationFormat>
  <Paragraphs>46</Paragraphs>
  <Slides>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Pacifico</vt:lpstr>
      <vt:lpstr>Simple Light</vt:lpstr>
      <vt:lpstr>I WINE</vt:lpstr>
      <vt:lpstr>LA NOSTRA STORIA</vt:lpstr>
      <vt:lpstr>Dove siamo </vt:lpstr>
      <vt:lpstr>Cosa produciamo</vt:lpstr>
      <vt:lpstr>I POSSIBILI RISCHI</vt:lpstr>
      <vt:lpstr>I POSSIBILI RISCHI</vt:lpstr>
      <vt:lpstr>I POSSIBILI RISCHI</vt:lpstr>
      <vt:lpstr>UN INCIDENTE HA COMPROMESSO IL RACCOLTO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WINE</dc:title>
  <cp:lastModifiedBy>Simona</cp:lastModifiedBy>
  <cp:revision>8</cp:revision>
  <dcterms:modified xsi:type="dcterms:W3CDTF">2020-06-18T06:45:46Z</dcterms:modified>
</cp:coreProperties>
</file>